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64" r:id="rId6"/>
    <p:sldId id="273" r:id="rId7"/>
    <p:sldId id="274" r:id="rId8"/>
    <p:sldId id="275" r:id="rId9"/>
    <p:sldId id="291" r:id="rId10"/>
    <p:sldId id="259" r:id="rId11"/>
    <p:sldId id="268" r:id="rId12"/>
    <p:sldId id="276" r:id="rId13"/>
    <p:sldId id="277" r:id="rId14"/>
    <p:sldId id="260" r:id="rId15"/>
    <p:sldId id="269" r:id="rId16"/>
    <p:sldId id="279" r:id="rId17"/>
    <p:sldId id="261" r:id="rId18"/>
    <p:sldId id="270" r:id="rId19"/>
    <p:sldId id="282" r:id="rId20"/>
    <p:sldId id="283" r:id="rId21"/>
    <p:sldId id="292" r:id="rId22"/>
    <p:sldId id="293" r:id="rId23"/>
    <p:sldId id="294" r:id="rId24"/>
    <p:sldId id="295" r:id="rId25"/>
    <p:sldId id="296" r:id="rId26"/>
    <p:sldId id="297" r:id="rId27"/>
    <p:sldId id="298" r:id="rId28"/>
    <p:sldId id="299" r:id="rId29"/>
    <p:sldId id="300" r:id="rId30"/>
    <p:sldId id="262" r:id="rId31"/>
    <p:sldId id="271" r:id="rId32"/>
    <p:sldId id="285" r:id="rId33"/>
    <p:sldId id="286" r:id="rId34"/>
    <p:sldId id="263" r:id="rId35"/>
    <p:sldId id="272" r:id="rId36"/>
    <p:sldId id="288" r:id="rId37"/>
    <p:sldId id="289" r:id="rId38"/>
    <p:sldId id="290" r:id="rId39"/>
    <p:sldId id="301" r:id="rId40"/>
    <p:sldId id="302" r:id="rId41"/>
    <p:sldId id="303" r:id="rId42"/>
    <p:sldId id="304" r:id="rId43"/>
    <p:sldId id="305"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B35"/>
    <a:srgbClr val="1E2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88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33.jpeg"/><Relationship Id="rId1" Type="http://schemas.openxmlformats.org/officeDocument/2006/relationships/image" Target="../media/image32.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1-7B0D-4E84-B429-2BDE66106F6C}"/>
              </c:ext>
            </c:extLst>
          </c:dPt>
          <c:dPt>
            <c:idx val="1"/>
            <c:bubble3D val="0"/>
            <c:spPr>
              <a:solidFill>
                <a:srgbClr val="2D3A4A"/>
              </a:solidFill>
              <a:ln w="19050">
                <a:solidFill>
                  <a:schemeClr val="lt1"/>
                </a:solidFill>
              </a:ln>
              <a:effectLst/>
            </c:spPr>
            <c:extLst>
              <c:ext xmlns:c16="http://schemas.microsoft.com/office/drawing/2014/chart" uri="{C3380CC4-5D6E-409C-BE32-E72D297353CC}">
                <c16:uniqueId val="{00000003-7B0D-4E84-B429-2BDE66106F6C}"/>
              </c:ext>
            </c:extLst>
          </c:dPt>
          <c:dPt>
            <c:idx val="2"/>
            <c:bubble3D val="0"/>
            <c:spPr>
              <a:solidFill>
                <a:srgbClr val="3C4D63"/>
              </a:solidFill>
              <a:ln w="19050">
                <a:solidFill>
                  <a:schemeClr val="lt1"/>
                </a:solidFill>
              </a:ln>
              <a:effectLst/>
            </c:spPr>
            <c:extLst>
              <c:ext xmlns:c16="http://schemas.microsoft.com/office/drawing/2014/chart" uri="{C3380CC4-5D6E-409C-BE32-E72D297353CC}">
                <c16:uniqueId val="{00000005-7B0D-4E84-B429-2BDE66106F6C}"/>
              </c:ext>
            </c:extLst>
          </c:dPt>
          <c:dPt>
            <c:idx val="3"/>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7-7B0D-4E84-B429-2BDE66106F6C}"/>
              </c:ext>
            </c:extLst>
          </c:dPt>
          <c:dPt>
            <c:idx val="4"/>
            <c:bubble3D val="0"/>
            <c:spPr>
              <a:solidFill>
                <a:srgbClr val="2D3A4A"/>
              </a:solidFill>
              <a:ln w="19050">
                <a:solidFill>
                  <a:schemeClr val="lt1"/>
                </a:solidFill>
              </a:ln>
              <a:effectLst/>
            </c:spPr>
            <c:extLst>
              <c:ext xmlns:c16="http://schemas.microsoft.com/office/drawing/2014/chart" uri="{C3380CC4-5D6E-409C-BE32-E72D297353CC}">
                <c16:uniqueId val="{00000009-7B0D-4E84-B429-2BDE66106F6C}"/>
              </c:ext>
            </c:extLst>
          </c:dPt>
          <c:dPt>
            <c:idx val="5"/>
            <c:bubble3D val="0"/>
            <c:spPr>
              <a:solidFill>
                <a:srgbClr val="3C4D63"/>
              </a:solidFill>
              <a:ln w="19050">
                <a:solidFill>
                  <a:schemeClr val="lt1"/>
                </a:solidFill>
              </a:ln>
              <a:effectLst/>
            </c:spPr>
            <c:extLst>
              <c:ext xmlns:c16="http://schemas.microsoft.com/office/drawing/2014/chart" uri="{C3380CC4-5D6E-409C-BE32-E72D297353CC}">
                <c16:uniqueId val="{0000000B-7B0D-4E84-B429-2BDE66106F6C}"/>
              </c:ext>
            </c:extLst>
          </c:dPt>
          <c:cat>
            <c:numRef>
              <c:f>Sheet1!$A$2:$A$7</c:f>
              <c:numCache>
                <c:formatCode>General</c:formatCode>
                <c:ptCount val="6"/>
              </c:numCache>
            </c:numRef>
          </c:cat>
          <c:val>
            <c:numRef>
              <c:f>Sheet1!$B$2:$B$7</c:f>
              <c:numCache>
                <c:formatCode>0.00%</c:formatCode>
                <c:ptCount val="6"/>
                <c:pt idx="0">
                  <c:v>0.16666666699999999</c:v>
                </c:pt>
                <c:pt idx="1">
                  <c:v>0.16666666699999999</c:v>
                </c:pt>
                <c:pt idx="2">
                  <c:v>0.16666666699999999</c:v>
                </c:pt>
                <c:pt idx="3">
                  <c:v>0.16666666699999999</c:v>
                </c:pt>
                <c:pt idx="4">
                  <c:v>0.16666666699999999</c:v>
                </c:pt>
                <c:pt idx="5">
                  <c:v>0.16666666699999999</c:v>
                </c:pt>
              </c:numCache>
            </c:numRef>
          </c:val>
          <c:extLst>
            <c:ext xmlns:c16="http://schemas.microsoft.com/office/drawing/2014/chart" uri="{C3380CC4-5D6E-409C-BE32-E72D297353CC}">
              <c16:uniqueId val="{0000000C-7B0D-4E84-B429-2BDE66106F6C}"/>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zh-CN"/>
              <a:t>融资计划</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销售额</c:v>
                </c:pt>
              </c:strCache>
            </c:strRef>
          </c:tx>
          <c:dPt>
            <c:idx val="0"/>
            <c:bubble3D val="0"/>
            <c:spPr>
              <a:blipFill>
                <a:blip xmlns:r="http://schemas.openxmlformats.org/officeDocument/2006/relationships" r:embed="rId1"/>
                <a:tile tx="0" ty="0" sx="100000" sy="100000" flip="none" algn="tl"/>
              </a:blipFill>
              <a:ln w="25400">
                <a:solidFill>
                  <a:schemeClr val="lt1"/>
                </a:solidFill>
              </a:ln>
              <a:effectLst/>
              <a:sp3d contourW="25400">
                <a:contourClr>
                  <a:schemeClr val="lt1"/>
                </a:contourClr>
              </a:sp3d>
            </c:spPr>
            <c:extLst>
              <c:ext xmlns:c16="http://schemas.microsoft.com/office/drawing/2014/chart" uri="{C3380CC4-5D6E-409C-BE32-E72D297353CC}">
                <c16:uniqueId val="{00000002-F306-4B5C-94C2-0286A096E3BC}"/>
              </c:ext>
            </c:extLst>
          </c:dPt>
          <c:dPt>
            <c:idx val="1"/>
            <c:bubble3D val="0"/>
            <c:spPr>
              <a:blipFill>
                <a:blip xmlns:r="http://schemas.openxmlformats.org/officeDocument/2006/relationships" r:embed="rId2"/>
                <a:tile tx="0" ty="0" sx="100000" sy="100000" flip="none" algn="tl"/>
              </a:blipFill>
              <a:ln w="25400">
                <a:solidFill>
                  <a:schemeClr val="lt1"/>
                </a:solidFill>
              </a:ln>
              <a:effectLst/>
              <a:sp3d contourW="25400">
                <a:contourClr>
                  <a:schemeClr val="lt1"/>
                </a:contourClr>
              </a:sp3d>
            </c:spPr>
            <c:extLst>
              <c:ext xmlns:c16="http://schemas.microsoft.com/office/drawing/2014/chart" uri="{C3380CC4-5D6E-409C-BE32-E72D297353CC}">
                <c16:uniqueId val="{00000003-F306-4B5C-94C2-0286A096E3BC}"/>
              </c:ext>
            </c:extLst>
          </c:dPt>
          <c:dPt>
            <c:idx val="2"/>
            <c:bubble3D val="0"/>
            <c:spPr>
              <a:blipFill>
                <a:blip xmlns:r="http://schemas.openxmlformats.org/officeDocument/2006/relationships" r:embed="rId3"/>
                <a:tile tx="0" ty="0" sx="100000" sy="100000" flip="none" algn="tl"/>
              </a:blipFill>
              <a:ln w="25400">
                <a:solidFill>
                  <a:schemeClr val="lt1"/>
                </a:solidFill>
              </a:ln>
              <a:effectLst/>
              <a:sp3d contourW="25400">
                <a:contourClr>
                  <a:schemeClr val="lt1"/>
                </a:contourClr>
              </a:sp3d>
            </c:spPr>
            <c:extLst>
              <c:ext xmlns:c16="http://schemas.microsoft.com/office/drawing/2014/chart" uri="{C3380CC4-5D6E-409C-BE32-E72D297353CC}">
                <c16:uniqueId val="{00000001-F306-4B5C-94C2-0286A096E3B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8C-461E-BC4D-A3539B115A2E}"/>
              </c:ext>
            </c:extLst>
          </c:dPt>
          <c:cat>
            <c:strRef>
              <c:f>Sheet1!$A$2:$A$5</c:f>
              <c:strCache>
                <c:ptCount val="3"/>
                <c:pt idx="0">
                  <c:v>出让股份</c:v>
                </c:pt>
                <c:pt idx="1">
                  <c:v>技术股</c:v>
                </c:pt>
                <c:pt idx="2">
                  <c:v>发起者</c:v>
                </c:pt>
              </c:strCache>
            </c:strRef>
          </c:cat>
          <c:val>
            <c:numRef>
              <c:f>Sheet1!$B$2:$B$5</c:f>
              <c:numCache>
                <c:formatCode>0%</c:formatCode>
                <c:ptCount val="4"/>
                <c:pt idx="0">
                  <c:v>0.2</c:v>
                </c:pt>
                <c:pt idx="1">
                  <c:v>0.19</c:v>
                </c:pt>
                <c:pt idx="2">
                  <c:v>0.5</c:v>
                </c:pt>
              </c:numCache>
            </c:numRef>
          </c:val>
          <c:extLst>
            <c:ext xmlns:c16="http://schemas.microsoft.com/office/drawing/2014/chart" uri="{C3380CC4-5D6E-409C-BE32-E72D297353CC}">
              <c16:uniqueId val="{00000000-F306-4B5C-94C2-0286A096E3BC}"/>
            </c:ext>
          </c:extLst>
        </c:ser>
        <c:dLbls>
          <c:showLegendKey val="0"/>
          <c:showVal val="0"/>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vert="horz"/>
        <a:lstStyle/>
        <a:p>
          <a:pPr>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dirty="0"/>
              <a:t>Tittle </a:t>
            </a:r>
            <a:endParaRPr lang="zh-CN" altLang="en-US" dirty="0"/>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text</c:v>
                </c:pt>
              </c:strCache>
            </c:strRef>
          </c:tx>
          <c:spPr>
            <a:blipFill>
              <a:blip xmlns:r="http://schemas.openxmlformats.org/officeDocument/2006/relationships" r:embed="rId1"/>
              <a:tile tx="0" ty="0" sx="100000" sy="100000" flip="none" algn="tl"/>
            </a:blipFill>
            <a:effectLst/>
          </c:spPr>
          <c:explosion val="7"/>
          <c:dPt>
            <c:idx val="0"/>
            <c:bubble3D val="0"/>
            <c:spPr>
              <a:blipFill>
                <a:blip xmlns:r="http://schemas.openxmlformats.org/officeDocument/2006/relationships" r:embed="rId2"/>
                <a:tile tx="0" ty="0" sx="100000" sy="100000" flip="none" algn="tl"/>
              </a:blipFill>
              <a:effectLst/>
            </c:spPr>
            <c:extLst>
              <c:ext xmlns:c16="http://schemas.microsoft.com/office/drawing/2014/chart" uri="{C3380CC4-5D6E-409C-BE32-E72D297353CC}">
                <c16:uniqueId val="{00000001-C735-49A4-ABEE-55C6005BC393}"/>
              </c:ext>
            </c:extLst>
          </c:dPt>
          <c:dPt>
            <c:idx val="1"/>
            <c:bubble3D val="0"/>
            <c:extLst>
              <c:ext xmlns:c16="http://schemas.microsoft.com/office/drawing/2014/chart" uri="{C3380CC4-5D6E-409C-BE32-E72D297353CC}">
                <c16:uniqueId val="{00000002-C735-49A4-ABEE-55C6005BC393}"/>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text </c:v>
                </c:pt>
                <c:pt idx="1">
                  <c:v>text </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3-C735-49A4-ABEE-55C6005BC393}"/>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1"/>
  </c:chart>
  <c:txPr>
    <a:bodyPr/>
    <a:lstStyle/>
    <a:p>
      <a:pPr>
        <a:defRPr sz="1800">
          <a:effectLst/>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F3D5BA-9556-4C12-8609-A6EE3CE63F1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670F1EF-0DE0-4323-81DB-2FEF2E8069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8D439F-1624-4DB6-9568-CF2464304808}"/>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5FA1BEA5-2BE4-4308-A896-F6784E812E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0342DB-077C-489F-BF82-3F236ABF0003}"/>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221302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C4DB1C-434D-40D3-88E2-19EB433B2F9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290D69E-BF5B-4EF5-AC42-41A79C7C72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3081FE5-4BBD-42B0-B248-48ABDA610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45BE183-AD4A-4609-B5CA-5FED678C15F7}"/>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6" name="页脚占位符 5">
            <a:extLst>
              <a:ext uri="{FF2B5EF4-FFF2-40B4-BE49-F238E27FC236}">
                <a16:creationId xmlns:a16="http://schemas.microsoft.com/office/drawing/2014/main" id="{E8056B20-E1BC-4D40-A2F3-BBE8DDD865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3FBEF07-1F6D-42BB-ADE4-7A0EEBC28B74}"/>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31885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B5C19B-44F7-4D21-AD87-7D99E40DFE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D1BAC67-7EB3-496D-8A8F-D6C4620177C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5E9E62-BDBD-47C2-84D5-E29E3117AD0F}"/>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D8533245-1C14-4564-A953-2BADA6044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0CD71F-73C5-47B7-A39D-99803EE281F6}"/>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264996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2BDDFB-C139-4DD1-B1D2-1C48A4C5229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2533505-3960-4873-ACDB-05F97DAD867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57FD60-351C-4467-8675-5E551ADD947D}"/>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9A54B2B8-BFD5-43B9-A7EA-FCDAB382D3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630F8C-F22F-47E6-8379-218AAE8EA1D3}"/>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424367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2998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1589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8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8B9ED6-E419-4089-B5B7-EF3AA30A05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EED12F-9F13-4345-BA96-EB85F6547E6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14A3B97-4B12-4574-80FD-20A0B2778731}"/>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C2B73BE2-01EB-43A5-B8F0-65DAA2EBA7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82556A-8CEC-460A-86DD-90241A2C7B4A}"/>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125498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7CF32F-5548-44AB-8DC8-D611D3191CD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5677C42-39E9-4281-A90A-5336EB68C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6A5FB1C-84DA-493F-8915-4072523DB6AA}"/>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440C5B78-3834-4380-A048-329444412D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97123E-5EC1-4E0C-B9E8-4F0DE1AC7D94}"/>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207902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9171CE-7843-4E8B-BBE4-3045B231C8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604374-6BFB-4086-929C-BBDB034B5FC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BEDA25-E074-4344-A098-5A426497EE4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7462DA6-6E39-473B-92C2-B4B55CBBFABE}"/>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6" name="页脚占位符 5">
            <a:extLst>
              <a:ext uri="{FF2B5EF4-FFF2-40B4-BE49-F238E27FC236}">
                <a16:creationId xmlns:a16="http://schemas.microsoft.com/office/drawing/2014/main" id="{6B2D663F-03D4-40D7-A4DA-C2E504A2B6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3D60D-EF13-421F-9E1E-C49D4CB76B6E}"/>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277090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D52E0C-C8C1-44D0-BF55-F24687E40B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2CF1F8E-98CA-41EC-A4EF-CCD2E9692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290D98E-070D-4BEA-B468-5E09FC2E1E2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439B29B-6FCC-48F9-B627-1AA25B548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CB44409-2B5D-45F9-8339-EDB9A3DD71C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64C6621-D86F-43A8-AEDF-C5E9B872305E}"/>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8" name="页脚占位符 7">
            <a:extLst>
              <a:ext uri="{FF2B5EF4-FFF2-40B4-BE49-F238E27FC236}">
                <a16:creationId xmlns:a16="http://schemas.microsoft.com/office/drawing/2014/main" id="{FD4EC28A-B5F9-4677-B5DC-C321CE053F3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963E9B4-9957-4439-A889-BCA7FC5484C6}"/>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257592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D52E0C-C8C1-44D0-BF55-F24687E40B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2CF1F8E-98CA-41EC-A4EF-CCD2E9692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290D98E-070D-4BEA-B468-5E09FC2E1E2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439B29B-6FCC-48F9-B627-1AA25B548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CB44409-2B5D-45F9-8339-EDB9A3DD71C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64C6621-D86F-43A8-AEDF-C5E9B872305E}"/>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8" name="页脚占位符 7">
            <a:extLst>
              <a:ext uri="{FF2B5EF4-FFF2-40B4-BE49-F238E27FC236}">
                <a16:creationId xmlns:a16="http://schemas.microsoft.com/office/drawing/2014/main" id="{FD4EC28A-B5F9-4677-B5DC-C321CE053F3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963E9B4-9957-4439-A889-BCA7FC5484C6}"/>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
        <p:nvSpPr>
          <p:cNvPr id="11" name="TextBox 10"/>
          <p:cNvSpPr txBox="1"/>
          <p:nvPr userDrawn="1"/>
        </p:nvSpPr>
        <p:spPr>
          <a:xfrm>
            <a:off x="1907705" y="673843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9923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8AA22A-28F3-45FE-BEE7-8F602A67B9D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2A3946-47BF-4106-855D-323F28950109}"/>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4" name="页脚占位符 3">
            <a:extLst>
              <a:ext uri="{FF2B5EF4-FFF2-40B4-BE49-F238E27FC236}">
                <a16:creationId xmlns:a16="http://schemas.microsoft.com/office/drawing/2014/main" id="{0B4DDACB-4A6F-4270-89A3-0B4F61C7F7C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B31D5B4-BF31-4914-B8A2-AF61F740BF9F}"/>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182600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6820F04-B118-4B9C-9A1C-092BF993340C}"/>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3" name="页脚占位符 2">
            <a:extLst>
              <a:ext uri="{FF2B5EF4-FFF2-40B4-BE49-F238E27FC236}">
                <a16:creationId xmlns:a16="http://schemas.microsoft.com/office/drawing/2014/main" id="{CFB68860-C8A6-438B-932F-2E47C02A819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6DAEDAB-6016-4963-A3FF-53C65F244819}"/>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196117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67EAE1-4F60-4241-B04A-3EB3168DC05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8693767-65B6-4454-9413-908354691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817A6DD-FCD4-45E5-8C91-7FCAA51B9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74691E-8C38-4B78-BCE1-3F9B49FA1C43}"/>
              </a:ext>
            </a:extLst>
          </p:cNvPr>
          <p:cNvSpPr>
            <a:spLocks noGrp="1"/>
          </p:cNvSpPr>
          <p:nvPr>
            <p:ph type="dt" sz="half" idx="10"/>
          </p:nvPr>
        </p:nvSpPr>
        <p:spPr/>
        <p:txBody>
          <a:bodyPr/>
          <a:lstStyle/>
          <a:p>
            <a:fld id="{40629D52-123D-4E50-8041-DF5C723A1DA6}" type="datetimeFigureOut">
              <a:rPr lang="zh-CN" altLang="en-US" smtClean="0"/>
              <a:t>2021/9/18</a:t>
            </a:fld>
            <a:endParaRPr lang="zh-CN" altLang="en-US"/>
          </a:p>
        </p:txBody>
      </p:sp>
      <p:sp>
        <p:nvSpPr>
          <p:cNvPr id="6" name="页脚占位符 5">
            <a:extLst>
              <a:ext uri="{FF2B5EF4-FFF2-40B4-BE49-F238E27FC236}">
                <a16:creationId xmlns:a16="http://schemas.microsoft.com/office/drawing/2014/main" id="{269F5081-1E57-42FC-84B0-4C08AB8426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853E2D0-A572-48E4-8E6C-3F5EE82D1A7F}"/>
              </a:ext>
            </a:extLst>
          </p:cNvPr>
          <p:cNvSpPr>
            <a:spLocks noGrp="1"/>
          </p:cNvSpPr>
          <p:nvPr>
            <p:ph type="sldNum" sz="quarter" idx="12"/>
          </p:nvPr>
        </p:nvSpPr>
        <p:spPr/>
        <p:txBody>
          <a:body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355647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D765F5-3A6A-4E4B-A2BD-05071716F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7F84C89-45DE-406A-92C3-97A48A6F3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4B0349-BB3C-496B-BB6D-39DCC9934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29D52-123D-4E50-8041-DF5C723A1DA6}" type="datetimeFigureOut">
              <a:rPr lang="zh-CN" altLang="en-US" smtClean="0"/>
              <a:t>2021/9/18</a:t>
            </a:fld>
            <a:endParaRPr lang="zh-CN" altLang="en-US"/>
          </a:p>
        </p:txBody>
      </p:sp>
      <p:sp>
        <p:nvSpPr>
          <p:cNvPr id="5" name="页脚占位符 4">
            <a:extLst>
              <a:ext uri="{FF2B5EF4-FFF2-40B4-BE49-F238E27FC236}">
                <a16:creationId xmlns:a16="http://schemas.microsoft.com/office/drawing/2014/main" id="{9AE897BD-FE29-481F-8854-C9805FFB7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DD84973-F194-4AD6-9B76-8FB86CCF8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6668B-1BC7-40FD-8077-44360E4D0CE9}" type="slidenum">
              <a:rPr lang="zh-CN" altLang="en-US" smtClean="0"/>
              <a:t>‹#›</a:t>
            </a:fld>
            <a:endParaRPr lang="zh-CN" altLang="en-US"/>
          </a:p>
        </p:txBody>
      </p:sp>
    </p:spTree>
    <p:extLst>
      <p:ext uri="{BB962C8B-B14F-4D97-AF65-F5344CB8AC3E}">
        <p14:creationId xmlns:p14="http://schemas.microsoft.com/office/powerpoint/2010/main" val="531254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836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www.freeppt7.com/"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4.png"/><Relationship Id="rId2" Type="http://schemas.openxmlformats.org/officeDocument/2006/relationships/tags" Target="../tags/tag4.xml"/><Relationship Id="rId16"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4.png"/><Relationship Id="rId4" Type="http://schemas.openxmlformats.org/officeDocument/2006/relationships/tags" Target="../tags/tag21.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1.xml"/><Relationship Id="rId7"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image" Target="../media/image4.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slideLayout" Target="../slideLayouts/slideLayout2.xml"/><Relationship Id="rId2" Type="http://schemas.openxmlformats.org/officeDocument/2006/relationships/tags" Target="../tags/tag36.xml"/><Relationship Id="rId16" Type="http://schemas.openxmlformats.org/officeDocument/2006/relationships/tags" Target="../tags/tag50.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492233D-CCA4-44B4-9899-FC8C288CBDF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3764280" y="1"/>
            <a:ext cx="8427720" cy="6857999"/>
          </a:xfrm>
          <a:prstGeom prst="rect">
            <a:avLst/>
          </a:prstGeom>
        </p:spPr>
      </p:pic>
      <p:pic>
        <p:nvPicPr>
          <p:cNvPr id="5" name="图片 4">
            <a:extLst>
              <a:ext uri="{FF2B5EF4-FFF2-40B4-BE49-F238E27FC236}">
                <a16:creationId xmlns:a16="http://schemas.microsoft.com/office/drawing/2014/main" id="{3E845453-C639-4514-A62D-E592BF49610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5113"/>
          <a:stretch/>
        </p:blipFill>
        <p:spPr>
          <a:xfrm flipH="1">
            <a:off x="0" y="-1"/>
            <a:ext cx="9936480" cy="6858000"/>
          </a:xfrm>
          <a:prstGeom prst="rect">
            <a:avLst/>
          </a:prstGeom>
          <a:effectLst>
            <a:outerShdw blurRad="50800" dist="38100" algn="l" rotWithShape="0">
              <a:prstClr val="black">
                <a:alpha val="40000"/>
              </a:prstClr>
            </a:outerShdw>
          </a:effectLst>
        </p:spPr>
      </p:pic>
      <p:sp>
        <p:nvSpPr>
          <p:cNvPr id="6" name="矩形 5">
            <a:extLst>
              <a:ext uri="{FF2B5EF4-FFF2-40B4-BE49-F238E27FC236}">
                <a16:creationId xmlns:a16="http://schemas.microsoft.com/office/drawing/2014/main" id="{32BB7195-EF07-487E-96AE-1F60FDC4F434}"/>
              </a:ext>
            </a:extLst>
          </p:cNvPr>
          <p:cNvSpPr/>
          <p:nvPr/>
        </p:nvSpPr>
        <p:spPr>
          <a:xfrm rot="5400000" flipH="1">
            <a:off x="-2405669" y="2105560"/>
            <a:ext cx="6207277" cy="2646878"/>
          </a:xfrm>
          <a:prstGeom prst="rect">
            <a:avLst/>
          </a:prstGeom>
        </p:spPr>
        <p:txBody>
          <a:bodyPr wrap="none">
            <a:spAutoFit/>
          </a:bodyPr>
          <a:lstStyle/>
          <a:p>
            <a:pPr algn="r"/>
            <a:r>
              <a:rPr lang="en-US" altLang="zh-CN" sz="16600" b="1" dirty="0">
                <a:solidFill>
                  <a:schemeClr val="bg1">
                    <a:alpha val="15000"/>
                  </a:schemeClr>
                </a:solidFill>
                <a:cs typeface="+mn-ea"/>
                <a:sym typeface="+mn-lt"/>
              </a:rPr>
              <a:t>PLAN</a:t>
            </a:r>
            <a:endParaRPr lang="zh-CN" altLang="en-US" sz="19900" b="1" dirty="0">
              <a:solidFill>
                <a:schemeClr val="bg1">
                  <a:alpha val="15000"/>
                </a:schemeClr>
              </a:solidFill>
              <a:cs typeface="+mn-ea"/>
              <a:sym typeface="+mn-lt"/>
            </a:endParaRPr>
          </a:p>
        </p:txBody>
      </p:sp>
      <p:sp>
        <p:nvSpPr>
          <p:cNvPr id="8" name="PA-矩形 7">
            <a:extLst>
              <a:ext uri="{FF2B5EF4-FFF2-40B4-BE49-F238E27FC236}">
                <a16:creationId xmlns:a16="http://schemas.microsoft.com/office/drawing/2014/main" id="{1E58C0DA-B4CC-4707-90B3-EB174E02A40E}"/>
              </a:ext>
            </a:extLst>
          </p:cNvPr>
          <p:cNvSpPr/>
          <p:nvPr>
            <p:custDataLst>
              <p:tags r:id="rId1"/>
            </p:custDataLst>
          </p:nvPr>
        </p:nvSpPr>
        <p:spPr>
          <a:xfrm>
            <a:off x="556620" y="1685558"/>
            <a:ext cx="6475491" cy="2376741"/>
          </a:xfrm>
          <a:prstGeom prst="rect">
            <a:avLst/>
          </a:prstGeom>
        </p:spPr>
        <p:txBody>
          <a:bodyPr wrap="none">
            <a:spAutoFit/>
          </a:bodyPr>
          <a:lstStyle/>
          <a:p>
            <a:pPr>
              <a:lnSpc>
                <a:spcPts val="9200"/>
              </a:lnSpc>
            </a:pPr>
            <a:r>
              <a:rPr lang="en-US" altLang="zh-CN" sz="6000" dirty="0">
                <a:solidFill>
                  <a:schemeClr val="bg1"/>
                </a:solidFill>
                <a:effectLst>
                  <a:outerShdw blurRad="50800" dist="38100" dir="2700000" sx="103000" sy="103000" algn="tl" rotWithShape="0">
                    <a:schemeClr val="tx1">
                      <a:lumMod val="95000"/>
                      <a:lumOff val="5000"/>
                      <a:alpha val="88000"/>
                    </a:schemeClr>
                  </a:outerShdw>
                </a:effectLst>
                <a:latin typeface="方正正黑简体" panose="02000000000000000000" pitchFamily="2" charset="-122"/>
                <a:ea typeface="方正正黑简体" panose="02000000000000000000" pitchFamily="2" charset="-122"/>
                <a:cs typeface="+mn-ea"/>
                <a:sym typeface="+mn-lt"/>
              </a:rPr>
              <a:t>High-end</a:t>
            </a:r>
          </a:p>
          <a:p>
            <a:pPr>
              <a:lnSpc>
                <a:spcPts val="9200"/>
              </a:lnSpc>
            </a:pPr>
            <a:r>
              <a:rPr lang="en-US" altLang="zh-CN" sz="7200" dirty="0">
                <a:solidFill>
                  <a:schemeClr val="bg1"/>
                </a:solidFill>
                <a:effectLst>
                  <a:outerShdw blurRad="50800" dist="38100" dir="2700000" sx="103000" sy="103000" algn="tl" rotWithShape="0">
                    <a:schemeClr val="tx1">
                      <a:lumMod val="95000"/>
                      <a:lumOff val="5000"/>
                      <a:alpha val="88000"/>
                    </a:schemeClr>
                  </a:outerShdw>
                </a:effectLst>
                <a:latin typeface="方正正黑简体" panose="02000000000000000000" pitchFamily="2" charset="-122"/>
                <a:ea typeface="方正正黑简体" panose="02000000000000000000" pitchFamily="2" charset="-122"/>
                <a:cs typeface="+mn-ea"/>
                <a:sym typeface="+mn-lt"/>
              </a:rPr>
              <a:t>PPT templates</a:t>
            </a:r>
            <a:endParaRPr lang="zh-CN" altLang="en-US" sz="7200" dirty="0">
              <a:solidFill>
                <a:schemeClr val="bg1"/>
              </a:solidFill>
              <a:effectLst>
                <a:outerShdw blurRad="50800" dist="38100" dir="2700000" sx="103000" sy="103000" algn="tl" rotWithShape="0">
                  <a:schemeClr val="tx1">
                    <a:lumMod val="95000"/>
                    <a:lumOff val="5000"/>
                    <a:alpha val="88000"/>
                  </a:schemeClr>
                </a:outerShdw>
              </a:effectLst>
              <a:latin typeface="方正正黑简体" panose="02000000000000000000" pitchFamily="2" charset="-122"/>
              <a:ea typeface="方正正黑简体" panose="02000000000000000000" pitchFamily="2" charset="-122"/>
              <a:cs typeface="+mn-ea"/>
              <a:sym typeface="+mn-lt"/>
            </a:endParaRPr>
          </a:p>
        </p:txBody>
      </p:sp>
      <p:sp>
        <p:nvSpPr>
          <p:cNvPr id="2" name="矩形 1">
            <a:extLst>
              <a:ext uri="{FF2B5EF4-FFF2-40B4-BE49-F238E27FC236}">
                <a16:creationId xmlns:a16="http://schemas.microsoft.com/office/drawing/2014/main" id="{698EE3D0-5BDE-47A1-9C25-D15D735E6D82}"/>
              </a:ext>
            </a:extLst>
          </p:cNvPr>
          <p:cNvSpPr/>
          <p:nvPr/>
        </p:nvSpPr>
        <p:spPr>
          <a:xfrm>
            <a:off x="492187" y="608773"/>
            <a:ext cx="1766830" cy="646331"/>
          </a:xfrm>
          <a:prstGeom prst="rect">
            <a:avLst/>
          </a:prstGeom>
        </p:spPr>
        <p:txBody>
          <a:bodyPr wrap="none">
            <a:spAutoFit/>
          </a:bodyPr>
          <a:lstStyle/>
          <a:p>
            <a:r>
              <a:rPr lang="zh-CN" altLang="en-US"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rPr>
              <a:t>NEW MEDIA</a:t>
            </a:r>
          </a:p>
        </p:txBody>
      </p:sp>
      <p:sp>
        <p:nvSpPr>
          <p:cNvPr id="9" name="PA-等腰三角形 8">
            <a:extLst>
              <a:ext uri="{FF2B5EF4-FFF2-40B4-BE49-F238E27FC236}">
                <a16:creationId xmlns:a16="http://schemas.microsoft.com/office/drawing/2014/main" id="{19A94B36-0A7B-4D12-BF46-8F3DB1D675E0}"/>
              </a:ext>
            </a:extLst>
          </p:cNvPr>
          <p:cNvSpPr/>
          <p:nvPr>
            <p:custDataLst>
              <p:tags r:id="rId2"/>
            </p:custDataLst>
          </p:nvPr>
        </p:nvSpPr>
        <p:spPr>
          <a:xfrm rot="10800000">
            <a:off x="591601" y="5796655"/>
            <a:ext cx="502920" cy="327344"/>
          </a:xfrm>
          <a:prstGeom prst="triangle">
            <a:avLst/>
          </a:prstGeom>
          <a:solidFill>
            <a:srgbClr val="FBFBFB"/>
          </a:solidFill>
          <a:ln>
            <a:noFill/>
          </a:ln>
          <a:effectLst>
            <a:outerShdw blurRad="50800" dist="38100" dir="2700000" sx="103000" sy="103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4" name="直接连接符 3">
            <a:extLst>
              <a:ext uri="{FF2B5EF4-FFF2-40B4-BE49-F238E27FC236}">
                <a16:creationId xmlns:a16="http://schemas.microsoft.com/office/drawing/2014/main" id="{121562BA-FDA7-4B01-B3D6-136F23387B42}"/>
              </a:ext>
            </a:extLst>
          </p:cNvPr>
          <p:cNvCxnSpPr/>
          <p:nvPr/>
        </p:nvCxnSpPr>
        <p:spPr>
          <a:xfrm>
            <a:off x="583428" y="1257048"/>
            <a:ext cx="23233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DD8826F-8741-4D19-83C9-B06FC56E856C}"/>
              </a:ext>
            </a:extLst>
          </p:cNvPr>
          <p:cNvSpPr txBox="1"/>
          <p:nvPr/>
        </p:nvSpPr>
        <p:spPr>
          <a:xfrm>
            <a:off x="558446" y="4774606"/>
            <a:ext cx="5921866" cy="418191"/>
          </a:xfrm>
          <a:prstGeom prst="rect">
            <a:avLst/>
          </a:prstGeom>
          <a:noFill/>
        </p:spPr>
        <p:txBody>
          <a:bodyPr wrap="square" rtlCol="0">
            <a:spAutoFit/>
          </a:bodyPr>
          <a:lstStyle/>
          <a:p>
            <a:pPr lvl="0">
              <a:lnSpc>
                <a:spcPct val="150000"/>
              </a:lnSpc>
            </a:pPr>
            <a:r>
              <a:rPr lang="en-US" altLang="zh-CN" sz="1600" dirty="0">
                <a:solidFill>
                  <a:prstClr val="white"/>
                </a:solidFill>
                <a:effectLst>
                  <a:outerShdw blurRad="50800" dist="38100" dir="2700000" sx="103000" sy="103000" algn="tl" rotWithShape="0">
                    <a:prstClr val="black">
                      <a:alpha val="90000"/>
                    </a:prstClr>
                  </a:outerShdw>
                </a:effectLst>
                <a:cs typeface="+mn-ea"/>
                <a:sym typeface="+mn-lt"/>
              </a:rPr>
              <a:t>R</a:t>
            </a:r>
            <a:r>
              <a:rPr lang="zh-CN" altLang="en-US" sz="1600" dirty="0">
                <a:solidFill>
                  <a:prstClr val="white"/>
                </a:solidFill>
                <a:effectLst>
                  <a:outerShdw blurRad="50800" dist="38100" dir="2700000" sx="103000" sy="103000" algn="tl" rotWithShape="0">
                    <a:prstClr val="black">
                      <a:alpha val="90000"/>
                    </a:prstClr>
                  </a:outerShdw>
                </a:effectLst>
                <a:cs typeface="+mn-ea"/>
                <a:sym typeface="+mn-lt"/>
              </a:rPr>
              <a:t>eport : </a:t>
            </a:r>
            <a:r>
              <a:rPr lang="en-US" altLang="zh-CN" sz="1600" dirty="0">
                <a:solidFill>
                  <a:schemeClr val="bg1"/>
                </a:solidFill>
                <a:effectLst>
                  <a:outerShdw blurRad="50800" dist="38100" dir="2700000" sx="103000" sy="103000" algn="tl" rotWithShape="0">
                    <a:prstClr val="black">
                      <a:alpha val="90000"/>
                    </a:prstClr>
                  </a:outerShdw>
                </a:effectLst>
                <a:cs typeface="+mn-ea"/>
                <a:sym typeface="+mn-lt"/>
                <a:hlinkClick r:id="rId7">
                  <a:extLst>
                    <a:ext uri="{A12FA001-AC4F-418D-AE19-62706E023703}">
                      <ahyp:hlinkClr xmlns:ahyp="http://schemas.microsoft.com/office/drawing/2018/hyperlinkcolor" val="tx"/>
                    </a:ext>
                  </a:extLst>
                </a:hlinkClick>
              </a:rPr>
              <a:t>www.freeppt7.com</a:t>
            </a:r>
            <a:r>
              <a:rPr lang="en-US" altLang="zh-CN" sz="1600" dirty="0">
                <a:solidFill>
                  <a:schemeClr val="bg1"/>
                </a:solidFill>
                <a:effectLst>
                  <a:outerShdw blurRad="50800" dist="38100" dir="2700000" sx="103000" sy="103000" algn="tl" rotWithShape="0">
                    <a:prstClr val="black">
                      <a:alpha val="90000"/>
                    </a:prstClr>
                  </a:outerShdw>
                </a:effectLst>
                <a:cs typeface="+mn-ea"/>
                <a:sym typeface="+mn-lt"/>
              </a:rPr>
              <a:t>           </a:t>
            </a:r>
            <a:r>
              <a:rPr lang="zh-CN" altLang="en-US" sz="1600" dirty="0">
                <a:solidFill>
                  <a:prstClr val="white"/>
                </a:solidFill>
                <a:effectLst>
                  <a:outerShdw blurRad="50800" dist="38100" dir="2700000" sx="103000" sy="103000" algn="tl" rotWithShape="0">
                    <a:prstClr val="black">
                      <a:alpha val="90000"/>
                    </a:prstClr>
                  </a:outerShdw>
                </a:effectLst>
                <a:cs typeface="+mn-ea"/>
                <a:sym typeface="+mn-lt"/>
              </a:rPr>
              <a:t>Time : </a:t>
            </a:r>
            <a:r>
              <a:rPr lang="en-US" altLang="zh-CN" sz="1600" dirty="0">
                <a:solidFill>
                  <a:prstClr val="white"/>
                </a:solidFill>
                <a:effectLst>
                  <a:outerShdw blurRad="50800" dist="38100" dir="2700000" sx="103000" sy="103000" algn="tl" rotWithShape="0">
                    <a:prstClr val="black">
                      <a:alpha val="90000"/>
                    </a:prstClr>
                  </a:outerShdw>
                </a:effectLst>
                <a:cs typeface="+mn-ea"/>
                <a:sym typeface="+mn-lt"/>
              </a:rPr>
              <a:t>20XX. XX</a:t>
            </a:r>
            <a:endParaRPr lang="zh-CN" altLang="en-US" sz="1600" dirty="0">
              <a:solidFill>
                <a:prstClr val="white"/>
              </a:solidFill>
              <a:effectLst>
                <a:outerShdw blurRad="50800" dist="38100" dir="2700000" sx="103000" sy="103000" algn="tl" rotWithShape="0">
                  <a:prstClr val="black">
                    <a:alpha val="90000"/>
                  </a:prstClr>
                </a:outerShdw>
              </a:effectLst>
              <a:cs typeface="+mn-ea"/>
              <a:sym typeface="+mn-lt"/>
            </a:endParaRPr>
          </a:p>
        </p:txBody>
      </p:sp>
      <p:sp>
        <p:nvSpPr>
          <p:cNvPr id="11" name="矩形 10">
            <a:extLst>
              <a:ext uri="{FF2B5EF4-FFF2-40B4-BE49-F238E27FC236}">
                <a16:creationId xmlns:a16="http://schemas.microsoft.com/office/drawing/2014/main" id="{2E74B697-A5F7-4E24-89D5-42F07EDD2EB1}"/>
              </a:ext>
            </a:extLst>
          </p:cNvPr>
          <p:cNvSpPr/>
          <p:nvPr/>
        </p:nvSpPr>
        <p:spPr>
          <a:xfrm>
            <a:off x="556620" y="4064244"/>
            <a:ext cx="6347763" cy="461665"/>
          </a:xfrm>
          <a:prstGeom prst="rect">
            <a:avLst/>
          </a:prstGeom>
        </p:spPr>
        <p:txBody>
          <a:bodyPr wrap="square">
            <a:spAutoFit/>
          </a:bodyPr>
          <a:lstStyle/>
          <a:p>
            <a:r>
              <a:rPr lang="zh-CN" altLang="en-US" sz="1200" dirty="0">
                <a:solidFill>
                  <a:schemeClr val="bg1"/>
                </a:solidFill>
                <a:cs typeface="+mn-ea"/>
                <a:sym typeface="+mn-lt"/>
              </a:rPr>
              <a:t>Double-click here to add your text message content Double-click here to add your text message content</a:t>
            </a:r>
          </a:p>
        </p:txBody>
      </p:sp>
      <p:sp>
        <p:nvSpPr>
          <p:cNvPr id="16" name="平行四边形 15">
            <a:extLst>
              <a:ext uri="{FF2B5EF4-FFF2-40B4-BE49-F238E27FC236}">
                <a16:creationId xmlns:a16="http://schemas.microsoft.com/office/drawing/2014/main" id="{466F009D-EBB0-4411-9584-CD012A70EE88}"/>
              </a:ext>
            </a:extLst>
          </p:cNvPr>
          <p:cNvSpPr/>
          <p:nvPr/>
        </p:nvSpPr>
        <p:spPr>
          <a:xfrm>
            <a:off x="11691630" y="177629"/>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16">
            <a:extLst>
              <a:ext uri="{FF2B5EF4-FFF2-40B4-BE49-F238E27FC236}">
                <a16:creationId xmlns:a16="http://schemas.microsoft.com/office/drawing/2014/main" id="{92D658AA-517D-4C4F-8752-C2953A5CD846}"/>
              </a:ext>
            </a:extLst>
          </p:cNvPr>
          <p:cNvSpPr/>
          <p:nvPr/>
        </p:nvSpPr>
        <p:spPr>
          <a:xfrm>
            <a:off x="10917233" y="171782"/>
            <a:ext cx="1112520"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Agency FB" panose="020B0503020202020204" pitchFamily="34" charset="0"/>
                <a:cs typeface="+mn-ea"/>
                <a:sym typeface="+mn-lt"/>
              </a:rPr>
              <a:t>LOGO</a:t>
            </a:r>
            <a:endParaRPr lang="zh-CN" altLang="en-US" sz="3200" dirty="0">
              <a:solidFill>
                <a:schemeClr val="bg1"/>
              </a:solidFill>
              <a:latin typeface="Agency FB" panose="020B0503020202020204" pitchFamily="34" charset="0"/>
              <a:cs typeface="+mn-ea"/>
              <a:sym typeface="+mn-lt"/>
            </a:endParaRPr>
          </a:p>
        </p:txBody>
      </p:sp>
      <p:sp>
        <p:nvSpPr>
          <p:cNvPr id="18" name="矩形: 圆角 17">
            <a:extLst>
              <a:ext uri="{FF2B5EF4-FFF2-40B4-BE49-F238E27FC236}">
                <a16:creationId xmlns:a16="http://schemas.microsoft.com/office/drawing/2014/main" id="{F439975C-C47C-4F15-9D39-6ED039E9AC1C}"/>
              </a:ext>
            </a:extLst>
          </p:cNvPr>
          <p:cNvSpPr/>
          <p:nvPr/>
        </p:nvSpPr>
        <p:spPr>
          <a:xfrm>
            <a:off x="10161436" y="458132"/>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2659025048"/>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ppt_x</p:attrName>
                                            </p:attrNameLst>
                                          </p:cBhvr>
                                          <p:tavLst>
                                            <p:tav tm="0">
                                              <p:val>
                                                <p:strVal val="#ppt_x+#ppt_w*1.125000"/>
                                              </p:val>
                                            </p:tav>
                                            <p:tav tm="100000">
                                              <p:val>
                                                <p:strVal val="#ppt_x"/>
                                              </p:val>
                                            </p:tav>
                                          </p:tavLst>
                                        </p:anim>
                                        <p:animEffect transition="in" filter="wipe(left)">
                                          <p:cBhvr>
                                            <p:cTn id="12" dur="500"/>
                                            <p:tgtEl>
                                              <p:spTgt spid="1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left)">
                                          <p:cBhvr>
                                            <p:cTn id="16" dur="500"/>
                                            <p:tgtEl>
                                              <p:spTgt spid="1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500"/>
                                            <p:tgtEl>
                                              <p:spTgt spid="6"/>
                                            </p:tgtEl>
                                          </p:cBhvr>
                                        </p:animEffect>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par>
                              <p:cTn id="28" fill="hold">
                                <p:stCondLst>
                                  <p:cond delay="3000"/>
                                </p:stCondLst>
                                <p:childTnLst>
                                  <p:par>
                                    <p:cTn id="29" presetID="0" presetClass="entr" presetSubtype="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Effect filter="fade">
                                          <p:cBhvr>
                                            <p:cTn id="31" dur="500">
                                              <p:stCondLst>
                                                <p:cond delay="0"/>
                                              </p:stCondLst>
                                            </p:cTn>
                                            <p:tgtEl>
                                              <p:spTgt spid="8"/>
                                            </p:tgtEl>
                                          </p:cBhvr>
                                        </p:animEffect>
                                        <p:animScale>
                                          <p:cBhvr>
                                            <p:cTn id="32" dur="500" fill="hold">
                                              <p:stCondLst>
                                                <p:cond delay="0"/>
                                              </p:stCondLst>
                                            </p:cTn>
                                            <p:tgtEl>
                                              <p:spTgt spid="8"/>
                                            </p:tgtEl>
                                          </p:cBhvr>
                                          <p:from x="150000" y="150000"/>
                                          <p:to x="100000" y="100000"/>
                                        </p:animScale>
                                        <p:anim to="" calcmode="lin" valueType="num">
                                          <p:cBhvr>
                                            <p:cTn id="33" dur="500" fill="hold">
                                              <p:stCondLst>
                                                <p:cond delay="0"/>
                                              </p:stCondLst>
                                            </p:cTn>
                                            <p:tgtEl>
                                              <p:spTgt spid="8"/>
                                            </p:tgtEl>
                                            <p:attrNameLst>
                                              <p:attrName>ppt_x</p:attrName>
                                            </p:attrNameLst>
                                          </p:cBhvr>
                                          <p:tavLst>
                                            <p:tav tm="0">
                                              <p:val>
                                                <p:strVal val="#ppt_x+sin(rand(10))/10"/>
                                              </p:val>
                                            </p:tav>
                                            <p:tav tm="100000">
                                              <p:val>
                                                <p:strVal val="#ppt_x"/>
                                              </p:val>
                                            </p:tav>
                                          </p:tavLst>
                                        </p:anim>
                                        <p:anim to="" calcmode="lin" valueType="num">
                                          <p:cBhvr>
                                            <p:cTn id="34" dur="500" fill="hold">
                                              <p:stCondLst>
                                                <p:cond delay="0"/>
                                              </p:stCondLst>
                                            </p:cTn>
                                            <p:tgtEl>
                                              <p:spTgt spid="8"/>
                                            </p:tgtEl>
                                            <p:attrNameLst>
                                              <p:attrName>ppt_y</p:attrName>
                                            </p:attrNameLst>
                                          </p:cBhvr>
                                          <p:tavLst>
                                            <p:tav tm="0">
                                              <p:val>
                                                <p:strVal val="#ppt_y+sin(rand(10))/10"/>
                                              </p:val>
                                            </p:tav>
                                            <p:tav tm="100000">
                                              <p:val>
                                                <p:strVal val="#ppt_y"/>
                                              </p:val>
                                            </p:tav>
                                          </p:tavLst>
                                        </p:anim>
                                      </p:childTnLst>
                                    </p:cTn>
                                  </p:par>
                                </p:childTnLst>
                              </p:cTn>
                            </p:par>
                            <p:par>
                              <p:cTn id="35" fill="hold">
                                <p:stCondLst>
                                  <p:cond delay="445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95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0" presetClass="entr" presetSubtype="0" accel="50000" fill="hold" grpId="0" nodeType="withEffect" p14:presetBounceEnd="38000">
                                      <p:stCondLst>
                                        <p:cond delay="0"/>
                                      </p:stCondLst>
                                      <p:childTnLst>
                                        <p:set>
                                          <p:cBhvr>
                                            <p:cTn id="44" dur="1" fill="hold">
                                              <p:stCondLst>
                                                <p:cond delay="0"/>
                                              </p:stCondLst>
                                            </p:cTn>
                                            <p:tgtEl>
                                              <p:spTgt spid="9"/>
                                            </p:tgtEl>
                                            <p:attrNameLst>
                                              <p:attrName>style.visibility</p:attrName>
                                            </p:attrNameLst>
                                          </p:cBhvr>
                                          <p:to>
                                            <p:strVal val="visible"/>
                                          </p:to>
                                        </p:set>
                                        <p:animScale p14:bounceEnd="38000">
                                          <p:cBhvr>
                                            <p:cTn id="45" dur="1000" fill="hold">
                                              <p:stCondLst>
                                                <p:cond delay="0"/>
                                              </p:stCondLst>
                                            </p:cTn>
                                            <p:tgtEl>
                                              <p:spTgt spid="9"/>
                                            </p:tgtEl>
                                          </p:cBhvr>
                                          <p:from x="0" y="0"/>
                                          <p:to x="100000" y="100000"/>
                                        </p:animScale>
                                        <p:anim to="" calcmode="lin" valueType="num" p14:bounceEnd="38000">
                                          <p:cBhvr>
                                            <p:cTn id="46" dur="1000" fill="hold">
                                              <p:stCondLst>
                                                <p:cond delay="0"/>
                                              </p:stCondLst>
                                            </p:cTn>
                                            <p:tgtEl>
                                              <p:spTgt spid="9"/>
                                            </p:tgtEl>
                                            <p:attrNameLst>
                                              <p:attrName>ppt_x</p:attrName>
                                            </p:attrNameLst>
                                          </p:cBhvr>
                                          <p:tavLst>
                                            <p:tav tm="0">
                                              <p:val>
                                                <p:strVal val="#ppt_x"/>
                                              </p:val>
                                            </p:tav>
                                            <p:tav tm="100000">
                                              <p:val>
                                                <p:strVal val="#ppt_x"/>
                                              </p:val>
                                            </p:tav>
                                          </p:tavLst>
                                        </p:anim>
                                        <p:anim to="" calcmode="lin" valueType="num" p14:bounceEnd="38000">
                                          <p:cBhvr>
                                            <p:cTn id="47" dur="1000" fill="hold">
                                              <p:stCondLst>
                                                <p:cond delay="0"/>
                                              </p:stCondLst>
                                            </p:cTn>
                                            <p:tgtEl>
                                              <p:spTgt spid="9"/>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P spid="9" grpId="0" animBg="1"/>
          <p:bldP spid="10" grpId="0"/>
          <p:bldP spid="11" grpId="0"/>
          <p:bldP spid="16" grpId="0" animBg="1"/>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ppt_x</p:attrName>
                                            </p:attrNameLst>
                                          </p:cBhvr>
                                          <p:tavLst>
                                            <p:tav tm="0">
                                              <p:val>
                                                <p:strVal val="#ppt_x+#ppt_w*1.125000"/>
                                              </p:val>
                                            </p:tav>
                                            <p:tav tm="100000">
                                              <p:val>
                                                <p:strVal val="#ppt_x"/>
                                              </p:val>
                                            </p:tav>
                                          </p:tavLst>
                                        </p:anim>
                                        <p:animEffect transition="in" filter="wipe(left)">
                                          <p:cBhvr>
                                            <p:cTn id="12" dur="500"/>
                                            <p:tgtEl>
                                              <p:spTgt spid="1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left)">
                                          <p:cBhvr>
                                            <p:cTn id="16" dur="500"/>
                                            <p:tgtEl>
                                              <p:spTgt spid="1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500"/>
                                            <p:tgtEl>
                                              <p:spTgt spid="6"/>
                                            </p:tgtEl>
                                          </p:cBhvr>
                                        </p:animEffect>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par>
                              <p:cTn id="28" fill="hold">
                                <p:stCondLst>
                                  <p:cond delay="3000"/>
                                </p:stCondLst>
                                <p:childTnLst>
                                  <p:par>
                                    <p:cTn id="29" presetID="0" presetClass="entr" presetSubtype="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Effect filter="fade">
                                          <p:cBhvr>
                                            <p:cTn id="31" dur="500">
                                              <p:stCondLst>
                                                <p:cond delay="0"/>
                                              </p:stCondLst>
                                            </p:cTn>
                                            <p:tgtEl>
                                              <p:spTgt spid="8"/>
                                            </p:tgtEl>
                                          </p:cBhvr>
                                        </p:animEffect>
                                        <p:animScale>
                                          <p:cBhvr>
                                            <p:cTn id="32" dur="500" fill="hold">
                                              <p:stCondLst>
                                                <p:cond delay="0"/>
                                              </p:stCondLst>
                                            </p:cTn>
                                            <p:tgtEl>
                                              <p:spTgt spid="8"/>
                                            </p:tgtEl>
                                          </p:cBhvr>
                                          <p:from x="150000" y="150000"/>
                                          <p:to x="100000" y="100000"/>
                                        </p:animScale>
                                        <p:anim to="" calcmode="lin" valueType="num">
                                          <p:cBhvr>
                                            <p:cTn id="33" dur="500" fill="hold">
                                              <p:stCondLst>
                                                <p:cond delay="0"/>
                                              </p:stCondLst>
                                            </p:cTn>
                                            <p:tgtEl>
                                              <p:spTgt spid="8"/>
                                            </p:tgtEl>
                                            <p:attrNameLst>
                                              <p:attrName>ppt_x</p:attrName>
                                            </p:attrNameLst>
                                          </p:cBhvr>
                                          <p:tavLst>
                                            <p:tav tm="0">
                                              <p:val>
                                                <p:strVal val="#ppt_x+sin(rand(10))/10"/>
                                              </p:val>
                                            </p:tav>
                                            <p:tav tm="100000">
                                              <p:val>
                                                <p:strVal val="#ppt_x"/>
                                              </p:val>
                                            </p:tav>
                                          </p:tavLst>
                                        </p:anim>
                                        <p:anim to="" calcmode="lin" valueType="num">
                                          <p:cBhvr>
                                            <p:cTn id="34" dur="500" fill="hold">
                                              <p:stCondLst>
                                                <p:cond delay="0"/>
                                              </p:stCondLst>
                                            </p:cTn>
                                            <p:tgtEl>
                                              <p:spTgt spid="8"/>
                                            </p:tgtEl>
                                            <p:attrNameLst>
                                              <p:attrName>ppt_y</p:attrName>
                                            </p:attrNameLst>
                                          </p:cBhvr>
                                          <p:tavLst>
                                            <p:tav tm="0">
                                              <p:val>
                                                <p:strVal val="#ppt_y+sin(rand(10))/10"/>
                                              </p:val>
                                            </p:tav>
                                            <p:tav tm="100000">
                                              <p:val>
                                                <p:strVal val="#ppt_y"/>
                                              </p:val>
                                            </p:tav>
                                          </p:tavLst>
                                        </p:anim>
                                      </p:childTnLst>
                                    </p:cTn>
                                  </p:par>
                                </p:childTnLst>
                              </p:cTn>
                            </p:par>
                            <p:par>
                              <p:cTn id="35" fill="hold">
                                <p:stCondLst>
                                  <p:cond delay="445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95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0" presetClass="entr" presetSubtype="0" accel="5000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Scale>
                                          <p:cBhvr>
                                            <p:cTn id="45" dur="1000" fill="hold">
                                              <p:stCondLst>
                                                <p:cond delay="0"/>
                                              </p:stCondLst>
                                            </p:cTn>
                                            <p:tgtEl>
                                              <p:spTgt spid="9"/>
                                            </p:tgtEl>
                                          </p:cBhvr>
                                          <p:from x="0" y="0"/>
                                          <p:to x="100000" y="100000"/>
                                        </p:animScale>
                                        <p:anim to="" calcmode="lin" valueType="num">
                                          <p:cBhvr>
                                            <p:cTn id="46" dur="1000" fill="hold">
                                              <p:stCondLst>
                                                <p:cond delay="0"/>
                                              </p:stCondLst>
                                            </p:cTn>
                                            <p:tgtEl>
                                              <p:spTgt spid="9"/>
                                            </p:tgtEl>
                                            <p:attrNameLst>
                                              <p:attrName>ppt_x</p:attrName>
                                            </p:attrNameLst>
                                          </p:cBhvr>
                                          <p:tavLst>
                                            <p:tav tm="0">
                                              <p:val>
                                                <p:strVal val="#ppt_x"/>
                                              </p:val>
                                            </p:tav>
                                            <p:tav tm="100000">
                                              <p:val>
                                                <p:strVal val="#ppt_x"/>
                                              </p:val>
                                            </p:tav>
                                          </p:tavLst>
                                        </p:anim>
                                        <p:anim to="" calcmode="lin" valueType="num">
                                          <p:cBhvr>
                                            <p:cTn id="47" dur="1000" fill="hold">
                                              <p:stCondLst>
                                                <p:cond delay="0"/>
                                              </p:stCondLst>
                                            </p:cTn>
                                            <p:tgtEl>
                                              <p:spTgt spid="9"/>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P spid="9" grpId="0" animBg="1"/>
          <p:bldP spid="10" grpId="0"/>
          <p:bldP spid="11" grpId="0"/>
          <p:bldP spid="16" grpId="0" animBg="1"/>
          <p:bldP spid="17" grpId="0"/>
          <p:bldP spid="1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An introduction to the project</a:t>
            </a:r>
          </a:p>
        </p:txBody>
      </p:sp>
      <p:sp>
        <p:nvSpPr>
          <p:cNvPr id="10" name="矩形 9">
            <a:extLst>
              <a:ext uri="{FF2B5EF4-FFF2-40B4-BE49-F238E27FC236}">
                <a16:creationId xmlns:a16="http://schemas.microsoft.com/office/drawing/2014/main" id="{2BD4991B-970A-4406-B96C-61B6252EBA59}"/>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The project topic</a:t>
            </a:r>
          </a:p>
        </p:txBody>
      </p:sp>
      <p:grpSp>
        <p:nvGrpSpPr>
          <p:cNvPr id="11" name="组合 10">
            <a:extLst>
              <a:ext uri="{FF2B5EF4-FFF2-40B4-BE49-F238E27FC236}">
                <a16:creationId xmlns:a16="http://schemas.microsoft.com/office/drawing/2014/main" id="{3A73AB9E-955F-4B87-B320-B6AA369D1AC4}"/>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53872A9B-B8DA-4AC8-91C7-DFF7B7CDD777}"/>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774FD587-4444-4A3C-ADE5-2A0868BCEFAB}"/>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0F7A8A3C-6861-4199-88D7-3DC7284E5605}"/>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4B0C22CF-C852-4141-9A17-7646F280C78B}"/>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4692B3E4-078F-4B72-A533-5DCED3BA5E72}"/>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FDFEFA66-9483-4E9C-9583-4DEA676B084D}"/>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CCB3BF5E-7660-487A-B09F-2BF7CF0B319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EDF867AB-2E1E-4DA9-86FF-B772C503A1AE}"/>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FEB4B667-9A57-4B8D-B7CE-86927478E3A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B1026EF2-1999-4962-AF21-FDF8F5C7F8D4}"/>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A2BDF141-219F-4D18-9985-0737E1A53AA3}"/>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DA695DBF-9559-4794-A38B-2852BB908EA5}"/>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369628EF-8442-49A6-A98E-F6853B394064}"/>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C039D1AF-8F3F-40B0-966E-7D5B82A2CEC1}"/>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26" name="组合 25">
            <a:extLst>
              <a:ext uri="{FF2B5EF4-FFF2-40B4-BE49-F238E27FC236}">
                <a16:creationId xmlns:a16="http://schemas.microsoft.com/office/drawing/2014/main" id="{4AFC6082-B97B-4954-85C4-BF734905E6C8}"/>
              </a:ext>
            </a:extLst>
          </p:cNvPr>
          <p:cNvGrpSpPr/>
          <p:nvPr/>
        </p:nvGrpSpPr>
        <p:grpSpPr>
          <a:xfrm>
            <a:off x="2057037" y="2014637"/>
            <a:ext cx="1353591" cy="1448417"/>
            <a:chOff x="1161144" y="1785035"/>
            <a:chExt cx="2369000" cy="2534960"/>
          </a:xfrm>
        </p:grpSpPr>
        <p:grpSp>
          <p:nvGrpSpPr>
            <p:cNvPr id="27" name="组合 26">
              <a:extLst>
                <a:ext uri="{FF2B5EF4-FFF2-40B4-BE49-F238E27FC236}">
                  <a16:creationId xmlns:a16="http://schemas.microsoft.com/office/drawing/2014/main" id="{B645C1FC-113F-459B-BED2-DEE90558C591}"/>
                </a:ext>
              </a:extLst>
            </p:cNvPr>
            <p:cNvGrpSpPr/>
            <p:nvPr/>
          </p:nvGrpSpPr>
          <p:grpSpPr>
            <a:xfrm>
              <a:off x="1161144" y="1950996"/>
              <a:ext cx="2369000" cy="2368999"/>
              <a:chOff x="824545" y="1875863"/>
              <a:chExt cx="2530586" cy="2530585"/>
            </a:xfrm>
          </p:grpSpPr>
          <p:sp>
            <p:nvSpPr>
              <p:cNvPr id="31" name="椭圆 30">
                <a:extLst>
                  <a:ext uri="{FF2B5EF4-FFF2-40B4-BE49-F238E27FC236}">
                    <a16:creationId xmlns:a16="http://schemas.microsoft.com/office/drawing/2014/main" id="{0C783BD9-248E-4330-887B-B489C7F98E57}"/>
                  </a:ext>
                </a:extLst>
              </p:cNvPr>
              <p:cNvSpPr/>
              <p:nvPr/>
            </p:nvSpPr>
            <p:spPr>
              <a:xfrm>
                <a:off x="824545" y="1875863"/>
                <a:ext cx="2530586" cy="253058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2B6BB4C1-EFBC-4487-99F1-328538941AD2}"/>
                  </a:ext>
                </a:extLst>
              </p:cNvPr>
              <p:cNvSpPr/>
              <p:nvPr/>
            </p:nvSpPr>
            <p:spPr>
              <a:xfrm>
                <a:off x="95466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a:extLst>
                <a:ext uri="{FF2B5EF4-FFF2-40B4-BE49-F238E27FC236}">
                  <a16:creationId xmlns:a16="http://schemas.microsoft.com/office/drawing/2014/main" id="{A59642FB-031E-4E58-A51E-A0C83B0DF879}"/>
                </a:ext>
              </a:extLst>
            </p:cNvPr>
            <p:cNvGrpSpPr/>
            <p:nvPr/>
          </p:nvGrpSpPr>
          <p:grpSpPr>
            <a:xfrm>
              <a:off x="1258698" y="1785035"/>
              <a:ext cx="973815" cy="973815"/>
              <a:chOff x="928753" y="1698582"/>
              <a:chExt cx="1040237" cy="1040237"/>
            </a:xfrm>
          </p:grpSpPr>
          <p:sp>
            <p:nvSpPr>
              <p:cNvPr id="29" name="椭圆 28">
                <a:extLst>
                  <a:ext uri="{FF2B5EF4-FFF2-40B4-BE49-F238E27FC236}">
                    <a16:creationId xmlns:a16="http://schemas.microsoft.com/office/drawing/2014/main" id="{BD221D23-C17F-489F-9934-409B8177EF6D}"/>
                  </a:ext>
                </a:extLst>
              </p:cNvPr>
              <p:cNvSpPr/>
              <p:nvPr/>
            </p:nvSpPr>
            <p:spPr>
              <a:xfrm>
                <a:off x="92875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Freeform 44">
                <a:extLst>
                  <a:ext uri="{FF2B5EF4-FFF2-40B4-BE49-F238E27FC236}">
                    <a16:creationId xmlns:a16="http://schemas.microsoft.com/office/drawing/2014/main" id="{916F6228-195C-4FFB-942A-2D577AC12BC1}"/>
                  </a:ext>
                </a:extLst>
              </p:cNvPr>
              <p:cNvSpPr>
                <a:spLocks noEditPoints="1"/>
              </p:cNvSpPr>
              <p:nvPr/>
            </p:nvSpPr>
            <p:spPr bwMode="auto">
              <a:xfrm>
                <a:off x="1229384" y="1989146"/>
                <a:ext cx="399094" cy="408516"/>
              </a:xfrm>
              <a:custGeom>
                <a:avLst/>
                <a:gdLst>
                  <a:gd name="T0" fmla="*/ 11676468 w 59"/>
                  <a:gd name="T1" fmla="*/ 473228194 h 60"/>
                  <a:gd name="T2" fmla="*/ 11676468 w 59"/>
                  <a:gd name="T3" fmla="*/ 449567300 h 60"/>
                  <a:gd name="T4" fmla="*/ 151800920 w 59"/>
                  <a:gd name="T5" fmla="*/ 461399467 h 60"/>
                  <a:gd name="T6" fmla="*/ 326958194 w 59"/>
                  <a:gd name="T7" fmla="*/ 224783650 h 60"/>
                  <a:gd name="T8" fmla="*/ 186833742 w 59"/>
                  <a:gd name="T9" fmla="*/ 94647015 h 60"/>
                  <a:gd name="T10" fmla="*/ 93415162 w 59"/>
                  <a:gd name="T11" fmla="*/ 165629696 h 60"/>
                  <a:gd name="T12" fmla="*/ 93415162 w 59"/>
                  <a:gd name="T13" fmla="*/ 224783650 h 60"/>
                  <a:gd name="T14" fmla="*/ 198510210 w 59"/>
                  <a:gd name="T15" fmla="*/ 437738573 h 60"/>
                  <a:gd name="T16" fmla="*/ 35032822 w 59"/>
                  <a:gd name="T17" fmla="*/ 283937604 h 60"/>
                  <a:gd name="T18" fmla="*/ 35032822 w 59"/>
                  <a:gd name="T19" fmla="*/ 106475742 h 60"/>
                  <a:gd name="T20" fmla="*/ 186833742 w 59"/>
                  <a:gd name="T21" fmla="*/ 11832167 h 60"/>
                  <a:gd name="T22" fmla="*/ 408696888 w 59"/>
                  <a:gd name="T23" fmla="*/ 189290590 h 60"/>
                  <a:gd name="T24" fmla="*/ 326958194 w 59"/>
                  <a:gd name="T25" fmla="*/ 224783650 h 60"/>
                  <a:gd name="T26" fmla="*/ 58385758 w 59"/>
                  <a:gd name="T27" fmla="*/ 650690056 h 60"/>
                  <a:gd name="T28" fmla="*/ 58385758 w 59"/>
                  <a:gd name="T29" fmla="*/ 627029163 h 60"/>
                  <a:gd name="T30" fmla="*/ 175157274 w 59"/>
                  <a:gd name="T31" fmla="*/ 520553421 h 60"/>
                  <a:gd name="T32" fmla="*/ 70062226 w 59"/>
                  <a:gd name="T33" fmla="*/ 650690056 h 60"/>
                  <a:gd name="T34" fmla="*/ 233539615 w 59"/>
                  <a:gd name="T35" fmla="*/ 709844010 h 60"/>
                  <a:gd name="T36" fmla="*/ 221863146 w 59"/>
                  <a:gd name="T37" fmla="*/ 556043042 h 60"/>
                  <a:gd name="T38" fmla="*/ 245219500 w 59"/>
                  <a:gd name="T39" fmla="*/ 556043042 h 60"/>
                  <a:gd name="T40" fmla="*/ 653912971 w 59"/>
                  <a:gd name="T41" fmla="*/ 603368269 h 60"/>
                  <a:gd name="T42" fmla="*/ 502112051 w 59"/>
                  <a:gd name="T43" fmla="*/ 698011844 h 60"/>
                  <a:gd name="T44" fmla="*/ 280248904 w 59"/>
                  <a:gd name="T45" fmla="*/ 520553421 h 60"/>
                  <a:gd name="T46" fmla="*/ 361987599 w 59"/>
                  <a:gd name="T47" fmla="*/ 496892527 h 60"/>
                  <a:gd name="T48" fmla="*/ 525468404 w 59"/>
                  <a:gd name="T49" fmla="*/ 603368269 h 60"/>
                  <a:gd name="T50" fmla="*/ 607207098 w 59"/>
                  <a:gd name="T51" fmla="*/ 520553421 h 60"/>
                  <a:gd name="T52" fmla="*/ 478759114 w 59"/>
                  <a:gd name="T53" fmla="*/ 378584619 h 60"/>
                  <a:gd name="T54" fmla="*/ 513788519 w 59"/>
                  <a:gd name="T55" fmla="*/ 283937604 h 60"/>
                  <a:gd name="T56" fmla="*/ 688945793 w 59"/>
                  <a:gd name="T57" fmla="*/ 520553421 h 60"/>
                  <a:gd name="T58" fmla="*/ 467082646 w 59"/>
                  <a:gd name="T59" fmla="*/ 153800969 h 60"/>
                  <a:gd name="T60" fmla="*/ 432049825 w 59"/>
                  <a:gd name="T61" fmla="*/ 153800969 h 60"/>
                  <a:gd name="T62" fmla="*/ 455406178 w 59"/>
                  <a:gd name="T63" fmla="*/ 0 h 60"/>
                  <a:gd name="T64" fmla="*/ 467082646 w 59"/>
                  <a:gd name="T65" fmla="*/ 153800969 h 60"/>
                  <a:gd name="T66" fmla="*/ 513788519 w 59"/>
                  <a:gd name="T67" fmla="*/ 189290590 h 60"/>
                  <a:gd name="T68" fmla="*/ 502112051 w 59"/>
                  <a:gd name="T69" fmla="*/ 165629696 h 60"/>
                  <a:gd name="T70" fmla="*/ 630560035 w 59"/>
                  <a:gd name="T71" fmla="*/ 59153954 h 60"/>
                  <a:gd name="T72" fmla="*/ 525468404 w 59"/>
                  <a:gd name="T73" fmla="*/ 189290590 h 60"/>
                  <a:gd name="T74" fmla="*/ 548821341 w 59"/>
                  <a:gd name="T75" fmla="*/ 260276710 h 60"/>
                  <a:gd name="T76" fmla="*/ 548821341 w 59"/>
                  <a:gd name="T77" fmla="*/ 236615817 h 60"/>
                  <a:gd name="T78" fmla="*/ 688945793 w 59"/>
                  <a:gd name="T79" fmla="*/ 248444544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60">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solidFill>
                <a:schemeClr val="accent1">
                  <a:lumMod val="50000"/>
                </a:schemeClr>
              </a:solidFill>
              <a:ln>
                <a:noFill/>
              </a:ln>
            </p:spPr>
            <p:txBody>
              <a:bodyPr/>
              <a:lstStyle/>
              <a:p>
                <a:endParaRPr lang="zh-CN" altLang="en-US" dirty="0">
                  <a:cs typeface="+mn-ea"/>
                  <a:sym typeface="+mn-lt"/>
                </a:endParaRPr>
              </a:p>
            </p:txBody>
          </p:sp>
        </p:grpSp>
      </p:grpSp>
      <p:grpSp>
        <p:nvGrpSpPr>
          <p:cNvPr id="33" name="组合 32">
            <a:extLst>
              <a:ext uri="{FF2B5EF4-FFF2-40B4-BE49-F238E27FC236}">
                <a16:creationId xmlns:a16="http://schemas.microsoft.com/office/drawing/2014/main" id="{E3C453F1-07D5-43C9-9A67-37CAC934D81A}"/>
              </a:ext>
            </a:extLst>
          </p:cNvPr>
          <p:cNvGrpSpPr/>
          <p:nvPr/>
        </p:nvGrpSpPr>
        <p:grpSpPr>
          <a:xfrm>
            <a:off x="3822894" y="2014637"/>
            <a:ext cx="1353591" cy="1448417"/>
            <a:chOff x="3661382" y="1785035"/>
            <a:chExt cx="2369000" cy="2534960"/>
          </a:xfrm>
        </p:grpSpPr>
        <p:grpSp>
          <p:nvGrpSpPr>
            <p:cNvPr id="34" name="组合 33">
              <a:extLst>
                <a:ext uri="{FF2B5EF4-FFF2-40B4-BE49-F238E27FC236}">
                  <a16:creationId xmlns:a16="http://schemas.microsoft.com/office/drawing/2014/main" id="{4F926F94-F68A-4F4D-8496-E858094BCD79}"/>
                </a:ext>
              </a:extLst>
            </p:cNvPr>
            <p:cNvGrpSpPr/>
            <p:nvPr/>
          </p:nvGrpSpPr>
          <p:grpSpPr>
            <a:xfrm>
              <a:off x="3661382" y="1950996"/>
              <a:ext cx="2369000" cy="2368999"/>
              <a:chOff x="3495320" y="1875863"/>
              <a:chExt cx="2530586" cy="2530585"/>
            </a:xfrm>
          </p:grpSpPr>
          <p:sp>
            <p:nvSpPr>
              <p:cNvPr id="38" name="椭圆 37">
                <a:extLst>
                  <a:ext uri="{FF2B5EF4-FFF2-40B4-BE49-F238E27FC236}">
                    <a16:creationId xmlns:a16="http://schemas.microsoft.com/office/drawing/2014/main" id="{E5CC744A-2D19-4661-853C-22119F5BF5EE}"/>
                  </a:ext>
                </a:extLst>
              </p:cNvPr>
              <p:cNvSpPr/>
              <p:nvPr/>
            </p:nvSpPr>
            <p:spPr>
              <a:xfrm>
                <a:off x="3495320" y="1875863"/>
                <a:ext cx="2530586" cy="25305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id="{83BA01EA-2423-44C5-B622-B3CD45F63B99}"/>
                  </a:ext>
                </a:extLst>
              </p:cNvPr>
              <p:cNvSpPr/>
              <p:nvPr/>
            </p:nvSpPr>
            <p:spPr>
              <a:xfrm>
                <a:off x="362543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a:extLst>
                <a:ext uri="{FF2B5EF4-FFF2-40B4-BE49-F238E27FC236}">
                  <a16:creationId xmlns:a16="http://schemas.microsoft.com/office/drawing/2014/main" id="{20A21516-30D2-494C-A6E6-A7EB329EC026}"/>
                </a:ext>
              </a:extLst>
            </p:cNvPr>
            <p:cNvGrpSpPr/>
            <p:nvPr/>
          </p:nvGrpSpPr>
          <p:grpSpPr>
            <a:xfrm>
              <a:off x="3758936" y="1785035"/>
              <a:ext cx="973815" cy="973815"/>
              <a:chOff x="3599528" y="1698582"/>
              <a:chExt cx="1040237" cy="1040237"/>
            </a:xfrm>
          </p:grpSpPr>
          <p:sp>
            <p:nvSpPr>
              <p:cNvPr id="36" name="椭圆 35">
                <a:extLst>
                  <a:ext uri="{FF2B5EF4-FFF2-40B4-BE49-F238E27FC236}">
                    <a16:creationId xmlns:a16="http://schemas.microsoft.com/office/drawing/2014/main" id="{24407F9F-21C0-4AA0-BCC6-613BC11B6A85}"/>
                  </a:ext>
                </a:extLst>
              </p:cNvPr>
              <p:cNvSpPr/>
              <p:nvPr/>
            </p:nvSpPr>
            <p:spPr>
              <a:xfrm>
                <a:off x="359952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Freeform 26">
                <a:extLst>
                  <a:ext uri="{FF2B5EF4-FFF2-40B4-BE49-F238E27FC236}">
                    <a16:creationId xmlns:a16="http://schemas.microsoft.com/office/drawing/2014/main" id="{019F72DF-5BEC-4C8A-9235-15F9B554D784}"/>
                  </a:ext>
                </a:extLst>
              </p:cNvPr>
              <p:cNvSpPr>
                <a:spLocks noEditPoints="1"/>
              </p:cNvSpPr>
              <p:nvPr/>
            </p:nvSpPr>
            <p:spPr bwMode="auto">
              <a:xfrm>
                <a:off x="3839967" y="2052638"/>
                <a:ext cx="559358" cy="314244"/>
              </a:xfrm>
              <a:custGeom>
                <a:avLst/>
                <a:gdLst>
                  <a:gd name="T0" fmla="*/ 783759669 w 82"/>
                  <a:gd name="T1" fmla="*/ 547860054 h 46"/>
                  <a:gd name="T2" fmla="*/ 593758996 w 82"/>
                  <a:gd name="T3" fmla="*/ 357301386 h 46"/>
                  <a:gd name="T4" fmla="*/ 653134206 w 82"/>
                  <a:gd name="T5" fmla="*/ 214381522 h 46"/>
                  <a:gd name="T6" fmla="*/ 629384122 w 82"/>
                  <a:gd name="T7" fmla="*/ 166739266 h 46"/>
                  <a:gd name="T8" fmla="*/ 475005129 w 82"/>
                  <a:gd name="T9" fmla="*/ 369211087 h 46"/>
                  <a:gd name="T10" fmla="*/ 463130087 w 82"/>
                  <a:gd name="T11" fmla="*/ 381120788 h 46"/>
                  <a:gd name="T12" fmla="*/ 380004792 w 82"/>
                  <a:gd name="T13" fmla="*/ 381120788 h 46"/>
                  <a:gd name="T14" fmla="*/ 190004119 w 82"/>
                  <a:gd name="T15" fmla="*/ 547860054 h 46"/>
                  <a:gd name="T16" fmla="*/ 0 w 82"/>
                  <a:gd name="T17" fmla="*/ 357301386 h 46"/>
                  <a:gd name="T18" fmla="*/ 190004119 w 82"/>
                  <a:gd name="T19" fmla="*/ 166739266 h 46"/>
                  <a:gd name="T20" fmla="*/ 273129414 w 82"/>
                  <a:gd name="T21" fmla="*/ 190558668 h 46"/>
                  <a:gd name="T22" fmla="*/ 332504624 w 82"/>
                  <a:gd name="T23" fmla="*/ 107190761 h 46"/>
                  <a:gd name="T24" fmla="*/ 237504288 w 82"/>
                  <a:gd name="T25" fmla="*/ 107190761 h 46"/>
                  <a:gd name="T26" fmla="*/ 213754203 w 82"/>
                  <a:gd name="T27" fmla="*/ 83371359 h 46"/>
                  <a:gd name="T28" fmla="*/ 237504288 w 82"/>
                  <a:gd name="T29" fmla="*/ 47638804 h 46"/>
                  <a:gd name="T30" fmla="*/ 403754877 w 82"/>
                  <a:gd name="T31" fmla="*/ 47638804 h 46"/>
                  <a:gd name="T32" fmla="*/ 403754877 w 82"/>
                  <a:gd name="T33" fmla="*/ 107190761 h 46"/>
                  <a:gd name="T34" fmla="*/ 593758996 w 82"/>
                  <a:gd name="T35" fmla="*/ 107190761 h 46"/>
                  <a:gd name="T36" fmla="*/ 558133870 w 82"/>
                  <a:gd name="T37" fmla="*/ 47638804 h 46"/>
                  <a:gd name="T38" fmla="*/ 463130087 w 82"/>
                  <a:gd name="T39" fmla="*/ 47638804 h 46"/>
                  <a:gd name="T40" fmla="*/ 427504961 w 82"/>
                  <a:gd name="T41" fmla="*/ 23819402 h 46"/>
                  <a:gd name="T42" fmla="*/ 463130087 w 82"/>
                  <a:gd name="T43" fmla="*/ 0 h 46"/>
                  <a:gd name="T44" fmla="*/ 570008912 w 82"/>
                  <a:gd name="T45" fmla="*/ 0 h 46"/>
                  <a:gd name="T46" fmla="*/ 593758996 w 82"/>
                  <a:gd name="T47" fmla="*/ 11909701 h 46"/>
                  <a:gd name="T48" fmla="*/ 700634374 w 82"/>
                  <a:gd name="T49" fmla="*/ 178648967 h 46"/>
                  <a:gd name="T50" fmla="*/ 783759669 w 82"/>
                  <a:gd name="T51" fmla="*/ 166739266 h 46"/>
                  <a:gd name="T52" fmla="*/ 973763788 w 82"/>
                  <a:gd name="T53" fmla="*/ 357301386 h 46"/>
                  <a:gd name="T54" fmla="*/ 783759669 w 82"/>
                  <a:gd name="T55" fmla="*/ 547860054 h 46"/>
                  <a:gd name="T56" fmla="*/ 190004119 w 82"/>
                  <a:gd name="T57" fmla="*/ 381120788 h 46"/>
                  <a:gd name="T58" fmla="*/ 166254035 w 82"/>
                  <a:gd name="T59" fmla="*/ 333478533 h 46"/>
                  <a:gd name="T60" fmla="*/ 249379330 w 82"/>
                  <a:gd name="T61" fmla="*/ 226291223 h 46"/>
                  <a:gd name="T62" fmla="*/ 190004119 w 82"/>
                  <a:gd name="T63" fmla="*/ 214381522 h 46"/>
                  <a:gd name="T64" fmla="*/ 47500168 w 82"/>
                  <a:gd name="T65" fmla="*/ 357301386 h 46"/>
                  <a:gd name="T66" fmla="*/ 190004119 w 82"/>
                  <a:gd name="T67" fmla="*/ 488311549 h 46"/>
                  <a:gd name="T68" fmla="*/ 320629582 w 82"/>
                  <a:gd name="T69" fmla="*/ 381120788 h 46"/>
                  <a:gd name="T70" fmla="*/ 190004119 w 82"/>
                  <a:gd name="T71" fmla="*/ 381120788 h 46"/>
                  <a:gd name="T72" fmla="*/ 320629582 w 82"/>
                  <a:gd name="T73" fmla="*/ 321568832 h 46"/>
                  <a:gd name="T74" fmla="*/ 285004456 w 82"/>
                  <a:gd name="T75" fmla="*/ 262020326 h 46"/>
                  <a:gd name="T76" fmla="*/ 237504288 w 82"/>
                  <a:gd name="T77" fmla="*/ 321568832 h 46"/>
                  <a:gd name="T78" fmla="*/ 320629582 w 82"/>
                  <a:gd name="T79" fmla="*/ 321568832 h 46"/>
                  <a:gd name="T80" fmla="*/ 570008912 w 82"/>
                  <a:gd name="T81" fmla="*/ 166739266 h 46"/>
                  <a:gd name="T82" fmla="*/ 368129750 w 82"/>
                  <a:gd name="T83" fmla="*/ 166739266 h 46"/>
                  <a:gd name="T84" fmla="*/ 320629582 w 82"/>
                  <a:gd name="T85" fmla="*/ 214381522 h 46"/>
                  <a:gd name="T86" fmla="*/ 380004792 w 82"/>
                  <a:gd name="T87" fmla="*/ 321568832 h 46"/>
                  <a:gd name="T88" fmla="*/ 439380003 w 82"/>
                  <a:gd name="T89" fmla="*/ 321568832 h 46"/>
                  <a:gd name="T90" fmla="*/ 570008912 w 82"/>
                  <a:gd name="T91" fmla="*/ 166739266 h 46"/>
                  <a:gd name="T92" fmla="*/ 783759669 w 82"/>
                  <a:gd name="T93" fmla="*/ 214381522 h 46"/>
                  <a:gd name="T94" fmla="*/ 736259501 w 82"/>
                  <a:gd name="T95" fmla="*/ 226291223 h 46"/>
                  <a:gd name="T96" fmla="*/ 807509753 w 82"/>
                  <a:gd name="T97" fmla="*/ 333478533 h 46"/>
                  <a:gd name="T98" fmla="*/ 795634711 w 82"/>
                  <a:gd name="T99" fmla="*/ 369211087 h 46"/>
                  <a:gd name="T100" fmla="*/ 783759669 w 82"/>
                  <a:gd name="T101" fmla="*/ 381120788 h 46"/>
                  <a:gd name="T102" fmla="*/ 760009585 w 82"/>
                  <a:gd name="T103" fmla="*/ 369211087 h 46"/>
                  <a:gd name="T104" fmla="*/ 688759332 w 82"/>
                  <a:gd name="T105" fmla="*/ 262020326 h 46"/>
                  <a:gd name="T106" fmla="*/ 653134206 w 82"/>
                  <a:gd name="T107" fmla="*/ 357301386 h 46"/>
                  <a:gd name="T108" fmla="*/ 783759669 w 82"/>
                  <a:gd name="T109" fmla="*/ 488311549 h 46"/>
                  <a:gd name="T110" fmla="*/ 914388578 w 82"/>
                  <a:gd name="T111" fmla="*/ 357301386 h 46"/>
                  <a:gd name="T112" fmla="*/ 783759669 w 82"/>
                  <a:gd name="T113" fmla="*/ 21438152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chemeClr val="accent1">
                  <a:lumMod val="75000"/>
                </a:schemeClr>
              </a:solidFill>
              <a:ln>
                <a:noFill/>
              </a:ln>
            </p:spPr>
            <p:txBody>
              <a:bodyPr/>
              <a:lstStyle/>
              <a:p>
                <a:endParaRPr lang="zh-CN" altLang="en-US">
                  <a:cs typeface="+mn-ea"/>
                  <a:sym typeface="+mn-lt"/>
                </a:endParaRPr>
              </a:p>
            </p:txBody>
          </p:sp>
        </p:grpSp>
      </p:grpSp>
      <p:grpSp>
        <p:nvGrpSpPr>
          <p:cNvPr id="40" name="组合 39">
            <a:extLst>
              <a:ext uri="{FF2B5EF4-FFF2-40B4-BE49-F238E27FC236}">
                <a16:creationId xmlns:a16="http://schemas.microsoft.com/office/drawing/2014/main" id="{E971BBD6-4A88-4FDE-8940-0B5567930FBC}"/>
              </a:ext>
            </a:extLst>
          </p:cNvPr>
          <p:cNvGrpSpPr/>
          <p:nvPr/>
        </p:nvGrpSpPr>
        <p:grpSpPr>
          <a:xfrm>
            <a:off x="5584267" y="2014637"/>
            <a:ext cx="1353591" cy="1448417"/>
            <a:chOff x="6161620" y="1785035"/>
            <a:chExt cx="2369000" cy="2534960"/>
          </a:xfrm>
        </p:grpSpPr>
        <p:grpSp>
          <p:nvGrpSpPr>
            <p:cNvPr id="41" name="组合 40">
              <a:extLst>
                <a:ext uri="{FF2B5EF4-FFF2-40B4-BE49-F238E27FC236}">
                  <a16:creationId xmlns:a16="http://schemas.microsoft.com/office/drawing/2014/main" id="{E71249F0-0364-451D-B713-A4FF30D92018}"/>
                </a:ext>
              </a:extLst>
            </p:cNvPr>
            <p:cNvGrpSpPr/>
            <p:nvPr/>
          </p:nvGrpSpPr>
          <p:grpSpPr>
            <a:xfrm>
              <a:off x="6161620" y="1950996"/>
              <a:ext cx="2369000" cy="2368999"/>
              <a:chOff x="6166095" y="1875863"/>
              <a:chExt cx="2530586" cy="2530585"/>
            </a:xfrm>
          </p:grpSpPr>
          <p:sp>
            <p:nvSpPr>
              <p:cNvPr id="45" name="椭圆 44">
                <a:extLst>
                  <a:ext uri="{FF2B5EF4-FFF2-40B4-BE49-F238E27FC236}">
                    <a16:creationId xmlns:a16="http://schemas.microsoft.com/office/drawing/2014/main" id="{A8FF35ED-8386-42A9-93E6-5F200F374571}"/>
                  </a:ext>
                </a:extLst>
              </p:cNvPr>
              <p:cNvSpPr/>
              <p:nvPr/>
            </p:nvSpPr>
            <p:spPr>
              <a:xfrm>
                <a:off x="6166095" y="1875863"/>
                <a:ext cx="2530586" cy="253058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CE2C8A62-053A-4E33-9446-E4026813606A}"/>
                  </a:ext>
                </a:extLst>
              </p:cNvPr>
              <p:cNvSpPr/>
              <p:nvPr/>
            </p:nvSpPr>
            <p:spPr>
              <a:xfrm>
                <a:off x="629621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a:extLst>
                <a:ext uri="{FF2B5EF4-FFF2-40B4-BE49-F238E27FC236}">
                  <a16:creationId xmlns:a16="http://schemas.microsoft.com/office/drawing/2014/main" id="{BFB97959-AEA2-4878-AE06-A80EEC118526}"/>
                </a:ext>
              </a:extLst>
            </p:cNvPr>
            <p:cNvGrpSpPr/>
            <p:nvPr/>
          </p:nvGrpSpPr>
          <p:grpSpPr>
            <a:xfrm>
              <a:off x="6259174" y="1785035"/>
              <a:ext cx="973815" cy="973815"/>
              <a:chOff x="6270303" y="1698582"/>
              <a:chExt cx="1040237" cy="1040237"/>
            </a:xfrm>
          </p:grpSpPr>
          <p:sp>
            <p:nvSpPr>
              <p:cNvPr id="43" name="椭圆 42">
                <a:extLst>
                  <a:ext uri="{FF2B5EF4-FFF2-40B4-BE49-F238E27FC236}">
                    <a16:creationId xmlns:a16="http://schemas.microsoft.com/office/drawing/2014/main" id="{FA7B8C71-1242-4215-923C-24836274A90C}"/>
                  </a:ext>
                </a:extLst>
              </p:cNvPr>
              <p:cNvSpPr/>
              <p:nvPr/>
            </p:nvSpPr>
            <p:spPr>
              <a:xfrm>
                <a:off x="627030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Freeform 90">
                <a:extLst>
                  <a:ext uri="{FF2B5EF4-FFF2-40B4-BE49-F238E27FC236}">
                    <a16:creationId xmlns:a16="http://schemas.microsoft.com/office/drawing/2014/main" id="{6F116183-F3F3-44E7-B756-2ADD4E6B825C}"/>
                  </a:ext>
                </a:extLst>
              </p:cNvPr>
              <p:cNvSpPr>
                <a:spLocks noEditPoints="1"/>
              </p:cNvSpPr>
              <p:nvPr/>
            </p:nvSpPr>
            <p:spPr bwMode="auto">
              <a:xfrm>
                <a:off x="6637119" y="1993904"/>
                <a:ext cx="313090" cy="365708"/>
              </a:xfrm>
              <a:custGeom>
                <a:avLst/>
                <a:gdLst>
                  <a:gd name="T0" fmla="*/ 648868068 w 55"/>
                  <a:gd name="T1" fmla="*/ 713265565 h 64"/>
                  <a:gd name="T2" fmla="*/ 35391805 w 55"/>
                  <a:gd name="T3" fmla="*/ 760814993 h 64"/>
                  <a:gd name="T4" fmla="*/ 0 w 55"/>
                  <a:gd name="T5" fmla="*/ 35664657 h 64"/>
                  <a:gd name="T6" fmla="*/ 412916980 w 55"/>
                  <a:gd name="T7" fmla="*/ 0 h 64"/>
                  <a:gd name="T8" fmla="*/ 613476264 w 55"/>
                  <a:gd name="T9" fmla="*/ 154539953 h 64"/>
                  <a:gd name="T10" fmla="*/ 589879437 w 55"/>
                  <a:gd name="T11" fmla="*/ 261530477 h 64"/>
                  <a:gd name="T12" fmla="*/ 377521741 w 55"/>
                  <a:gd name="T13" fmla="*/ 225865820 h 64"/>
                  <a:gd name="T14" fmla="*/ 47190218 w 55"/>
                  <a:gd name="T15" fmla="*/ 47549429 h 64"/>
                  <a:gd name="T16" fmla="*/ 589879437 w 55"/>
                  <a:gd name="T17" fmla="*/ 701377346 h 64"/>
                  <a:gd name="T18" fmla="*/ 412916980 w 55"/>
                  <a:gd name="T19" fmla="*/ 475508078 h 64"/>
                  <a:gd name="T20" fmla="*/ 530890807 w 55"/>
                  <a:gd name="T21" fmla="*/ 487396297 h 64"/>
                  <a:gd name="T22" fmla="*/ 530890807 w 55"/>
                  <a:gd name="T23" fmla="*/ 511172735 h 64"/>
                  <a:gd name="T24" fmla="*/ 507297415 w 55"/>
                  <a:gd name="T25" fmla="*/ 534949173 h 64"/>
                  <a:gd name="T26" fmla="*/ 235951088 w 55"/>
                  <a:gd name="T27" fmla="*/ 534949173 h 64"/>
                  <a:gd name="T28" fmla="*/ 117977261 w 55"/>
                  <a:gd name="T29" fmla="*/ 641936250 h 64"/>
                  <a:gd name="T30" fmla="*/ 106178848 w 55"/>
                  <a:gd name="T31" fmla="*/ 641936250 h 64"/>
                  <a:gd name="T32" fmla="*/ 188760870 w 55"/>
                  <a:gd name="T33" fmla="*/ 546837393 h 64"/>
                  <a:gd name="T34" fmla="*/ 200559283 w 55"/>
                  <a:gd name="T35" fmla="*/ 546837393 h 64"/>
                  <a:gd name="T36" fmla="*/ 283141306 w 55"/>
                  <a:gd name="T37" fmla="*/ 356632782 h 64"/>
                  <a:gd name="T38" fmla="*/ 294939719 w 55"/>
                  <a:gd name="T39" fmla="*/ 213977601 h 64"/>
                  <a:gd name="T40" fmla="*/ 306738132 w 55"/>
                  <a:gd name="T41" fmla="*/ 213977601 h 64"/>
                  <a:gd name="T42" fmla="*/ 318536545 w 55"/>
                  <a:gd name="T43" fmla="*/ 249642258 h 64"/>
                  <a:gd name="T44" fmla="*/ 318536545 w 55"/>
                  <a:gd name="T45" fmla="*/ 249642258 h 64"/>
                  <a:gd name="T46" fmla="*/ 306738132 w 55"/>
                  <a:gd name="T47" fmla="*/ 344744563 h 64"/>
                  <a:gd name="T48" fmla="*/ 412916980 w 55"/>
                  <a:gd name="T49" fmla="*/ 475508078 h 64"/>
                  <a:gd name="T50" fmla="*/ 129772240 w 55"/>
                  <a:gd name="T51" fmla="*/ 618163259 h 64"/>
                  <a:gd name="T52" fmla="*/ 365726762 w 55"/>
                  <a:gd name="T53" fmla="*/ 475508078 h 64"/>
                  <a:gd name="T54" fmla="*/ 294939719 w 55"/>
                  <a:gd name="T55" fmla="*/ 392293992 h 64"/>
                  <a:gd name="T56" fmla="*/ 247749501 w 55"/>
                  <a:gd name="T57" fmla="*/ 511172735 h 64"/>
                  <a:gd name="T58" fmla="*/ 294939719 w 55"/>
                  <a:gd name="T59" fmla="*/ 285306915 h 64"/>
                  <a:gd name="T60" fmla="*/ 306738132 w 55"/>
                  <a:gd name="T61" fmla="*/ 249642258 h 64"/>
                  <a:gd name="T62" fmla="*/ 306738132 w 55"/>
                  <a:gd name="T63" fmla="*/ 249642258 h 64"/>
                  <a:gd name="T64" fmla="*/ 294939719 w 55"/>
                  <a:gd name="T65" fmla="*/ 237754039 h 64"/>
                  <a:gd name="T66" fmla="*/ 424711958 w 55"/>
                  <a:gd name="T67" fmla="*/ 213977601 h 64"/>
                  <a:gd name="T68" fmla="*/ 578081024 w 55"/>
                  <a:gd name="T69" fmla="*/ 190204610 h 64"/>
                  <a:gd name="T70" fmla="*/ 424711958 w 55"/>
                  <a:gd name="T71" fmla="*/ 47549429 h 64"/>
                  <a:gd name="T72" fmla="*/ 460107198 w 55"/>
                  <a:gd name="T73" fmla="*/ 499284516 h 64"/>
                  <a:gd name="T74" fmla="*/ 519095828 w 55"/>
                  <a:gd name="T75" fmla="*/ 511172735 h 64"/>
                  <a:gd name="T76" fmla="*/ 460107198 w 55"/>
                  <a:gd name="T77" fmla="*/ 499284516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solidFill>
                <a:schemeClr val="accent1">
                  <a:lumMod val="50000"/>
                </a:schemeClr>
              </a:solidFill>
              <a:ln>
                <a:noFill/>
              </a:ln>
            </p:spPr>
            <p:txBody>
              <a:bodyPr/>
              <a:lstStyle/>
              <a:p>
                <a:endParaRPr lang="zh-CN" altLang="en-US" dirty="0">
                  <a:cs typeface="+mn-ea"/>
                  <a:sym typeface="+mn-lt"/>
                </a:endParaRPr>
              </a:p>
            </p:txBody>
          </p:sp>
        </p:grpSp>
      </p:grpSp>
      <p:grpSp>
        <p:nvGrpSpPr>
          <p:cNvPr id="47" name="组合 46">
            <a:extLst>
              <a:ext uri="{FF2B5EF4-FFF2-40B4-BE49-F238E27FC236}">
                <a16:creationId xmlns:a16="http://schemas.microsoft.com/office/drawing/2014/main" id="{96755B38-C30C-433C-BD96-3E41CA2A268F}"/>
              </a:ext>
            </a:extLst>
          </p:cNvPr>
          <p:cNvGrpSpPr/>
          <p:nvPr/>
        </p:nvGrpSpPr>
        <p:grpSpPr>
          <a:xfrm>
            <a:off x="7349080" y="2014637"/>
            <a:ext cx="1353591" cy="1448417"/>
            <a:chOff x="8661858" y="1785035"/>
            <a:chExt cx="2369000" cy="2534960"/>
          </a:xfrm>
        </p:grpSpPr>
        <p:grpSp>
          <p:nvGrpSpPr>
            <p:cNvPr id="48" name="组合 47">
              <a:extLst>
                <a:ext uri="{FF2B5EF4-FFF2-40B4-BE49-F238E27FC236}">
                  <a16:creationId xmlns:a16="http://schemas.microsoft.com/office/drawing/2014/main" id="{D03582F3-B6A3-4837-A835-2A8B33F90D60}"/>
                </a:ext>
              </a:extLst>
            </p:cNvPr>
            <p:cNvGrpSpPr/>
            <p:nvPr/>
          </p:nvGrpSpPr>
          <p:grpSpPr>
            <a:xfrm>
              <a:off x="8661858" y="1950996"/>
              <a:ext cx="2369000" cy="2368999"/>
              <a:chOff x="8836870" y="1875863"/>
              <a:chExt cx="2530586" cy="2530585"/>
            </a:xfrm>
          </p:grpSpPr>
          <p:sp>
            <p:nvSpPr>
              <p:cNvPr id="52" name="椭圆 51">
                <a:extLst>
                  <a:ext uri="{FF2B5EF4-FFF2-40B4-BE49-F238E27FC236}">
                    <a16:creationId xmlns:a16="http://schemas.microsoft.com/office/drawing/2014/main" id="{350020B4-25B3-43DF-98B1-58C88E5D68F4}"/>
                  </a:ext>
                </a:extLst>
              </p:cNvPr>
              <p:cNvSpPr/>
              <p:nvPr/>
            </p:nvSpPr>
            <p:spPr>
              <a:xfrm>
                <a:off x="8836870" y="1875863"/>
                <a:ext cx="2530586" cy="25305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666F0456-5CED-4A7A-B717-A07D815E4296}"/>
                  </a:ext>
                </a:extLst>
              </p:cNvPr>
              <p:cNvSpPr/>
              <p:nvPr/>
            </p:nvSpPr>
            <p:spPr>
              <a:xfrm>
                <a:off x="896698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a:extLst>
                <a:ext uri="{FF2B5EF4-FFF2-40B4-BE49-F238E27FC236}">
                  <a16:creationId xmlns:a16="http://schemas.microsoft.com/office/drawing/2014/main" id="{82E417B0-BA6B-48B8-811A-0BE99B7E8303}"/>
                </a:ext>
              </a:extLst>
            </p:cNvPr>
            <p:cNvGrpSpPr/>
            <p:nvPr/>
          </p:nvGrpSpPr>
          <p:grpSpPr>
            <a:xfrm>
              <a:off x="8759412" y="1785035"/>
              <a:ext cx="973815" cy="973815"/>
              <a:chOff x="8941078" y="1698582"/>
              <a:chExt cx="1040237" cy="1040237"/>
            </a:xfrm>
          </p:grpSpPr>
          <p:sp>
            <p:nvSpPr>
              <p:cNvPr id="50" name="椭圆 49">
                <a:extLst>
                  <a:ext uri="{FF2B5EF4-FFF2-40B4-BE49-F238E27FC236}">
                    <a16:creationId xmlns:a16="http://schemas.microsoft.com/office/drawing/2014/main" id="{0C52BE70-4774-4FBE-9058-074B6CE9FF99}"/>
                  </a:ext>
                </a:extLst>
              </p:cNvPr>
              <p:cNvSpPr/>
              <p:nvPr/>
            </p:nvSpPr>
            <p:spPr>
              <a:xfrm>
                <a:off x="894107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Freeform 75">
                <a:extLst>
                  <a:ext uri="{FF2B5EF4-FFF2-40B4-BE49-F238E27FC236}">
                    <a16:creationId xmlns:a16="http://schemas.microsoft.com/office/drawing/2014/main" id="{41381925-8475-48A3-9686-8B052FADC8A3}"/>
                  </a:ext>
                </a:extLst>
              </p:cNvPr>
              <p:cNvSpPr>
                <a:spLocks noEditPoints="1"/>
              </p:cNvSpPr>
              <p:nvPr/>
            </p:nvSpPr>
            <p:spPr bwMode="auto">
              <a:xfrm>
                <a:off x="9267815" y="2051048"/>
                <a:ext cx="391142" cy="303908"/>
              </a:xfrm>
              <a:custGeom>
                <a:avLst/>
                <a:gdLst>
                  <a:gd name="T0" fmla="*/ 760814993 w 64"/>
                  <a:gd name="T1" fmla="*/ 529111845 h 50"/>
                  <a:gd name="T2" fmla="*/ 689489126 w 64"/>
                  <a:gd name="T3" fmla="*/ 587902050 h 50"/>
                  <a:gd name="T4" fmla="*/ 59437648 w 64"/>
                  <a:gd name="T5" fmla="*/ 587902050 h 50"/>
                  <a:gd name="T6" fmla="*/ 0 w 64"/>
                  <a:gd name="T7" fmla="*/ 529111845 h 50"/>
                  <a:gd name="T8" fmla="*/ 0 w 64"/>
                  <a:gd name="T9" fmla="*/ 70548246 h 50"/>
                  <a:gd name="T10" fmla="*/ 59437648 w 64"/>
                  <a:gd name="T11" fmla="*/ 0 h 50"/>
                  <a:gd name="T12" fmla="*/ 689489126 w 64"/>
                  <a:gd name="T13" fmla="*/ 0 h 50"/>
                  <a:gd name="T14" fmla="*/ 760814993 w 64"/>
                  <a:gd name="T15" fmla="*/ 70548246 h 50"/>
                  <a:gd name="T16" fmla="*/ 760814993 w 64"/>
                  <a:gd name="T17" fmla="*/ 529111845 h 50"/>
                  <a:gd name="T18" fmla="*/ 689489126 w 64"/>
                  <a:gd name="T19" fmla="*/ 58790205 h 50"/>
                  <a:gd name="T20" fmla="*/ 59437648 w 64"/>
                  <a:gd name="T21" fmla="*/ 58790205 h 50"/>
                  <a:gd name="T22" fmla="*/ 47549429 w 64"/>
                  <a:gd name="T23" fmla="*/ 70548246 h 50"/>
                  <a:gd name="T24" fmla="*/ 118878743 w 64"/>
                  <a:gd name="T25" fmla="*/ 188128656 h 50"/>
                  <a:gd name="T26" fmla="*/ 285306915 w 64"/>
                  <a:gd name="T27" fmla="*/ 317467107 h 50"/>
                  <a:gd name="T28" fmla="*/ 380409221 w 64"/>
                  <a:gd name="T29" fmla="*/ 376257312 h 50"/>
                  <a:gd name="T30" fmla="*/ 380409221 w 64"/>
                  <a:gd name="T31" fmla="*/ 376257312 h 50"/>
                  <a:gd name="T32" fmla="*/ 380409221 w 64"/>
                  <a:gd name="T33" fmla="*/ 376257312 h 50"/>
                  <a:gd name="T34" fmla="*/ 475508078 w 64"/>
                  <a:gd name="T35" fmla="*/ 317467107 h 50"/>
                  <a:gd name="T36" fmla="*/ 641936250 w 64"/>
                  <a:gd name="T37" fmla="*/ 188128656 h 50"/>
                  <a:gd name="T38" fmla="*/ 701377346 w 64"/>
                  <a:gd name="T39" fmla="*/ 82306287 h 50"/>
                  <a:gd name="T40" fmla="*/ 689489126 w 64"/>
                  <a:gd name="T41" fmla="*/ 58790205 h 50"/>
                  <a:gd name="T42" fmla="*/ 701377346 w 64"/>
                  <a:gd name="T43" fmla="*/ 199886697 h 50"/>
                  <a:gd name="T44" fmla="*/ 677600907 w 64"/>
                  <a:gd name="T45" fmla="*/ 235160820 h 50"/>
                  <a:gd name="T46" fmla="*/ 487396297 w 64"/>
                  <a:gd name="T47" fmla="*/ 376257312 h 50"/>
                  <a:gd name="T48" fmla="*/ 380409221 w 64"/>
                  <a:gd name="T49" fmla="*/ 435047517 h 50"/>
                  <a:gd name="T50" fmla="*/ 380409221 w 64"/>
                  <a:gd name="T51" fmla="*/ 435047517 h 50"/>
                  <a:gd name="T52" fmla="*/ 380409221 w 64"/>
                  <a:gd name="T53" fmla="*/ 435047517 h 50"/>
                  <a:gd name="T54" fmla="*/ 261530477 w 64"/>
                  <a:gd name="T55" fmla="*/ 376257312 h 50"/>
                  <a:gd name="T56" fmla="*/ 83214086 w 64"/>
                  <a:gd name="T57" fmla="*/ 235160820 h 50"/>
                  <a:gd name="T58" fmla="*/ 47549429 w 64"/>
                  <a:gd name="T59" fmla="*/ 199886697 h 50"/>
                  <a:gd name="T60" fmla="*/ 47549429 w 64"/>
                  <a:gd name="T61" fmla="*/ 529111845 h 50"/>
                  <a:gd name="T62" fmla="*/ 59437648 w 64"/>
                  <a:gd name="T63" fmla="*/ 540869886 h 50"/>
                  <a:gd name="T64" fmla="*/ 689489126 w 64"/>
                  <a:gd name="T65" fmla="*/ 540869886 h 50"/>
                  <a:gd name="T66" fmla="*/ 701377346 w 64"/>
                  <a:gd name="T67" fmla="*/ 529111845 h 50"/>
                  <a:gd name="T68" fmla="*/ 701377346 w 64"/>
                  <a:gd name="T69" fmla="*/ 19988669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 h="50">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chemeClr val="accent1">
                  <a:lumMod val="75000"/>
                </a:schemeClr>
              </a:solidFill>
              <a:ln>
                <a:noFill/>
              </a:ln>
            </p:spPr>
            <p:txBody>
              <a:bodyPr/>
              <a:lstStyle/>
              <a:p>
                <a:endParaRPr lang="zh-CN" altLang="en-US" dirty="0">
                  <a:cs typeface="+mn-ea"/>
                  <a:sym typeface="+mn-lt"/>
                </a:endParaRPr>
              </a:p>
            </p:txBody>
          </p:sp>
        </p:grpSp>
      </p:grpSp>
      <p:sp>
        <p:nvSpPr>
          <p:cNvPr id="54" name="文本框 53">
            <a:extLst>
              <a:ext uri="{FF2B5EF4-FFF2-40B4-BE49-F238E27FC236}">
                <a16:creationId xmlns:a16="http://schemas.microsoft.com/office/drawing/2014/main" id="{7F936A5B-5E22-47B4-8B92-47AF37FA2720}"/>
              </a:ext>
            </a:extLst>
          </p:cNvPr>
          <p:cNvSpPr txBox="1"/>
          <p:nvPr/>
        </p:nvSpPr>
        <p:spPr>
          <a:xfrm>
            <a:off x="2172407" y="2630890"/>
            <a:ext cx="1183571" cy="461665"/>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2400" b="1" dirty="0">
                <a:solidFill>
                  <a:schemeClr val="bg1"/>
                </a:solidFill>
                <a:cs typeface="+mn-ea"/>
                <a:sym typeface="+mn-lt"/>
              </a:rPr>
              <a:t>Tittle </a:t>
            </a:r>
            <a:endParaRPr lang="zh-CN" altLang="en-US" sz="2400" b="1" dirty="0">
              <a:solidFill>
                <a:schemeClr val="bg1"/>
              </a:solidFill>
              <a:cs typeface="+mn-ea"/>
              <a:sym typeface="+mn-lt"/>
            </a:endParaRPr>
          </a:p>
        </p:txBody>
      </p:sp>
      <p:sp>
        <p:nvSpPr>
          <p:cNvPr id="55" name="文本框 54">
            <a:extLst>
              <a:ext uri="{FF2B5EF4-FFF2-40B4-BE49-F238E27FC236}">
                <a16:creationId xmlns:a16="http://schemas.microsoft.com/office/drawing/2014/main" id="{0CD04846-6A95-480B-BA3C-AAB87CDF8B90}"/>
              </a:ext>
            </a:extLst>
          </p:cNvPr>
          <p:cNvSpPr txBox="1"/>
          <p:nvPr/>
        </p:nvSpPr>
        <p:spPr>
          <a:xfrm>
            <a:off x="4007243" y="2586200"/>
            <a:ext cx="1164113" cy="461665"/>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2400" b="1" dirty="0">
                <a:solidFill>
                  <a:schemeClr val="bg1"/>
                </a:solidFill>
                <a:cs typeface="+mn-ea"/>
                <a:sym typeface="+mn-lt"/>
              </a:rPr>
              <a:t>Tittle </a:t>
            </a:r>
            <a:endParaRPr lang="zh-CN" altLang="en-US" sz="2400" b="1" dirty="0">
              <a:solidFill>
                <a:schemeClr val="bg1"/>
              </a:solidFill>
              <a:cs typeface="+mn-ea"/>
              <a:sym typeface="+mn-lt"/>
            </a:endParaRPr>
          </a:p>
        </p:txBody>
      </p:sp>
      <p:sp>
        <p:nvSpPr>
          <p:cNvPr id="56" name="文本框 55">
            <a:extLst>
              <a:ext uri="{FF2B5EF4-FFF2-40B4-BE49-F238E27FC236}">
                <a16:creationId xmlns:a16="http://schemas.microsoft.com/office/drawing/2014/main" id="{3373FE5A-169F-4A46-BB90-6D9FE679B8B7}"/>
              </a:ext>
            </a:extLst>
          </p:cNvPr>
          <p:cNvSpPr txBox="1"/>
          <p:nvPr/>
        </p:nvSpPr>
        <p:spPr>
          <a:xfrm>
            <a:off x="5758668" y="2586200"/>
            <a:ext cx="1164113" cy="461665"/>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2400" b="1" dirty="0">
                <a:solidFill>
                  <a:schemeClr val="bg1"/>
                </a:solidFill>
                <a:cs typeface="+mn-ea"/>
                <a:sym typeface="+mn-lt"/>
              </a:rPr>
              <a:t>Tittle </a:t>
            </a:r>
            <a:endParaRPr lang="zh-CN" altLang="en-US" sz="2400" b="1" dirty="0">
              <a:solidFill>
                <a:schemeClr val="bg1"/>
              </a:solidFill>
              <a:cs typeface="+mn-ea"/>
              <a:sym typeface="+mn-lt"/>
            </a:endParaRPr>
          </a:p>
        </p:txBody>
      </p:sp>
      <p:sp>
        <p:nvSpPr>
          <p:cNvPr id="57" name="文本框 56">
            <a:extLst>
              <a:ext uri="{FF2B5EF4-FFF2-40B4-BE49-F238E27FC236}">
                <a16:creationId xmlns:a16="http://schemas.microsoft.com/office/drawing/2014/main" id="{8C7AD72C-A01A-4E94-95B8-B63580733D9B}"/>
              </a:ext>
            </a:extLst>
          </p:cNvPr>
          <p:cNvSpPr txBox="1"/>
          <p:nvPr/>
        </p:nvSpPr>
        <p:spPr>
          <a:xfrm>
            <a:off x="7539363" y="2586200"/>
            <a:ext cx="1164113" cy="461665"/>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2400" b="1" dirty="0">
                <a:solidFill>
                  <a:schemeClr val="bg1"/>
                </a:solidFill>
                <a:cs typeface="+mn-ea"/>
                <a:sym typeface="+mn-lt"/>
              </a:rPr>
              <a:t>Tittle </a:t>
            </a:r>
            <a:endParaRPr lang="zh-CN" altLang="en-US" sz="2400" b="1" dirty="0">
              <a:solidFill>
                <a:schemeClr val="bg1"/>
              </a:solidFill>
              <a:cs typeface="+mn-ea"/>
              <a:sym typeface="+mn-lt"/>
            </a:endParaRPr>
          </a:p>
        </p:txBody>
      </p:sp>
      <p:grpSp>
        <p:nvGrpSpPr>
          <p:cNvPr id="2" name="组合 1">
            <a:extLst>
              <a:ext uri="{FF2B5EF4-FFF2-40B4-BE49-F238E27FC236}">
                <a16:creationId xmlns:a16="http://schemas.microsoft.com/office/drawing/2014/main" id="{344891F8-6DEC-487E-B39E-D324F273DFCB}"/>
              </a:ext>
            </a:extLst>
          </p:cNvPr>
          <p:cNvGrpSpPr/>
          <p:nvPr/>
        </p:nvGrpSpPr>
        <p:grpSpPr>
          <a:xfrm>
            <a:off x="9036002" y="2014637"/>
            <a:ext cx="1353591" cy="1448417"/>
            <a:chOff x="8472907" y="1980583"/>
            <a:chExt cx="1353591" cy="1448417"/>
          </a:xfrm>
        </p:grpSpPr>
        <p:grpSp>
          <p:nvGrpSpPr>
            <p:cNvPr id="58" name="组合 57">
              <a:extLst>
                <a:ext uri="{FF2B5EF4-FFF2-40B4-BE49-F238E27FC236}">
                  <a16:creationId xmlns:a16="http://schemas.microsoft.com/office/drawing/2014/main" id="{C43858D3-CD32-4E4D-8E09-2C40BC52C3B8}"/>
                </a:ext>
              </a:extLst>
            </p:cNvPr>
            <p:cNvGrpSpPr/>
            <p:nvPr/>
          </p:nvGrpSpPr>
          <p:grpSpPr>
            <a:xfrm>
              <a:off x="8472907" y="1980583"/>
              <a:ext cx="1353591" cy="1448417"/>
              <a:chOff x="8661858" y="1785035"/>
              <a:chExt cx="2369000" cy="2534960"/>
            </a:xfrm>
          </p:grpSpPr>
          <p:grpSp>
            <p:nvGrpSpPr>
              <p:cNvPr id="59" name="组合 58">
                <a:extLst>
                  <a:ext uri="{FF2B5EF4-FFF2-40B4-BE49-F238E27FC236}">
                    <a16:creationId xmlns:a16="http://schemas.microsoft.com/office/drawing/2014/main" id="{700C2249-662B-4541-B3B4-07F587454A3E}"/>
                  </a:ext>
                </a:extLst>
              </p:cNvPr>
              <p:cNvGrpSpPr/>
              <p:nvPr/>
            </p:nvGrpSpPr>
            <p:grpSpPr>
              <a:xfrm>
                <a:off x="8661858" y="1950996"/>
                <a:ext cx="2369000" cy="2368999"/>
                <a:chOff x="8836870" y="1875863"/>
                <a:chExt cx="2530586" cy="2530585"/>
              </a:xfrm>
            </p:grpSpPr>
            <p:sp>
              <p:nvSpPr>
                <p:cNvPr id="63" name="椭圆 62">
                  <a:extLst>
                    <a:ext uri="{FF2B5EF4-FFF2-40B4-BE49-F238E27FC236}">
                      <a16:creationId xmlns:a16="http://schemas.microsoft.com/office/drawing/2014/main" id="{B67F67D5-5571-411F-82D2-126D4A7A8AE5}"/>
                    </a:ext>
                  </a:extLst>
                </p:cNvPr>
                <p:cNvSpPr/>
                <p:nvPr/>
              </p:nvSpPr>
              <p:spPr>
                <a:xfrm>
                  <a:off x="8836870" y="1875863"/>
                  <a:ext cx="2530586" cy="253058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椭圆 63">
                  <a:extLst>
                    <a:ext uri="{FF2B5EF4-FFF2-40B4-BE49-F238E27FC236}">
                      <a16:creationId xmlns:a16="http://schemas.microsoft.com/office/drawing/2014/main" id="{2E38E8BD-E5EC-40AD-912B-036FBC953C88}"/>
                    </a:ext>
                  </a:extLst>
                </p:cNvPr>
                <p:cNvSpPr/>
                <p:nvPr/>
              </p:nvSpPr>
              <p:spPr>
                <a:xfrm>
                  <a:off x="896698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1" name="椭圆 60">
                <a:extLst>
                  <a:ext uri="{FF2B5EF4-FFF2-40B4-BE49-F238E27FC236}">
                    <a16:creationId xmlns:a16="http://schemas.microsoft.com/office/drawing/2014/main" id="{52C10DD5-07BA-4DF9-AB76-D32E1674C805}"/>
                  </a:ext>
                </a:extLst>
              </p:cNvPr>
              <p:cNvSpPr/>
              <p:nvPr/>
            </p:nvSpPr>
            <p:spPr>
              <a:xfrm>
                <a:off x="8759412" y="1785035"/>
                <a:ext cx="973815" cy="973815"/>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2" name="PA-Office-Chair-35737">
              <a:extLst>
                <a:ext uri="{FF2B5EF4-FFF2-40B4-BE49-F238E27FC236}">
                  <a16:creationId xmlns:a16="http://schemas.microsoft.com/office/drawing/2014/main" id="{66C3FDC4-6234-41E5-8FD8-311F39CF1267}"/>
                </a:ext>
              </a:extLst>
            </p:cNvPr>
            <p:cNvGrpSpPr>
              <a:grpSpLocks noChangeAspect="1"/>
            </p:cNvGrpSpPr>
            <p:nvPr>
              <p:custDataLst>
                <p:tags r:id="rId1"/>
              </p:custDataLst>
            </p:nvPr>
          </p:nvGrpSpPr>
          <p:grpSpPr bwMode="auto">
            <a:xfrm>
              <a:off x="8709370" y="2103018"/>
              <a:ext cx="231158" cy="317843"/>
              <a:chOff x="2812" y="3308"/>
              <a:chExt cx="136" cy="187"/>
            </a:xfrm>
            <a:solidFill>
              <a:schemeClr val="tx2"/>
            </a:solidFill>
          </p:grpSpPr>
          <p:sp>
            <p:nvSpPr>
              <p:cNvPr id="83" name="PA-任意多边形 85">
                <a:extLst>
                  <a:ext uri="{FF2B5EF4-FFF2-40B4-BE49-F238E27FC236}">
                    <a16:creationId xmlns:a16="http://schemas.microsoft.com/office/drawing/2014/main" id="{874E9CC0-D97F-4F3B-9E58-3426BF3D2458}"/>
                  </a:ext>
                </a:extLst>
              </p:cNvPr>
              <p:cNvSpPr>
                <a:spLocks noEditPoints="1"/>
              </p:cNvSpPr>
              <p:nvPr>
                <p:custDataLst>
                  <p:tags r:id="rId2"/>
                </p:custDataLst>
              </p:nvPr>
            </p:nvSpPr>
            <p:spPr bwMode="auto">
              <a:xfrm>
                <a:off x="2843" y="3308"/>
                <a:ext cx="74" cy="84"/>
              </a:xfrm>
              <a:custGeom>
                <a:avLst/>
                <a:gdLst>
                  <a:gd name="T0" fmla="*/ 96 w 192"/>
                  <a:gd name="T1" fmla="*/ 216 h 216"/>
                  <a:gd name="T2" fmla="*/ 0 w 192"/>
                  <a:gd name="T3" fmla="*/ 144 h 216"/>
                  <a:gd name="T4" fmla="*/ 96 w 192"/>
                  <a:gd name="T5" fmla="*/ 0 h 216"/>
                  <a:gd name="T6" fmla="*/ 192 w 192"/>
                  <a:gd name="T7" fmla="*/ 149 h 216"/>
                  <a:gd name="T8" fmla="*/ 96 w 192"/>
                  <a:gd name="T9" fmla="*/ 216 h 216"/>
                  <a:gd name="T10" fmla="*/ 96 w 192"/>
                  <a:gd name="T11" fmla="*/ 16 h 216"/>
                  <a:gd name="T12" fmla="*/ 16 w 192"/>
                  <a:gd name="T13" fmla="*/ 144 h 216"/>
                  <a:gd name="T14" fmla="*/ 96 w 192"/>
                  <a:gd name="T15" fmla="*/ 200 h 216"/>
                  <a:gd name="T16" fmla="*/ 176 w 192"/>
                  <a:gd name="T17" fmla="*/ 148 h 216"/>
                  <a:gd name="T18" fmla="*/ 96 w 192"/>
                  <a:gd name="T19" fmla="*/ 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16">
                    <a:moveTo>
                      <a:pt x="96" y="216"/>
                    </a:moveTo>
                    <a:cubicBezTo>
                      <a:pt x="5" y="216"/>
                      <a:pt x="0" y="189"/>
                      <a:pt x="0" y="144"/>
                    </a:cubicBezTo>
                    <a:cubicBezTo>
                      <a:pt x="0" y="104"/>
                      <a:pt x="18" y="0"/>
                      <a:pt x="96" y="0"/>
                    </a:cubicBezTo>
                    <a:cubicBezTo>
                      <a:pt x="175" y="0"/>
                      <a:pt x="192" y="108"/>
                      <a:pt x="192" y="149"/>
                    </a:cubicBezTo>
                    <a:cubicBezTo>
                      <a:pt x="192" y="197"/>
                      <a:pt x="184" y="216"/>
                      <a:pt x="96" y="216"/>
                    </a:cubicBezTo>
                    <a:close/>
                    <a:moveTo>
                      <a:pt x="96" y="16"/>
                    </a:moveTo>
                    <a:cubicBezTo>
                      <a:pt x="31" y="16"/>
                      <a:pt x="16" y="109"/>
                      <a:pt x="16" y="144"/>
                    </a:cubicBezTo>
                    <a:cubicBezTo>
                      <a:pt x="16" y="183"/>
                      <a:pt x="16" y="200"/>
                      <a:pt x="96" y="200"/>
                    </a:cubicBezTo>
                    <a:cubicBezTo>
                      <a:pt x="176" y="200"/>
                      <a:pt x="176" y="186"/>
                      <a:pt x="176" y="148"/>
                    </a:cubicBezTo>
                    <a:cubicBezTo>
                      <a:pt x="176" y="114"/>
                      <a:pt x="162" y="16"/>
                      <a:pt x="96" y="1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4" name="PA-任意多边形 86">
                <a:extLst>
                  <a:ext uri="{FF2B5EF4-FFF2-40B4-BE49-F238E27FC236}">
                    <a16:creationId xmlns:a16="http://schemas.microsoft.com/office/drawing/2014/main" id="{D30FFBF9-609A-47D7-99BF-F9BC983F0660}"/>
                  </a:ext>
                </a:extLst>
              </p:cNvPr>
              <p:cNvSpPr>
                <a:spLocks/>
              </p:cNvSpPr>
              <p:nvPr>
                <p:custDataLst>
                  <p:tags r:id="rId3"/>
                </p:custDataLst>
              </p:nvPr>
            </p:nvSpPr>
            <p:spPr bwMode="auto">
              <a:xfrm>
                <a:off x="2868" y="3386"/>
                <a:ext cx="6" cy="22"/>
              </a:xfrm>
              <a:custGeom>
                <a:avLst/>
                <a:gdLst>
                  <a:gd name="T0" fmla="*/ 8 w 16"/>
                  <a:gd name="T1" fmla="*/ 56 h 56"/>
                  <a:gd name="T2" fmla="*/ 0 w 16"/>
                  <a:gd name="T3" fmla="*/ 48 h 56"/>
                  <a:gd name="T4" fmla="*/ 0 w 16"/>
                  <a:gd name="T5" fmla="*/ 8 h 56"/>
                  <a:gd name="T6" fmla="*/ 8 w 16"/>
                  <a:gd name="T7" fmla="*/ 0 h 56"/>
                  <a:gd name="T8" fmla="*/ 16 w 16"/>
                  <a:gd name="T9" fmla="*/ 8 h 56"/>
                  <a:gd name="T10" fmla="*/ 16 w 16"/>
                  <a:gd name="T11" fmla="*/ 48 h 56"/>
                  <a:gd name="T12" fmla="*/ 8 w 16"/>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16" h="56">
                    <a:moveTo>
                      <a:pt x="8" y="56"/>
                    </a:moveTo>
                    <a:cubicBezTo>
                      <a:pt x="4" y="56"/>
                      <a:pt x="0" y="53"/>
                      <a:pt x="0" y="48"/>
                    </a:cubicBezTo>
                    <a:lnTo>
                      <a:pt x="0" y="8"/>
                    </a:lnTo>
                    <a:cubicBezTo>
                      <a:pt x="0" y="4"/>
                      <a:pt x="4" y="0"/>
                      <a:pt x="8" y="0"/>
                    </a:cubicBezTo>
                    <a:cubicBezTo>
                      <a:pt x="13" y="0"/>
                      <a:pt x="16" y="4"/>
                      <a:pt x="16" y="8"/>
                    </a:cubicBezTo>
                    <a:lnTo>
                      <a:pt x="16" y="48"/>
                    </a:lnTo>
                    <a:cubicBezTo>
                      <a:pt x="16" y="53"/>
                      <a:pt x="13" y="56"/>
                      <a:pt x="8" y="5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5" name="PA-任意多边形 87">
                <a:extLst>
                  <a:ext uri="{FF2B5EF4-FFF2-40B4-BE49-F238E27FC236}">
                    <a16:creationId xmlns:a16="http://schemas.microsoft.com/office/drawing/2014/main" id="{EC763C26-432D-4C4A-BAB4-EB5EA0D77F5C}"/>
                  </a:ext>
                </a:extLst>
              </p:cNvPr>
              <p:cNvSpPr>
                <a:spLocks/>
              </p:cNvSpPr>
              <p:nvPr>
                <p:custDataLst>
                  <p:tags r:id="rId4"/>
                </p:custDataLst>
              </p:nvPr>
            </p:nvSpPr>
            <p:spPr bwMode="auto">
              <a:xfrm>
                <a:off x="2886" y="3386"/>
                <a:ext cx="6" cy="22"/>
              </a:xfrm>
              <a:custGeom>
                <a:avLst/>
                <a:gdLst>
                  <a:gd name="T0" fmla="*/ 8 w 16"/>
                  <a:gd name="T1" fmla="*/ 56 h 56"/>
                  <a:gd name="T2" fmla="*/ 0 w 16"/>
                  <a:gd name="T3" fmla="*/ 48 h 56"/>
                  <a:gd name="T4" fmla="*/ 0 w 16"/>
                  <a:gd name="T5" fmla="*/ 8 h 56"/>
                  <a:gd name="T6" fmla="*/ 8 w 16"/>
                  <a:gd name="T7" fmla="*/ 0 h 56"/>
                  <a:gd name="T8" fmla="*/ 16 w 16"/>
                  <a:gd name="T9" fmla="*/ 8 h 56"/>
                  <a:gd name="T10" fmla="*/ 16 w 16"/>
                  <a:gd name="T11" fmla="*/ 48 h 56"/>
                  <a:gd name="T12" fmla="*/ 8 w 16"/>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16" h="56">
                    <a:moveTo>
                      <a:pt x="8" y="56"/>
                    </a:moveTo>
                    <a:cubicBezTo>
                      <a:pt x="4" y="56"/>
                      <a:pt x="0" y="53"/>
                      <a:pt x="0" y="48"/>
                    </a:cubicBezTo>
                    <a:lnTo>
                      <a:pt x="0" y="8"/>
                    </a:lnTo>
                    <a:cubicBezTo>
                      <a:pt x="0" y="4"/>
                      <a:pt x="4" y="0"/>
                      <a:pt x="8" y="0"/>
                    </a:cubicBezTo>
                    <a:cubicBezTo>
                      <a:pt x="13" y="0"/>
                      <a:pt x="16" y="4"/>
                      <a:pt x="16" y="8"/>
                    </a:cubicBezTo>
                    <a:lnTo>
                      <a:pt x="16" y="48"/>
                    </a:lnTo>
                    <a:cubicBezTo>
                      <a:pt x="16" y="53"/>
                      <a:pt x="13" y="56"/>
                      <a:pt x="8" y="5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6" name="PA-任意多边形 88">
                <a:extLst>
                  <a:ext uri="{FF2B5EF4-FFF2-40B4-BE49-F238E27FC236}">
                    <a16:creationId xmlns:a16="http://schemas.microsoft.com/office/drawing/2014/main" id="{E04F7F85-2A80-48EA-BBCF-4FF8709385E0}"/>
                  </a:ext>
                </a:extLst>
              </p:cNvPr>
              <p:cNvSpPr>
                <a:spLocks/>
              </p:cNvSpPr>
              <p:nvPr>
                <p:custDataLst>
                  <p:tags r:id="rId5"/>
                </p:custDataLst>
              </p:nvPr>
            </p:nvSpPr>
            <p:spPr bwMode="auto">
              <a:xfrm>
                <a:off x="2864" y="3426"/>
                <a:ext cx="16" cy="50"/>
              </a:xfrm>
              <a:custGeom>
                <a:avLst/>
                <a:gdLst>
                  <a:gd name="T0" fmla="*/ 8 w 40"/>
                  <a:gd name="T1" fmla="*/ 128 h 128"/>
                  <a:gd name="T2" fmla="*/ 7 w 40"/>
                  <a:gd name="T3" fmla="*/ 128 h 128"/>
                  <a:gd name="T4" fmla="*/ 0 w 40"/>
                  <a:gd name="T5" fmla="*/ 119 h 128"/>
                  <a:gd name="T6" fmla="*/ 24 w 40"/>
                  <a:gd name="T7" fmla="*/ 7 h 128"/>
                  <a:gd name="T8" fmla="*/ 34 w 40"/>
                  <a:gd name="T9" fmla="*/ 0 h 128"/>
                  <a:gd name="T10" fmla="*/ 40 w 40"/>
                  <a:gd name="T11" fmla="*/ 10 h 128"/>
                  <a:gd name="T12" fmla="*/ 16 w 40"/>
                  <a:gd name="T13" fmla="*/ 122 h 128"/>
                  <a:gd name="T14" fmla="*/ 8 w 40"/>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28">
                    <a:moveTo>
                      <a:pt x="8" y="128"/>
                    </a:moveTo>
                    <a:cubicBezTo>
                      <a:pt x="8" y="128"/>
                      <a:pt x="7" y="128"/>
                      <a:pt x="7" y="128"/>
                    </a:cubicBezTo>
                    <a:cubicBezTo>
                      <a:pt x="2" y="127"/>
                      <a:pt x="0" y="124"/>
                      <a:pt x="0" y="119"/>
                    </a:cubicBezTo>
                    <a:lnTo>
                      <a:pt x="24" y="7"/>
                    </a:lnTo>
                    <a:cubicBezTo>
                      <a:pt x="26" y="2"/>
                      <a:pt x="29" y="0"/>
                      <a:pt x="34" y="0"/>
                    </a:cubicBezTo>
                    <a:cubicBezTo>
                      <a:pt x="39" y="2"/>
                      <a:pt x="40" y="5"/>
                      <a:pt x="40" y="10"/>
                    </a:cubicBezTo>
                    <a:lnTo>
                      <a:pt x="16" y="122"/>
                    </a:lnTo>
                    <a:cubicBezTo>
                      <a:pt x="15" y="125"/>
                      <a:pt x="12" y="128"/>
                      <a:pt x="8" y="128"/>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7" name="PA-任意多边形 89">
                <a:extLst>
                  <a:ext uri="{FF2B5EF4-FFF2-40B4-BE49-F238E27FC236}">
                    <a16:creationId xmlns:a16="http://schemas.microsoft.com/office/drawing/2014/main" id="{564D8D83-3282-4785-938A-02837CD77EAE}"/>
                  </a:ext>
                </a:extLst>
              </p:cNvPr>
              <p:cNvSpPr>
                <a:spLocks/>
              </p:cNvSpPr>
              <p:nvPr>
                <p:custDataLst>
                  <p:tags r:id="rId6"/>
                </p:custDataLst>
              </p:nvPr>
            </p:nvSpPr>
            <p:spPr bwMode="auto">
              <a:xfrm>
                <a:off x="2880" y="3426"/>
                <a:ext cx="16" cy="50"/>
              </a:xfrm>
              <a:custGeom>
                <a:avLst/>
                <a:gdLst>
                  <a:gd name="T0" fmla="*/ 33 w 43"/>
                  <a:gd name="T1" fmla="*/ 129 h 129"/>
                  <a:gd name="T2" fmla="*/ 25 w 43"/>
                  <a:gd name="T3" fmla="*/ 123 h 129"/>
                  <a:gd name="T4" fmla="*/ 1 w 43"/>
                  <a:gd name="T5" fmla="*/ 11 h 129"/>
                  <a:gd name="T6" fmla="*/ 8 w 43"/>
                  <a:gd name="T7" fmla="*/ 1 h 129"/>
                  <a:gd name="T8" fmla="*/ 17 w 43"/>
                  <a:gd name="T9" fmla="*/ 8 h 129"/>
                  <a:gd name="T10" fmla="*/ 41 w 43"/>
                  <a:gd name="T11" fmla="*/ 120 h 129"/>
                  <a:gd name="T12" fmla="*/ 35 w 43"/>
                  <a:gd name="T13" fmla="*/ 129 h 129"/>
                  <a:gd name="T14" fmla="*/ 33 w 4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29">
                    <a:moveTo>
                      <a:pt x="33" y="129"/>
                    </a:moveTo>
                    <a:cubicBezTo>
                      <a:pt x="30" y="129"/>
                      <a:pt x="27" y="126"/>
                      <a:pt x="25" y="123"/>
                    </a:cubicBezTo>
                    <a:lnTo>
                      <a:pt x="1" y="11"/>
                    </a:lnTo>
                    <a:cubicBezTo>
                      <a:pt x="0" y="6"/>
                      <a:pt x="3" y="3"/>
                      <a:pt x="8" y="1"/>
                    </a:cubicBezTo>
                    <a:cubicBezTo>
                      <a:pt x="13" y="0"/>
                      <a:pt x="16" y="3"/>
                      <a:pt x="17" y="8"/>
                    </a:cubicBezTo>
                    <a:lnTo>
                      <a:pt x="41" y="120"/>
                    </a:lnTo>
                    <a:cubicBezTo>
                      <a:pt x="43" y="125"/>
                      <a:pt x="40" y="128"/>
                      <a:pt x="35" y="129"/>
                    </a:cubicBezTo>
                    <a:cubicBezTo>
                      <a:pt x="35" y="129"/>
                      <a:pt x="33" y="129"/>
                      <a:pt x="33" y="12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8" name="PA-任意多边形 90">
                <a:extLst>
                  <a:ext uri="{FF2B5EF4-FFF2-40B4-BE49-F238E27FC236}">
                    <a16:creationId xmlns:a16="http://schemas.microsoft.com/office/drawing/2014/main" id="{3446F88D-18E8-4275-9DA6-3DD0D9C1A328}"/>
                  </a:ext>
                </a:extLst>
              </p:cNvPr>
              <p:cNvSpPr>
                <a:spLocks/>
              </p:cNvSpPr>
              <p:nvPr>
                <p:custDataLst>
                  <p:tags r:id="rId7"/>
                </p:custDataLst>
              </p:nvPr>
            </p:nvSpPr>
            <p:spPr bwMode="auto">
              <a:xfrm>
                <a:off x="2843" y="3470"/>
                <a:ext cx="74" cy="6"/>
              </a:xfrm>
              <a:custGeom>
                <a:avLst/>
                <a:gdLst>
                  <a:gd name="T0" fmla="*/ 184 w 192"/>
                  <a:gd name="T1" fmla="*/ 16 h 16"/>
                  <a:gd name="T2" fmla="*/ 8 w 192"/>
                  <a:gd name="T3" fmla="*/ 16 h 16"/>
                  <a:gd name="T4" fmla="*/ 0 w 192"/>
                  <a:gd name="T5" fmla="*/ 8 h 16"/>
                  <a:gd name="T6" fmla="*/ 8 w 192"/>
                  <a:gd name="T7" fmla="*/ 0 h 16"/>
                  <a:gd name="T8" fmla="*/ 184 w 192"/>
                  <a:gd name="T9" fmla="*/ 0 h 16"/>
                  <a:gd name="T10" fmla="*/ 192 w 192"/>
                  <a:gd name="T11" fmla="*/ 8 h 16"/>
                  <a:gd name="T12" fmla="*/ 184 w 19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92" h="16">
                    <a:moveTo>
                      <a:pt x="184" y="16"/>
                    </a:moveTo>
                    <a:lnTo>
                      <a:pt x="8" y="16"/>
                    </a:lnTo>
                    <a:cubicBezTo>
                      <a:pt x="4" y="16"/>
                      <a:pt x="0" y="13"/>
                      <a:pt x="0" y="8"/>
                    </a:cubicBezTo>
                    <a:cubicBezTo>
                      <a:pt x="0" y="4"/>
                      <a:pt x="4" y="0"/>
                      <a:pt x="8" y="0"/>
                    </a:cubicBezTo>
                    <a:lnTo>
                      <a:pt x="184" y="0"/>
                    </a:lnTo>
                    <a:cubicBezTo>
                      <a:pt x="189" y="0"/>
                      <a:pt x="192" y="4"/>
                      <a:pt x="192" y="8"/>
                    </a:cubicBezTo>
                    <a:cubicBezTo>
                      <a:pt x="192" y="13"/>
                      <a:pt x="189" y="16"/>
                      <a:pt x="184" y="1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9" name="PA-任意多边形 91">
                <a:extLst>
                  <a:ext uri="{FF2B5EF4-FFF2-40B4-BE49-F238E27FC236}">
                    <a16:creationId xmlns:a16="http://schemas.microsoft.com/office/drawing/2014/main" id="{87C29A36-AA0D-44F8-8271-9DDB692FA59B}"/>
                  </a:ext>
                </a:extLst>
              </p:cNvPr>
              <p:cNvSpPr>
                <a:spLocks/>
              </p:cNvSpPr>
              <p:nvPr>
                <p:custDataLst>
                  <p:tags r:id="rId8"/>
                </p:custDataLst>
              </p:nvPr>
            </p:nvSpPr>
            <p:spPr bwMode="auto">
              <a:xfrm>
                <a:off x="2911" y="3370"/>
                <a:ext cx="31" cy="63"/>
              </a:xfrm>
              <a:custGeom>
                <a:avLst/>
                <a:gdLst>
                  <a:gd name="T0" fmla="*/ 8 w 80"/>
                  <a:gd name="T1" fmla="*/ 160 h 160"/>
                  <a:gd name="T2" fmla="*/ 0 w 80"/>
                  <a:gd name="T3" fmla="*/ 152 h 160"/>
                  <a:gd name="T4" fmla="*/ 8 w 80"/>
                  <a:gd name="T5" fmla="*/ 144 h 160"/>
                  <a:gd name="T6" fmla="*/ 64 w 80"/>
                  <a:gd name="T7" fmla="*/ 88 h 160"/>
                  <a:gd name="T8" fmla="*/ 64 w 80"/>
                  <a:gd name="T9" fmla="*/ 8 h 160"/>
                  <a:gd name="T10" fmla="*/ 72 w 80"/>
                  <a:gd name="T11" fmla="*/ 0 h 160"/>
                  <a:gd name="T12" fmla="*/ 80 w 80"/>
                  <a:gd name="T13" fmla="*/ 8 h 160"/>
                  <a:gd name="T14" fmla="*/ 80 w 80"/>
                  <a:gd name="T15" fmla="*/ 88 h 160"/>
                  <a:gd name="T16" fmla="*/ 8 w 80"/>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0">
                    <a:moveTo>
                      <a:pt x="8" y="160"/>
                    </a:moveTo>
                    <a:cubicBezTo>
                      <a:pt x="4" y="160"/>
                      <a:pt x="0" y="157"/>
                      <a:pt x="0" y="152"/>
                    </a:cubicBezTo>
                    <a:cubicBezTo>
                      <a:pt x="0" y="148"/>
                      <a:pt x="4" y="144"/>
                      <a:pt x="8" y="144"/>
                    </a:cubicBezTo>
                    <a:cubicBezTo>
                      <a:pt x="39" y="144"/>
                      <a:pt x="64" y="119"/>
                      <a:pt x="64" y="88"/>
                    </a:cubicBezTo>
                    <a:lnTo>
                      <a:pt x="64" y="8"/>
                    </a:lnTo>
                    <a:cubicBezTo>
                      <a:pt x="64" y="4"/>
                      <a:pt x="68" y="0"/>
                      <a:pt x="72" y="0"/>
                    </a:cubicBezTo>
                    <a:cubicBezTo>
                      <a:pt x="77" y="0"/>
                      <a:pt x="80" y="4"/>
                      <a:pt x="80" y="8"/>
                    </a:cubicBezTo>
                    <a:lnTo>
                      <a:pt x="80" y="88"/>
                    </a:lnTo>
                    <a:cubicBezTo>
                      <a:pt x="80" y="127"/>
                      <a:pt x="47" y="160"/>
                      <a:pt x="8" y="160"/>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0" name="PA-任意多边形 92">
                <a:extLst>
                  <a:ext uri="{FF2B5EF4-FFF2-40B4-BE49-F238E27FC236}">
                    <a16:creationId xmlns:a16="http://schemas.microsoft.com/office/drawing/2014/main" id="{E5F699C5-8154-4961-9C4D-7CBFB1C4924E}"/>
                  </a:ext>
                </a:extLst>
              </p:cNvPr>
              <p:cNvSpPr>
                <a:spLocks/>
              </p:cNvSpPr>
              <p:nvPr>
                <p:custDataLst>
                  <p:tags r:id="rId9"/>
                </p:custDataLst>
              </p:nvPr>
            </p:nvSpPr>
            <p:spPr bwMode="auto">
              <a:xfrm>
                <a:off x="2930" y="3370"/>
                <a:ext cx="18" cy="7"/>
              </a:xfrm>
              <a:custGeom>
                <a:avLst/>
                <a:gdLst>
                  <a:gd name="T0" fmla="*/ 40 w 48"/>
                  <a:gd name="T1" fmla="*/ 16 h 16"/>
                  <a:gd name="T2" fmla="*/ 8 w 48"/>
                  <a:gd name="T3" fmla="*/ 16 h 16"/>
                  <a:gd name="T4" fmla="*/ 0 w 48"/>
                  <a:gd name="T5" fmla="*/ 8 h 16"/>
                  <a:gd name="T6" fmla="*/ 8 w 48"/>
                  <a:gd name="T7" fmla="*/ 0 h 16"/>
                  <a:gd name="T8" fmla="*/ 40 w 48"/>
                  <a:gd name="T9" fmla="*/ 0 h 16"/>
                  <a:gd name="T10" fmla="*/ 48 w 48"/>
                  <a:gd name="T11" fmla="*/ 8 h 16"/>
                  <a:gd name="T12" fmla="*/ 40 w 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40" y="16"/>
                    </a:moveTo>
                    <a:lnTo>
                      <a:pt x="8" y="16"/>
                    </a:lnTo>
                    <a:cubicBezTo>
                      <a:pt x="4" y="16"/>
                      <a:pt x="0" y="13"/>
                      <a:pt x="0" y="8"/>
                    </a:cubicBezTo>
                    <a:cubicBezTo>
                      <a:pt x="0" y="4"/>
                      <a:pt x="4" y="0"/>
                      <a:pt x="8" y="0"/>
                    </a:cubicBezTo>
                    <a:lnTo>
                      <a:pt x="40" y="0"/>
                    </a:lnTo>
                    <a:cubicBezTo>
                      <a:pt x="45" y="0"/>
                      <a:pt x="48" y="4"/>
                      <a:pt x="48" y="8"/>
                    </a:cubicBezTo>
                    <a:cubicBezTo>
                      <a:pt x="48" y="13"/>
                      <a:pt x="45" y="16"/>
                      <a:pt x="40" y="1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1" name="PA-任意多边形 93">
                <a:extLst>
                  <a:ext uri="{FF2B5EF4-FFF2-40B4-BE49-F238E27FC236}">
                    <a16:creationId xmlns:a16="http://schemas.microsoft.com/office/drawing/2014/main" id="{96DD1D3E-7B86-498E-9031-5DDA8D9C06A5}"/>
                  </a:ext>
                </a:extLst>
              </p:cNvPr>
              <p:cNvSpPr>
                <a:spLocks/>
              </p:cNvSpPr>
              <p:nvPr>
                <p:custDataLst>
                  <p:tags r:id="rId10"/>
                </p:custDataLst>
              </p:nvPr>
            </p:nvSpPr>
            <p:spPr bwMode="auto">
              <a:xfrm>
                <a:off x="2818" y="3370"/>
                <a:ext cx="31" cy="63"/>
              </a:xfrm>
              <a:custGeom>
                <a:avLst/>
                <a:gdLst>
                  <a:gd name="T0" fmla="*/ 72 w 80"/>
                  <a:gd name="T1" fmla="*/ 160 h 160"/>
                  <a:gd name="T2" fmla="*/ 0 w 80"/>
                  <a:gd name="T3" fmla="*/ 88 h 160"/>
                  <a:gd name="T4" fmla="*/ 0 w 80"/>
                  <a:gd name="T5" fmla="*/ 8 h 160"/>
                  <a:gd name="T6" fmla="*/ 8 w 80"/>
                  <a:gd name="T7" fmla="*/ 0 h 160"/>
                  <a:gd name="T8" fmla="*/ 16 w 80"/>
                  <a:gd name="T9" fmla="*/ 8 h 160"/>
                  <a:gd name="T10" fmla="*/ 16 w 80"/>
                  <a:gd name="T11" fmla="*/ 88 h 160"/>
                  <a:gd name="T12" fmla="*/ 72 w 80"/>
                  <a:gd name="T13" fmla="*/ 144 h 160"/>
                  <a:gd name="T14" fmla="*/ 80 w 80"/>
                  <a:gd name="T15" fmla="*/ 152 h 160"/>
                  <a:gd name="T16" fmla="*/ 72 w 80"/>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0">
                    <a:moveTo>
                      <a:pt x="72" y="160"/>
                    </a:moveTo>
                    <a:cubicBezTo>
                      <a:pt x="34" y="160"/>
                      <a:pt x="0" y="127"/>
                      <a:pt x="0" y="88"/>
                    </a:cubicBezTo>
                    <a:lnTo>
                      <a:pt x="0" y="8"/>
                    </a:lnTo>
                    <a:cubicBezTo>
                      <a:pt x="0" y="4"/>
                      <a:pt x="4" y="0"/>
                      <a:pt x="8" y="0"/>
                    </a:cubicBezTo>
                    <a:cubicBezTo>
                      <a:pt x="13" y="0"/>
                      <a:pt x="16" y="4"/>
                      <a:pt x="16" y="8"/>
                    </a:cubicBezTo>
                    <a:lnTo>
                      <a:pt x="16" y="88"/>
                    </a:lnTo>
                    <a:cubicBezTo>
                      <a:pt x="16" y="119"/>
                      <a:pt x="42" y="144"/>
                      <a:pt x="72" y="144"/>
                    </a:cubicBezTo>
                    <a:cubicBezTo>
                      <a:pt x="77" y="144"/>
                      <a:pt x="80" y="148"/>
                      <a:pt x="80" y="152"/>
                    </a:cubicBezTo>
                    <a:cubicBezTo>
                      <a:pt x="80" y="157"/>
                      <a:pt x="77" y="160"/>
                      <a:pt x="72" y="160"/>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2" name="PA-任意多边形 94">
                <a:extLst>
                  <a:ext uri="{FF2B5EF4-FFF2-40B4-BE49-F238E27FC236}">
                    <a16:creationId xmlns:a16="http://schemas.microsoft.com/office/drawing/2014/main" id="{F64D5E5F-91EB-41AB-9087-80A99D1A8CF6}"/>
                  </a:ext>
                </a:extLst>
              </p:cNvPr>
              <p:cNvSpPr>
                <a:spLocks/>
              </p:cNvSpPr>
              <p:nvPr>
                <p:custDataLst>
                  <p:tags r:id="rId11"/>
                </p:custDataLst>
              </p:nvPr>
            </p:nvSpPr>
            <p:spPr bwMode="auto">
              <a:xfrm>
                <a:off x="2812" y="3370"/>
                <a:ext cx="18" cy="7"/>
              </a:xfrm>
              <a:custGeom>
                <a:avLst/>
                <a:gdLst>
                  <a:gd name="T0" fmla="*/ 40 w 48"/>
                  <a:gd name="T1" fmla="*/ 16 h 16"/>
                  <a:gd name="T2" fmla="*/ 8 w 48"/>
                  <a:gd name="T3" fmla="*/ 16 h 16"/>
                  <a:gd name="T4" fmla="*/ 0 w 48"/>
                  <a:gd name="T5" fmla="*/ 8 h 16"/>
                  <a:gd name="T6" fmla="*/ 8 w 48"/>
                  <a:gd name="T7" fmla="*/ 0 h 16"/>
                  <a:gd name="T8" fmla="*/ 40 w 48"/>
                  <a:gd name="T9" fmla="*/ 0 h 16"/>
                  <a:gd name="T10" fmla="*/ 48 w 48"/>
                  <a:gd name="T11" fmla="*/ 8 h 16"/>
                  <a:gd name="T12" fmla="*/ 40 w 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40" y="16"/>
                    </a:moveTo>
                    <a:lnTo>
                      <a:pt x="8" y="16"/>
                    </a:lnTo>
                    <a:cubicBezTo>
                      <a:pt x="4" y="16"/>
                      <a:pt x="0" y="13"/>
                      <a:pt x="0" y="8"/>
                    </a:cubicBezTo>
                    <a:cubicBezTo>
                      <a:pt x="0" y="4"/>
                      <a:pt x="4" y="0"/>
                      <a:pt x="8" y="0"/>
                    </a:cubicBezTo>
                    <a:lnTo>
                      <a:pt x="40" y="0"/>
                    </a:lnTo>
                    <a:cubicBezTo>
                      <a:pt x="45" y="0"/>
                      <a:pt x="48" y="4"/>
                      <a:pt x="48" y="8"/>
                    </a:cubicBezTo>
                    <a:cubicBezTo>
                      <a:pt x="48" y="13"/>
                      <a:pt x="45" y="16"/>
                      <a:pt x="40" y="1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3" name="PA-任意多边形 95">
                <a:extLst>
                  <a:ext uri="{FF2B5EF4-FFF2-40B4-BE49-F238E27FC236}">
                    <a16:creationId xmlns:a16="http://schemas.microsoft.com/office/drawing/2014/main" id="{943B84D9-D954-44EF-89E2-6CB54CE55ECD}"/>
                  </a:ext>
                </a:extLst>
              </p:cNvPr>
              <p:cNvSpPr>
                <a:spLocks noEditPoints="1"/>
              </p:cNvSpPr>
              <p:nvPr>
                <p:custDataLst>
                  <p:tags r:id="rId12"/>
                </p:custDataLst>
              </p:nvPr>
            </p:nvSpPr>
            <p:spPr bwMode="auto">
              <a:xfrm>
                <a:off x="2830" y="3402"/>
                <a:ext cx="100" cy="31"/>
              </a:xfrm>
              <a:custGeom>
                <a:avLst/>
                <a:gdLst>
                  <a:gd name="T0" fmla="*/ 216 w 256"/>
                  <a:gd name="T1" fmla="*/ 80 h 80"/>
                  <a:gd name="T2" fmla="*/ 40 w 256"/>
                  <a:gd name="T3" fmla="*/ 80 h 80"/>
                  <a:gd name="T4" fmla="*/ 0 w 256"/>
                  <a:gd name="T5" fmla="*/ 40 h 80"/>
                  <a:gd name="T6" fmla="*/ 40 w 256"/>
                  <a:gd name="T7" fmla="*/ 0 h 80"/>
                  <a:gd name="T8" fmla="*/ 216 w 256"/>
                  <a:gd name="T9" fmla="*/ 0 h 80"/>
                  <a:gd name="T10" fmla="*/ 256 w 256"/>
                  <a:gd name="T11" fmla="*/ 40 h 80"/>
                  <a:gd name="T12" fmla="*/ 216 w 256"/>
                  <a:gd name="T13" fmla="*/ 80 h 80"/>
                  <a:gd name="T14" fmla="*/ 40 w 256"/>
                  <a:gd name="T15" fmla="*/ 16 h 80"/>
                  <a:gd name="T16" fmla="*/ 16 w 256"/>
                  <a:gd name="T17" fmla="*/ 40 h 80"/>
                  <a:gd name="T18" fmla="*/ 40 w 256"/>
                  <a:gd name="T19" fmla="*/ 64 h 80"/>
                  <a:gd name="T20" fmla="*/ 216 w 256"/>
                  <a:gd name="T21" fmla="*/ 64 h 80"/>
                  <a:gd name="T22" fmla="*/ 240 w 256"/>
                  <a:gd name="T23" fmla="*/ 40 h 80"/>
                  <a:gd name="T24" fmla="*/ 216 w 256"/>
                  <a:gd name="T25" fmla="*/ 16 h 80"/>
                  <a:gd name="T26" fmla="*/ 40 w 256"/>
                  <a:gd name="T27"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80">
                    <a:moveTo>
                      <a:pt x="216" y="80"/>
                    </a:moveTo>
                    <a:lnTo>
                      <a:pt x="40" y="80"/>
                    </a:lnTo>
                    <a:cubicBezTo>
                      <a:pt x="18" y="80"/>
                      <a:pt x="0" y="63"/>
                      <a:pt x="0" y="40"/>
                    </a:cubicBezTo>
                    <a:cubicBezTo>
                      <a:pt x="0" y="18"/>
                      <a:pt x="18" y="0"/>
                      <a:pt x="40" y="0"/>
                    </a:cubicBezTo>
                    <a:lnTo>
                      <a:pt x="216" y="0"/>
                    </a:lnTo>
                    <a:cubicBezTo>
                      <a:pt x="239" y="0"/>
                      <a:pt x="256" y="18"/>
                      <a:pt x="256" y="40"/>
                    </a:cubicBezTo>
                    <a:cubicBezTo>
                      <a:pt x="256" y="63"/>
                      <a:pt x="239" y="80"/>
                      <a:pt x="216" y="80"/>
                    </a:cubicBezTo>
                    <a:close/>
                    <a:moveTo>
                      <a:pt x="40" y="16"/>
                    </a:moveTo>
                    <a:cubicBezTo>
                      <a:pt x="28" y="16"/>
                      <a:pt x="16" y="28"/>
                      <a:pt x="16" y="40"/>
                    </a:cubicBezTo>
                    <a:cubicBezTo>
                      <a:pt x="16" y="53"/>
                      <a:pt x="28" y="64"/>
                      <a:pt x="40" y="64"/>
                    </a:cubicBezTo>
                    <a:lnTo>
                      <a:pt x="216" y="64"/>
                    </a:lnTo>
                    <a:cubicBezTo>
                      <a:pt x="229" y="64"/>
                      <a:pt x="240" y="53"/>
                      <a:pt x="240" y="40"/>
                    </a:cubicBezTo>
                    <a:cubicBezTo>
                      <a:pt x="240" y="28"/>
                      <a:pt x="229" y="16"/>
                      <a:pt x="216" y="16"/>
                    </a:cubicBezTo>
                    <a:lnTo>
                      <a:pt x="40" y="16"/>
                    </a:lnTo>
                    <a:close/>
                  </a:path>
                </a:pathLst>
              </a:custGeom>
              <a:solidFill>
                <a:schemeClr val="accent1">
                  <a:lumMod val="50000"/>
                </a:schemeClr>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94" name="PA-任意多边形 96">
                <a:extLst>
                  <a:ext uri="{FF2B5EF4-FFF2-40B4-BE49-F238E27FC236}">
                    <a16:creationId xmlns:a16="http://schemas.microsoft.com/office/drawing/2014/main" id="{260FFA38-013C-42D5-9598-07EEB08F037E}"/>
                  </a:ext>
                </a:extLst>
              </p:cNvPr>
              <p:cNvSpPr>
                <a:spLocks noEditPoints="1"/>
              </p:cNvSpPr>
              <p:nvPr>
                <p:custDataLst>
                  <p:tags r:id="rId13"/>
                </p:custDataLst>
              </p:nvPr>
            </p:nvSpPr>
            <p:spPr bwMode="auto">
              <a:xfrm>
                <a:off x="2830" y="3470"/>
                <a:ext cx="25" cy="25"/>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6 h 64"/>
                  <a:gd name="T12" fmla="*/ 16 w 64"/>
                  <a:gd name="T13" fmla="*/ 32 h 64"/>
                  <a:gd name="T14" fmla="*/ 32 w 64"/>
                  <a:gd name="T15" fmla="*/ 48 h 64"/>
                  <a:gd name="T16" fmla="*/ 48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16"/>
                    </a:moveTo>
                    <a:cubicBezTo>
                      <a:pt x="23" y="16"/>
                      <a:pt x="16" y="23"/>
                      <a:pt x="16" y="32"/>
                    </a:cubicBezTo>
                    <a:cubicBezTo>
                      <a:pt x="16" y="42"/>
                      <a:pt x="23" y="48"/>
                      <a:pt x="32" y="48"/>
                    </a:cubicBezTo>
                    <a:cubicBezTo>
                      <a:pt x="42" y="48"/>
                      <a:pt x="48" y="42"/>
                      <a:pt x="48" y="32"/>
                    </a:cubicBezTo>
                    <a:cubicBezTo>
                      <a:pt x="48" y="23"/>
                      <a:pt x="42" y="16"/>
                      <a:pt x="32" y="1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5" name="PA-任意多边形 97">
                <a:extLst>
                  <a:ext uri="{FF2B5EF4-FFF2-40B4-BE49-F238E27FC236}">
                    <a16:creationId xmlns:a16="http://schemas.microsoft.com/office/drawing/2014/main" id="{1436D8B9-A086-45B1-8294-7D8051BB1B0B}"/>
                  </a:ext>
                </a:extLst>
              </p:cNvPr>
              <p:cNvSpPr>
                <a:spLocks noEditPoints="1"/>
              </p:cNvSpPr>
              <p:nvPr>
                <p:custDataLst>
                  <p:tags r:id="rId14"/>
                </p:custDataLst>
              </p:nvPr>
            </p:nvSpPr>
            <p:spPr bwMode="auto">
              <a:xfrm>
                <a:off x="2902" y="3470"/>
                <a:ext cx="25" cy="25"/>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6 h 64"/>
                  <a:gd name="T12" fmla="*/ 16 w 64"/>
                  <a:gd name="T13" fmla="*/ 32 h 64"/>
                  <a:gd name="T14" fmla="*/ 32 w 64"/>
                  <a:gd name="T15" fmla="*/ 48 h 64"/>
                  <a:gd name="T16" fmla="*/ 48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16"/>
                    </a:moveTo>
                    <a:cubicBezTo>
                      <a:pt x="23" y="16"/>
                      <a:pt x="16" y="23"/>
                      <a:pt x="16" y="32"/>
                    </a:cubicBezTo>
                    <a:cubicBezTo>
                      <a:pt x="16" y="42"/>
                      <a:pt x="23" y="48"/>
                      <a:pt x="32" y="48"/>
                    </a:cubicBezTo>
                    <a:cubicBezTo>
                      <a:pt x="42" y="48"/>
                      <a:pt x="48" y="42"/>
                      <a:pt x="48" y="32"/>
                    </a:cubicBezTo>
                    <a:cubicBezTo>
                      <a:pt x="48" y="23"/>
                      <a:pt x="42" y="16"/>
                      <a:pt x="32" y="1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6" name="PA-任意多边形 98">
                <a:extLst>
                  <a:ext uri="{FF2B5EF4-FFF2-40B4-BE49-F238E27FC236}">
                    <a16:creationId xmlns:a16="http://schemas.microsoft.com/office/drawing/2014/main" id="{B32EB641-1783-4318-AC06-DE7C2B9A839D}"/>
                  </a:ext>
                </a:extLst>
              </p:cNvPr>
              <p:cNvSpPr>
                <a:spLocks noEditPoints="1"/>
              </p:cNvSpPr>
              <p:nvPr>
                <p:custDataLst>
                  <p:tags r:id="rId15"/>
                </p:custDataLst>
              </p:nvPr>
            </p:nvSpPr>
            <p:spPr bwMode="auto">
              <a:xfrm>
                <a:off x="2868" y="3470"/>
                <a:ext cx="24" cy="25"/>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6 h 64"/>
                  <a:gd name="T12" fmla="*/ 16 w 64"/>
                  <a:gd name="T13" fmla="*/ 32 h 64"/>
                  <a:gd name="T14" fmla="*/ 32 w 64"/>
                  <a:gd name="T15" fmla="*/ 48 h 64"/>
                  <a:gd name="T16" fmla="*/ 48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16"/>
                    </a:moveTo>
                    <a:cubicBezTo>
                      <a:pt x="23" y="16"/>
                      <a:pt x="16" y="23"/>
                      <a:pt x="16" y="32"/>
                    </a:cubicBezTo>
                    <a:cubicBezTo>
                      <a:pt x="16" y="42"/>
                      <a:pt x="23" y="48"/>
                      <a:pt x="32" y="48"/>
                    </a:cubicBezTo>
                    <a:cubicBezTo>
                      <a:pt x="42" y="48"/>
                      <a:pt x="48" y="42"/>
                      <a:pt x="48" y="32"/>
                    </a:cubicBezTo>
                    <a:cubicBezTo>
                      <a:pt x="48" y="23"/>
                      <a:pt x="42" y="16"/>
                      <a:pt x="32" y="1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sp>
        <p:nvSpPr>
          <p:cNvPr id="65" name="文本框 64">
            <a:extLst>
              <a:ext uri="{FF2B5EF4-FFF2-40B4-BE49-F238E27FC236}">
                <a16:creationId xmlns:a16="http://schemas.microsoft.com/office/drawing/2014/main" id="{D46C10D8-3C93-4522-81EF-6E40F60DDC65}"/>
              </a:ext>
            </a:extLst>
          </p:cNvPr>
          <p:cNvSpPr txBox="1"/>
          <p:nvPr/>
        </p:nvSpPr>
        <p:spPr>
          <a:xfrm>
            <a:off x="9226285" y="2586200"/>
            <a:ext cx="1164113" cy="461665"/>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2400" b="1" dirty="0">
                <a:solidFill>
                  <a:schemeClr val="bg1"/>
                </a:solidFill>
                <a:cs typeface="+mn-ea"/>
                <a:sym typeface="+mn-lt"/>
              </a:rPr>
              <a:t>Tittle </a:t>
            </a:r>
            <a:endParaRPr lang="zh-CN" altLang="en-US" sz="2400" b="1" dirty="0">
              <a:solidFill>
                <a:schemeClr val="bg1"/>
              </a:solidFill>
              <a:cs typeface="+mn-ea"/>
              <a:sym typeface="+mn-lt"/>
            </a:endParaRPr>
          </a:p>
        </p:txBody>
      </p:sp>
      <p:sp>
        <p:nvSpPr>
          <p:cNvPr id="3" name="矩形 2">
            <a:extLst>
              <a:ext uri="{FF2B5EF4-FFF2-40B4-BE49-F238E27FC236}">
                <a16:creationId xmlns:a16="http://schemas.microsoft.com/office/drawing/2014/main" id="{EADC55C6-5E18-4C33-B217-22D0EA11BC7B}"/>
              </a:ext>
            </a:extLst>
          </p:cNvPr>
          <p:cNvSpPr/>
          <p:nvPr/>
        </p:nvSpPr>
        <p:spPr>
          <a:xfrm>
            <a:off x="1796660" y="3580676"/>
            <a:ext cx="9345561" cy="2264851"/>
          </a:xfrm>
          <a:prstGeom prst="rect">
            <a:avLst/>
          </a:prstGeom>
        </p:spPr>
        <p:txBody>
          <a:bodyPr wrap="square">
            <a:spAutoFit/>
          </a:bodyPr>
          <a:lstStyle/>
          <a:p>
            <a:pPr marL="285750" indent="-285750" fontAlgn="base">
              <a:lnSpc>
                <a:spcPct val="150000"/>
              </a:lnSpc>
              <a:spcBef>
                <a:spcPct val="0"/>
              </a:spcBef>
              <a:spcAft>
                <a:spcPct val="0"/>
              </a:spcAft>
              <a:buClr>
                <a:srgbClr val="1E2836"/>
              </a:buClr>
              <a:buFont typeface="Wingdings" panose="05000000000000000000" pitchFamily="2" charset="2"/>
              <a:buChar char="u"/>
            </a:pPr>
            <a:r>
              <a:rPr lang="zh-CN" altLang="en-US" sz="1600" dirty="0">
                <a:solidFill>
                  <a:schemeClr val="tx1">
                    <a:lumMod val="75000"/>
                    <a:lumOff val="25000"/>
                  </a:schemeClr>
                </a:solidFill>
                <a:cs typeface="+mn-ea"/>
                <a:sym typeface="+mn-lt"/>
              </a:rPr>
              <a:t>For the various cities along the Silk Road and nearby attractions, dig deep into its historical evolution, human customs, national culture;</a:t>
            </a:r>
            <a:endParaRPr lang="en-US" altLang="zh-CN" sz="1600" dirty="0">
              <a:solidFill>
                <a:schemeClr val="tx1">
                  <a:lumMod val="75000"/>
                  <a:lumOff val="25000"/>
                </a:schemeClr>
              </a:solidFill>
              <a:cs typeface="+mn-ea"/>
              <a:sym typeface="+mn-lt"/>
            </a:endParaRPr>
          </a:p>
          <a:p>
            <a:pPr marL="285750" indent="-285750" fontAlgn="base">
              <a:lnSpc>
                <a:spcPct val="150000"/>
              </a:lnSpc>
              <a:spcBef>
                <a:spcPct val="0"/>
              </a:spcBef>
              <a:spcAft>
                <a:spcPct val="0"/>
              </a:spcAft>
              <a:buClr>
                <a:srgbClr val="1E2836"/>
              </a:buClr>
              <a:buFont typeface="Wingdings" panose="05000000000000000000" pitchFamily="2" charset="2"/>
              <a:buChar char="u"/>
            </a:pPr>
            <a:r>
              <a:rPr lang="zh-CN" altLang="en-US" sz="1600" dirty="0">
                <a:solidFill>
                  <a:schemeClr val="tx1">
                    <a:lumMod val="75000"/>
                    <a:lumOff val="25000"/>
                  </a:schemeClr>
                </a:solidFill>
                <a:cs typeface="+mn-ea"/>
                <a:sym typeface="+mn-lt"/>
              </a:rPr>
              <a:t>Visit intangible cultural heritage heirs and other artisans to demonstrate their traditional skills and help them pass on their skills and cultural heritage;</a:t>
            </a:r>
            <a:endParaRPr lang="en-US" altLang="zh-CN" sz="1600" dirty="0">
              <a:solidFill>
                <a:schemeClr val="tx1">
                  <a:lumMod val="75000"/>
                  <a:lumOff val="25000"/>
                </a:schemeClr>
              </a:solidFill>
              <a:cs typeface="+mn-ea"/>
              <a:sym typeface="+mn-lt"/>
            </a:endParaRPr>
          </a:p>
          <a:p>
            <a:pPr marL="285750" indent="-285750" fontAlgn="base">
              <a:lnSpc>
                <a:spcPct val="150000"/>
              </a:lnSpc>
              <a:spcBef>
                <a:spcPct val="0"/>
              </a:spcBef>
              <a:spcAft>
                <a:spcPct val="0"/>
              </a:spcAft>
              <a:buClr>
                <a:srgbClr val="1E2836"/>
              </a:buClr>
              <a:buFont typeface="Wingdings" panose="05000000000000000000" pitchFamily="2" charset="2"/>
              <a:buChar char="u"/>
            </a:pPr>
            <a:r>
              <a:rPr lang="zh-CN" altLang="en-US" sz="1600" dirty="0">
                <a:solidFill>
                  <a:schemeClr val="tx1">
                    <a:lumMod val="75000"/>
                    <a:lumOff val="25000"/>
                  </a:schemeClr>
                </a:solidFill>
                <a:cs typeface="+mn-ea"/>
                <a:sym typeface="+mn-lt"/>
              </a:rPr>
              <a:t>Find local specialties, record food programs, search for local specialties, open up physical sales product lines</a:t>
            </a:r>
            <a:r>
              <a:rPr lang="en-US" altLang="zh-CN" sz="1600" dirty="0">
                <a:solidFill>
                  <a:schemeClr val="tx1">
                    <a:lumMod val="75000"/>
                    <a:lumOff val="25000"/>
                  </a:schemeClr>
                </a:solidFill>
                <a:cs typeface="+mn-ea"/>
                <a:sym typeface="+mn-lt"/>
              </a:rPr>
              <a:t>.</a:t>
            </a:r>
          </a:p>
        </p:txBody>
      </p:sp>
    </p:spTree>
    <p:extLst>
      <p:ext uri="{BB962C8B-B14F-4D97-AF65-F5344CB8AC3E}">
        <p14:creationId xmlns:p14="http://schemas.microsoft.com/office/powerpoint/2010/main" val="26649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2" presetClass="entr" presetSubtype="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1+#ppt_w/2"/>
                                          </p:val>
                                        </p:tav>
                                        <p:tav tm="100000">
                                          <p:val>
                                            <p:strVal val="#ppt_x"/>
                                          </p:val>
                                        </p:tav>
                                      </p:tavLst>
                                    </p:anim>
                                    <p:anim calcmode="lin" valueType="num">
                                      <p:cBhvr additive="base">
                                        <p:cTn id="27" dur="500" fill="hold"/>
                                        <p:tgtEl>
                                          <p:spTgt spid="40"/>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1+#ppt_w/2"/>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1+#ppt_w/2"/>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18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500" fill="hold"/>
                                        <p:tgtEl>
                                          <p:spTgt spid="56"/>
                                        </p:tgtEl>
                                        <p:attrNameLst>
                                          <p:attrName>ppt_w</p:attrName>
                                        </p:attrNameLst>
                                      </p:cBhvr>
                                      <p:tavLst>
                                        <p:tav tm="0">
                                          <p:val>
                                            <p:fltVal val="0"/>
                                          </p:val>
                                        </p:tav>
                                        <p:tav tm="100000">
                                          <p:val>
                                            <p:strVal val="#ppt_w"/>
                                          </p:val>
                                        </p:tav>
                                      </p:tavLst>
                                    </p:anim>
                                    <p:anim calcmode="lin" valueType="num">
                                      <p:cBhvr>
                                        <p:cTn id="50" dur="500" fill="hold"/>
                                        <p:tgtEl>
                                          <p:spTgt spid="56"/>
                                        </p:tgtEl>
                                        <p:attrNameLst>
                                          <p:attrName>ppt_h</p:attrName>
                                        </p:attrNameLst>
                                      </p:cBhvr>
                                      <p:tavLst>
                                        <p:tav tm="0">
                                          <p:val>
                                            <p:fltVal val="0"/>
                                          </p:val>
                                        </p:tav>
                                        <p:tav tm="100000">
                                          <p:val>
                                            <p:strVal val="#ppt_h"/>
                                          </p:val>
                                        </p:tav>
                                      </p:tavLst>
                                    </p:anim>
                                    <p:animEffect transition="in" filter="fade">
                                      <p:cBhvr>
                                        <p:cTn id="51" dur="500"/>
                                        <p:tgtEl>
                                          <p:spTgt spid="5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ppt_w</p:attrName>
                                        </p:attrNameLst>
                                      </p:cBhvr>
                                      <p:tavLst>
                                        <p:tav tm="0">
                                          <p:val>
                                            <p:fltVal val="0"/>
                                          </p:val>
                                        </p:tav>
                                        <p:tav tm="100000">
                                          <p:val>
                                            <p:strVal val="#ppt_w"/>
                                          </p:val>
                                        </p:tav>
                                      </p:tavLst>
                                    </p:anim>
                                    <p:anim calcmode="lin" valueType="num">
                                      <p:cBhvr>
                                        <p:cTn id="60" dur="500" fill="hold"/>
                                        <p:tgtEl>
                                          <p:spTgt spid="65"/>
                                        </p:tgtEl>
                                        <p:attrNameLst>
                                          <p:attrName>ppt_h</p:attrName>
                                        </p:attrNameLst>
                                      </p:cBhvr>
                                      <p:tavLst>
                                        <p:tav tm="0">
                                          <p:val>
                                            <p:fltVal val="0"/>
                                          </p:val>
                                        </p:tav>
                                        <p:tav tm="100000">
                                          <p:val>
                                            <p:strVal val="#ppt_h"/>
                                          </p:val>
                                        </p:tav>
                                      </p:tavLst>
                                    </p:anim>
                                    <p:animEffect transition="in" filter="fade">
                                      <p:cBhvr>
                                        <p:cTn id="61" dur="500"/>
                                        <p:tgtEl>
                                          <p:spTgt spid="65"/>
                                        </p:tgtEl>
                                      </p:cBhvr>
                                    </p:animEffect>
                                  </p:childTnLst>
                                </p:cTn>
                              </p:par>
                            </p:childTnLst>
                          </p:cTn>
                        </p:par>
                        <p:par>
                          <p:cTn id="62" fill="hold">
                            <p:stCondLst>
                              <p:cond delay="2300"/>
                            </p:stCondLst>
                            <p:childTnLst>
                              <p:par>
                                <p:cTn id="63" presetID="22" presetClass="entr" presetSubtype="8"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4" grpId="0"/>
      <p:bldP spid="55" grpId="0"/>
      <p:bldP spid="56" grpId="0"/>
      <p:bldP spid="57" grpId="0"/>
      <p:bldP spid="6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An introduction to the project</a:t>
            </a:r>
          </a:p>
        </p:txBody>
      </p:sp>
      <p:sp>
        <p:nvSpPr>
          <p:cNvPr id="9" name="文本框 8">
            <a:extLst>
              <a:ext uri="{FF2B5EF4-FFF2-40B4-BE49-F238E27FC236}">
                <a16:creationId xmlns:a16="http://schemas.microsoft.com/office/drawing/2014/main" id="{D9AC2CBA-19F9-4CFD-B653-0A3C14C878C4}"/>
              </a:ext>
            </a:extLst>
          </p:cNvPr>
          <p:cNvSpPr txBox="1"/>
          <p:nvPr/>
        </p:nvSpPr>
        <p:spPr>
          <a:xfrm>
            <a:off x="2057037" y="617851"/>
            <a:ext cx="1994607" cy="261610"/>
          </a:xfrm>
          <a:prstGeom prst="rect">
            <a:avLst/>
          </a:prstGeom>
          <a:noFill/>
        </p:spPr>
        <p:txBody>
          <a:bodyPr wrap="square" rtlCol="0">
            <a:spAutoFit/>
          </a:bodyPr>
          <a:lstStyle/>
          <a:p>
            <a:r>
              <a:rPr lang="en-US" altLang="zh-CN" sz="1100" dirty="0">
                <a:solidFill>
                  <a:srgbClr val="1E2836"/>
                </a:solidFill>
                <a:cs typeface="+mn-ea"/>
                <a:sym typeface="+mn-lt"/>
              </a:rPr>
              <a:t>What are we going to do</a:t>
            </a:r>
          </a:p>
        </p:txBody>
      </p:sp>
      <p:sp>
        <p:nvSpPr>
          <p:cNvPr id="10" name="矩形 9">
            <a:extLst>
              <a:ext uri="{FF2B5EF4-FFF2-40B4-BE49-F238E27FC236}">
                <a16:creationId xmlns:a16="http://schemas.microsoft.com/office/drawing/2014/main" id="{43B5A537-5E86-4C0D-AE94-D85CB5A5B4AE}"/>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Demand analysis</a:t>
            </a:r>
          </a:p>
        </p:txBody>
      </p:sp>
      <p:grpSp>
        <p:nvGrpSpPr>
          <p:cNvPr id="11" name="组合 10">
            <a:extLst>
              <a:ext uri="{FF2B5EF4-FFF2-40B4-BE49-F238E27FC236}">
                <a16:creationId xmlns:a16="http://schemas.microsoft.com/office/drawing/2014/main" id="{1EE6B026-C271-4808-86E9-706A2D91CF63}"/>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E300CC4E-A6D3-4516-98E8-B9572404AAF1}"/>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8EFEA17-836C-4E23-A4D8-E653DA2BA227}"/>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1F676FC-BD72-4818-B149-E4277EB7F846}"/>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D3A7A6CC-034E-41E8-90D1-763C14FDA9C1}"/>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BAD418FF-9826-4B44-8259-F69CA9DDD763}"/>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54B3C9B4-7F83-4D4A-B46C-027DB7560959}"/>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0B1C8A0F-B6FC-40F0-B07D-A8BFBFC45436}"/>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32D68A8A-7600-467F-9E3A-B6138791A9A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3487F46C-8C3D-4DBC-9498-D9AA4FDA7398}"/>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2CDFFA15-B971-4FB0-A6EC-9C8EEB5E56B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11DD989C-057F-4661-B3AE-1F3E120E5EBE}"/>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FBE40A85-F80F-4D0B-B340-2AC9863BAE56}"/>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1C0BA0E9-D0C8-4ED9-A9C8-DD1BC24354C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82BB9BC2-FCCB-4DAA-8A08-02EC5DF6681E}"/>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aphicFrame>
        <p:nvGraphicFramePr>
          <p:cNvPr id="26" name="图表 25">
            <a:extLst>
              <a:ext uri="{FF2B5EF4-FFF2-40B4-BE49-F238E27FC236}">
                <a16:creationId xmlns:a16="http://schemas.microsoft.com/office/drawing/2014/main" id="{66CFA37C-D49B-4C32-8C93-592C2ABC3DE8}"/>
              </a:ext>
            </a:extLst>
          </p:cNvPr>
          <p:cNvGraphicFramePr/>
          <p:nvPr>
            <p:extLst>
              <p:ext uri="{D42A27DB-BD31-4B8C-83A1-F6EECF244321}">
                <p14:modId xmlns:p14="http://schemas.microsoft.com/office/powerpoint/2010/main" val="1606649147"/>
              </p:ext>
            </p:extLst>
          </p:nvPr>
        </p:nvGraphicFramePr>
        <p:xfrm>
          <a:off x="3209923" y="2148542"/>
          <a:ext cx="5296146" cy="3530764"/>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组合 26">
            <a:extLst>
              <a:ext uri="{FF2B5EF4-FFF2-40B4-BE49-F238E27FC236}">
                <a16:creationId xmlns:a16="http://schemas.microsoft.com/office/drawing/2014/main" id="{BA1737FE-5582-4294-A790-B9742BC34860}"/>
              </a:ext>
            </a:extLst>
          </p:cNvPr>
          <p:cNvGrpSpPr/>
          <p:nvPr/>
        </p:nvGrpSpPr>
        <p:grpSpPr>
          <a:xfrm>
            <a:off x="691756" y="2203849"/>
            <a:ext cx="2869694" cy="1087526"/>
            <a:chOff x="1351826" y="1768079"/>
            <a:chExt cx="2869694" cy="1087526"/>
          </a:xfrm>
        </p:grpSpPr>
        <p:sp>
          <p:nvSpPr>
            <p:cNvPr id="28" name="矩形 27">
              <a:extLst>
                <a:ext uri="{FF2B5EF4-FFF2-40B4-BE49-F238E27FC236}">
                  <a16:creationId xmlns:a16="http://schemas.microsoft.com/office/drawing/2014/main" id="{5BD1855C-86F1-4375-9F57-396DB387F65F}"/>
                </a:ext>
              </a:extLst>
            </p:cNvPr>
            <p:cNvSpPr/>
            <p:nvPr/>
          </p:nvSpPr>
          <p:spPr>
            <a:xfrm>
              <a:off x="1390808" y="1768079"/>
              <a:ext cx="1579920" cy="461665"/>
            </a:xfrm>
            <a:prstGeom prst="rect">
              <a:avLst/>
            </a:prstGeom>
          </p:spPr>
          <p:txBody>
            <a:bodyPr wrap="none">
              <a:spAutoFit/>
            </a:bodyPr>
            <a:lstStyle/>
            <a:p>
              <a:r>
                <a:rPr lang="en-US" altLang="zh-CN" sz="2400" dirty="0">
                  <a:solidFill>
                    <a:srgbClr val="3C4D63"/>
                  </a:solidFill>
                  <a:cs typeface="+mn-ea"/>
                  <a:sym typeface="+mn-lt"/>
                </a:rPr>
                <a:t>Tittle text</a:t>
              </a:r>
              <a:endParaRPr lang="zh-CN" altLang="en-US" sz="2400" dirty="0">
                <a:solidFill>
                  <a:srgbClr val="3C4D63"/>
                </a:solidFill>
                <a:cs typeface="+mn-ea"/>
                <a:sym typeface="+mn-lt"/>
              </a:endParaRPr>
            </a:p>
          </p:txBody>
        </p:sp>
        <p:sp>
          <p:nvSpPr>
            <p:cNvPr id="29" name="矩形 28">
              <a:extLst>
                <a:ext uri="{FF2B5EF4-FFF2-40B4-BE49-F238E27FC236}">
                  <a16:creationId xmlns:a16="http://schemas.microsoft.com/office/drawing/2014/main" id="{3938AF35-6CDC-441A-9492-89B2C8CD5D50}"/>
                </a:ext>
              </a:extLst>
            </p:cNvPr>
            <p:cNvSpPr/>
            <p:nvPr/>
          </p:nvSpPr>
          <p:spPr>
            <a:xfrm>
              <a:off x="1351826" y="2230434"/>
              <a:ext cx="2869694" cy="625171"/>
            </a:xfrm>
            <a:prstGeom prst="rect">
              <a:avLst/>
            </a:prstGeom>
          </p:spPr>
          <p:txBody>
            <a:bodyPr wrap="square">
              <a:spAutoFit/>
            </a:bodyPr>
            <a:lstStyle/>
            <a:p>
              <a:pPr algn="just">
                <a:lnSpc>
                  <a:spcPct val="130000"/>
                </a:lnSpc>
              </a:pPr>
              <a:r>
                <a:rPr lang="en-US" altLang="zh-CN" sz="1400" dirty="0">
                  <a:solidFill>
                    <a:srgbClr val="E7E6E6">
                      <a:lumMod val="25000"/>
                    </a:srgbClr>
                  </a:solidFill>
                  <a:cs typeface="+mn-ea"/>
                  <a:sym typeface="+mn-lt"/>
                </a:rPr>
                <a:t>Click here to add content that matches the title.</a:t>
              </a:r>
            </a:p>
          </p:txBody>
        </p:sp>
      </p:grpSp>
      <p:grpSp>
        <p:nvGrpSpPr>
          <p:cNvPr id="30" name="组合 29">
            <a:extLst>
              <a:ext uri="{FF2B5EF4-FFF2-40B4-BE49-F238E27FC236}">
                <a16:creationId xmlns:a16="http://schemas.microsoft.com/office/drawing/2014/main" id="{887FFC45-5F28-4FE9-BC33-F3C624207851}"/>
              </a:ext>
            </a:extLst>
          </p:cNvPr>
          <p:cNvGrpSpPr/>
          <p:nvPr/>
        </p:nvGrpSpPr>
        <p:grpSpPr>
          <a:xfrm>
            <a:off x="664004" y="3742656"/>
            <a:ext cx="2869694" cy="1042476"/>
            <a:chOff x="1351826" y="3384145"/>
            <a:chExt cx="2869694" cy="1042476"/>
          </a:xfrm>
        </p:grpSpPr>
        <p:sp>
          <p:nvSpPr>
            <p:cNvPr id="31" name="矩形 30">
              <a:extLst>
                <a:ext uri="{FF2B5EF4-FFF2-40B4-BE49-F238E27FC236}">
                  <a16:creationId xmlns:a16="http://schemas.microsoft.com/office/drawing/2014/main" id="{3D5FB9DF-D897-4FFF-9515-52178677B09D}"/>
                </a:ext>
              </a:extLst>
            </p:cNvPr>
            <p:cNvSpPr/>
            <p:nvPr/>
          </p:nvSpPr>
          <p:spPr>
            <a:xfrm>
              <a:off x="1379587" y="3384145"/>
              <a:ext cx="1579920" cy="461665"/>
            </a:xfrm>
            <a:prstGeom prst="rect">
              <a:avLst/>
            </a:prstGeom>
          </p:spPr>
          <p:txBody>
            <a:bodyPr wrap="none">
              <a:spAutoFit/>
            </a:bodyPr>
            <a:lstStyle/>
            <a:p>
              <a:r>
                <a:rPr lang="en-US" altLang="zh-CN" sz="2400" dirty="0">
                  <a:solidFill>
                    <a:srgbClr val="3C4D63"/>
                  </a:solidFill>
                  <a:cs typeface="+mn-ea"/>
                  <a:sym typeface="+mn-lt"/>
                </a:rPr>
                <a:t>Tittle text</a:t>
              </a:r>
              <a:endParaRPr lang="zh-CN" altLang="en-US" sz="2400" dirty="0">
                <a:solidFill>
                  <a:srgbClr val="3C4D63"/>
                </a:solidFill>
                <a:cs typeface="+mn-ea"/>
                <a:sym typeface="+mn-lt"/>
              </a:endParaRPr>
            </a:p>
          </p:txBody>
        </p:sp>
        <p:sp>
          <p:nvSpPr>
            <p:cNvPr id="32" name="矩形 31">
              <a:extLst>
                <a:ext uri="{FF2B5EF4-FFF2-40B4-BE49-F238E27FC236}">
                  <a16:creationId xmlns:a16="http://schemas.microsoft.com/office/drawing/2014/main" id="{0CAAC123-49FD-4070-88B3-065F6386F474}"/>
                </a:ext>
              </a:extLst>
            </p:cNvPr>
            <p:cNvSpPr/>
            <p:nvPr/>
          </p:nvSpPr>
          <p:spPr>
            <a:xfrm>
              <a:off x="1351826" y="3801450"/>
              <a:ext cx="2869694" cy="625171"/>
            </a:xfrm>
            <a:prstGeom prst="rect">
              <a:avLst/>
            </a:prstGeom>
          </p:spPr>
          <p:txBody>
            <a:bodyPr wrap="square">
              <a:spAutoFit/>
            </a:bodyPr>
            <a:lstStyle/>
            <a:p>
              <a:pPr algn="just">
                <a:lnSpc>
                  <a:spcPct val="130000"/>
                </a:lnSpc>
              </a:pPr>
              <a:r>
                <a:rPr lang="en-US" altLang="zh-CN" sz="1400" dirty="0">
                  <a:solidFill>
                    <a:srgbClr val="E7E6E6">
                      <a:lumMod val="25000"/>
                    </a:srgbClr>
                  </a:solidFill>
                  <a:cs typeface="+mn-ea"/>
                  <a:sym typeface="+mn-lt"/>
                </a:rPr>
                <a:t>Click here to add content that matches the title.</a:t>
              </a:r>
            </a:p>
          </p:txBody>
        </p:sp>
      </p:grpSp>
      <p:grpSp>
        <p:nvGrpSpPr>
          <p:cNvPr id="33" name="组合 32">
            <a:extLst>
              <a:ext uri="{FF2B5EF4-FFF2-40B4-BE49-F238E27FC236}">
                <a16:creationId xmlns:a16="http://schemas.microsoft.com/office/drawing/2014/main" id="{7C663692-43AF-4E51-9107-02434A551089}"/>
              </a:ext>
            </a:extLst>
          </p:cNvPr>
          <p:cNvGrpSpPr/>
          <p:nvPr/>
        </p:nvGrpSpPr>
        <p:grpSpPr>
          <a:xfrm>
            <a:off x="658501" y="5339411"/>
            <a:ext cx="2911793" cy="1285594"/>
            <a:chOff x="1351826" y="4992120"/>
            <a:chExt cx="2911793" cy="1285594"/>
          </a:xfrm>
        </p:grpSpPr>
        <p:sp>
          <p:nvSpPr>
            <p:cNvPr id="34" name="矩形 33">
              <a:extLst>
                <a:ext uri="{FF2B5EF4-FFF2-40B4-BE49-F238E27FC236}">
                  <a16:creationId xmlns:a16="http://schemas.microsoft.com/office/drawing/2014/main" id="{16D0D576-F35D-4F25-955A-679A51BDE5AF}"/>
                </a:ext>
              </a:extLst>
            </p:cNvPr>
            <p:cNvSpPr/>
            <p:nvPr/>
          </p:nvSpPr>
          <p:spPr>
            <a:xfrm>
              <a:off x="1366460" y="4992120"/>
              <a:ext cx="1232710" cy="369332"/>
            </a:xfrm>
            <a:prstGeom prst="rect">
              <a:avLst/>
            </a:prstGeom>
          </p:spPr>
          <p:txBody>
            <a:bodyPr wrap="none">
              <a:spAutoFit/>
            </a:bodyPr>
            <a:lstStyle/>
            <a:p>
              <a:r>
                <a:rPr lang="en-US" altLang="zh-CN" sz="1800" dirty="0">
                  <a:solidFill>
                    <a:srgbClr val="3C4D63"/>
                  </a:solidFill>
                  <a:cs typeface="+mn-ea"/>
                  <a:sym typeface="+mn-lt"/>
                </a:rPr>
                <a:t>Tittle text</a:t>
              </a:r>
              <a:endParaRPr lang="zh-CN" altLang="en-US" sz="1800" dirty="0">
                <a:solidFill>
                  <a:srgbClr val="3C4D63"/>
                </a:solidFill>
                <a:cs typeface="+mn-ea"/>
                <a:sym typeface="+mn-lt"/>
              </a:endParaRPr>
            </a:p>
          </p:txBody>
        </p:sp>
        <p:sp>
          <p:nvSpPr>
            <p:cNvPr id="35" name="矩形 34">
              <a:extLst>
                <a:ext uri="{FF2B5EF4-FFF2-40B4-BE49-F238E27FC236}">
                  <a16:creationId xmlns:a16="http://schemas.microsoft.com/office/drawing/2014/main" id="{22BC32FE-5192-41EB-9EBF-4895465CA6FB}"/>
                </a:ext>
              </a:extLst>
            </p:cNvPr>
            <p:cNvSpPr/>
            <p:nvPr/>
          </p:nvSpPr>
          <p:spPr>
            <a:xfrm>
              <a:off x="1351826" y="5372466"/>
              <a:ext cx="2911793" cy="905248"/>
            </a:xfrm>
            <a:prstGeom prst="rect">
              <a:avLst/>
            </a:prstGeom>
          </p:spPr>
          <p:txBody>
            <a:bodyPr wrap="square">
              <a:spAutoFit/>
            </a:bodyPr>
            <a:lstStyle/>
            <a:p>
              <a:pPr algn="just">
                <a:lnSpc>
                  <a:spcPct val="130000"/>
                </a:lnSpc>
              </a:pPr>
              <a:r>
                <a:rPr lang="en-US" altLang="zh-CN" sz="1400" dirty="0">
                  <a:solidFill>
                    <a:srgbClr val="E7E6E6">
                      <a:lumMod val="25000"/>
                    </a:srgbClr>
                  </a:solidFill>
                  <a:cs typeface="+mn-ea"/>
                  <a:sym typeface="+mn-lt"/>
                </a:rPr>
                <a:t>Click here to add content that matches the title.</a:t>
              </a:r>
            </a:p>
            <a:p>
              <a:pPr algn="just">
                <a:lnSpc>
                  <a:spcPct val="130000"/>
                </a:lnSpc>
              </a:pPr>
              <a:endParaRPr lang="zh-CN" altLang="en-US" sz="1400" dirty="0">
                <a:solidFill>
                  <a:srgbClr val="E7E6E6">
                    <a:lumMod val="25000"/>
                  </a:srgbClr>
                </a:solidFill>
                <a:cs typeface="+mn-ea"/>
                <a:sym typeface="+mn-lt"/>
              </a:endParaRPr>
            </a:p>
          </p:txBody>
        </p:sp>
      </p:grpSp>
      <p:grpSp>
        <p:nvGrpSpPr>
          <p:cNvPr id="36" name="组合 35">
            <a:extLst>
              <a:ext uri="{FF2B5EF4-FFF2-40B4-BE49-F238E27FC236}">
                <a16:creationId xmlns:a16="http://schemas.microsoft.com/office/drawing/2014/main" id="{8731527B-A573-47CC-BFD1-A21B6282FD19}"/>
              </a:ext>
            </a:extLst>
          </p:cNvPr>
          <p:cNvGrpSpPr/>
          <p:nvPr/>
        </p:nvGrpSpPr>
        <p:grpSpPr>
          <a:xfrm>
            <a:off x="2723090" y="3910058"/>
            <a:ext cx="1361483" cy="119286"/>
            <a:chOff x="2740617" y="4978400"/>
            <a:chExt cx="1361483" cy="119286"/>
          </a:xfrm>
        </p:grpSpPr>
        <p:cxnSp>
          <p:nvCxnSpPr>
            <p:cNvPr id="37" name="直接连接符 36">
              <a:extLst>
                <a:ext uri="{FF2B5EF4-FFF2-40B4-BE49-F238E27FC236}">
                  <a16:creationId xmlns:a16="http://schemas.microsoft.com/office/drawing/2014/main" id="{93CDA8C2-A391-4B8F-A3F0-43152656C942}"/>
                </a:ext>
              </a:extLst>
            </p:cNvPr>
            <p:cNvCxnSpPr>
              <a:cxnSpLocks/>
            </p:cNvCxnSpPr>
            <p:nvPr/>
          </p:nvCxnSpPr>
          <p:spPr>
            <a:xfrm>
              <a:off x="2740617" y="5034186"/>
              <a:ext cx="1234483" cy="0"/>
            </a:xfrm>
            <a:prstGeom prst="line">
              <a:avLst/>
            </a:prstGeom>
            <a:noFill/>
            <a:ln w="12700" cap="flat" cmpd="sng" algn="ctr">
              <a:solidFill>
                <a:srgbClr val="E7E6E6">
                  <a:lumMod val="25000"/>
                </a:srgbClr>
              </a:solidFill>
              <a:prstDash val="solid"/>
              <a:miter lim="800000"/>
            </a:ln>
            <a:effectLst/>
          </p:spPr>
        </p:cxnSp>
        <p:sp>
          <p:nvSpPr>
            <p:cNvPr id="38" name="椭圆 37">
              <a:extLst>
                <a:ext uri="{FF2B5EF4-FFF2-40B4-BE49-F238E27FC236}">
                  <a16:creationId xmlns:a16="http://schemas.microsoft.com/office/drawing/2014/main" id="{575103A5-B7E8-4594-8CE5-E7A58330A1E9}"/>
                </a:ext>
              </a:extLst>
            </p:cNvPr>
            <p:cNvSpPr/>
            <p:nvPr/>
          </p:nvSpPr>
          <p:spPr>
            <a:xfrm>
              <a:off x="3982814" y="4978400"/>
              <a:ext cx="119286" cy="119286"/>
            </a:xfrm>
            <a:prstGeom prst="ellipse">
              <a:avLst/>
            </a:prstGeom>
            <a:noFill/>
            <a:ln w="19050" cap="flat" cmpd="sng" algn="ctr">
              <a:solidFill>
                <a:srgbClr val="E7E6E6">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39" name="组合 38">
            <a:extLst>
              <a:ext uri="{FF2B5EF4-FFF2-40B4-BE49-F238E27FC236}">
                <a16:creationId xmlns:a16="http://schemas.microsoft.com/office/drawing/2014/main" id="{D5A46151-5E22-4A97-8FBF-8B96839C9B64}"/>
              </a:ext>
            </a:extLst>
          </p:cNvPr>
          <p:cNvGrpSpPr/>
          <p:nvPr/>
        </p:nvGrpSpPr>
        <p:grpSpPr>
          <a:xfrm>
            <a:off x="2913223" y="2322132"/>
            <a:ext cx="1785545" cy="119286"/>
            <a:chOff x="2316555" y="4978400"/>
            <a:chExt cx="1785545" cy="119286"/>
          </a:xfrm>
        </p:grpSpPr>
        <p:cxnSp>
          <p:nvCxnSpPr>
            <p:cNvPr id="40" name="直接连接符 39">
              <a:extLst>
                <a:ext uri="{FF2B5EF4-FFF2-40B4-BE49-F238E27FC236}">
                  <a16:creationId xmlns:a16="http://schemas.microsoft.com/office/drawing/2014/main" id="{F9D4FA55-EF24-488E-8871-0CC9ED074CAC}"/>
                </a:ext>
              </a:extLst>
            </p:cNvPr>
            <p:cNvCxnSpPr/>
            <p:nvPr/>
          </p:nvCxnSpPr>
          <p:spPr>
            <a:xfrm>
              <a:off x="2316555" y="5034186"/>
              <a:ext cx="1658545" cy="0"/>
            </a:xfrm>
            <a:prstGeom prst="line">
              <a:avLst/>
            </a:prstGeom>
            <a:noFill/>
            <a:ln w="12700" cap="flat" cmpd="sng" algn="ctr">
              <a:solidFill>
                <a:srgbClr val="E7E6E6">
                  <a:lumMod val="25000"/>
                </a:srgbClr>
              </a:solidFill>
              <a:prstDash val="solid"/>
              <a:miter lim="800000"/>
            </a:ln>
            <a:effectLst/>
          </p:spPr>
        </p:cxnSp>
        <p:sp>
          <p:nvSpPr>
            <p:cNvPr id="41" name="椭圆 40">
              <a:extLst>
                <a:ext uri="{FF2B5EF4-FFF2-40B4-BE49-F238E27FC236}">
                  <a16:creationId xmlns:a16="http://schemas.microsoft.com/office/drawing/2014/main" id="{B94C737A-339F-4229-AF4A-E3394A6B191C}"/>
                </a:ext>
              </a:extLst>
            </p:cNvPr>
            <p:cNvSpPr/>
            <p:nvPr/>
          </p:nvSpPr>
          <p:spPr>
            <a:xfrm>
              <a:off x="3982814" y="4978400"/>
              <a:ext cx="119286" cy="119286"/>
            </a:xfrm>
            <a:prstGeom prst="ellipse">
              <a:avLst/>
            </a:prstGeom>
            <a:noFill/>
            <a:ln w="19050" cap="flat" cmpd="sng" algn="ctr">
              <a:solidFill>
                <a:srgbClr val="E7E6E6">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2" name="组合 41">
            <a:extLst>
              <a:ext uri="{FF2B5EF4-FFF2-40B4-BE49-F238E27FC236}">
                <a16:creationId xmlns:a16="http://schemas.microsoft.com/office/drawing/2014/main" id="{36930972-552C-427A-A8C5-BBEC473E808B}"/>
              </a:ext>
            </a:extLst>
          </p:cNvPr>
          <p:cNvGrpSpPr/>
          <p:nvPr/>
        </p:nvGrpSpPr>
        <p:grpSpPr>
          <a:xfrm>
            <a:off x="2913223" y="5458221"/>
            <a:ext cx="1785545" cy="119286"/>
            <a:chOff x="2316555" y="4978400"/>
            <a:chExt cx="1785545" cy="119286"/>
          </a:xfrm>
        </p:grpSpPr>
        <p:cxnSp>
          <p:nvCxnSpPr>
            <p:cNvPr id="43" name="直接连接符 42">
              <a:extLst>
                <a:ext uri="{FF2B5EF4-FFF2-40B4-BE49-F238E27FC236}">
                  <a16:creationId xmlns:a16="http://schemas.microsoft.com/office/drawing/2014/main" id="{EEF37AF9-6807-4B6F-8684-AFF68BB54C98}"/>
                </a:ext>
              </a:extLst>
            </p:cNvPr>
            <p:cNvCxnSpPr/>
            <p:nvPr/>
          </p:nvCxnSpPr>
          <p:spPr>
            <a:xfrm>
              <a:off x="2316555" y="5034186"/>
              <a:ext cx="1658545" cy="0"/>
            </a:xfrm>
            <a:prstGeom prst="line">
              <a:avLst/>
            </a:prstGeom>
            <a:noFill/>
            <a:ln w="12700" cap="flat" cmpd="sng" algn="ctr">
              <a:solidFill>
                <a:srgbClr val="E7E6E6">
                  <a:lumMod val="25000"/>
                </a:srgbClr>
              </a:solidFill>
              <a:prstDash val="solid"/>
              <a:miter lim="800000"/>
            </a:ln>
            <a:effectLst/>
          </p:spPr>
        </p:cxnSp>
        <p:sp>
          <p:nvSpPr>
            <p:cNvPr id="44" name="椭圆 43">
              <a:extLst>
                <a:ext uri="{FF2B5EF4-FFF2-40B4-BE49-F238E27FC236}">
                  <a16:creationId xmlns:a16="http://schemas.microsoft.com/office/drawing/2014/main" id="{18FA8902-D827-4C56-98D3-8CFDD0154557}"/>
                </a:ext>
              </a:extLst>
            </p:cNvPr>
            <p:cNvSpPr/>
            <p:nvPr/>
          </p:nvSpPr>
          <p:spPr>
            <a:xfrm>
              <a:off x="3982814" y="4978400"/>
              <a:ext cx="119286" cy="119286"/>
            </a:xfrm>
            <a:prstGeom prst="ellipse">
              <a:avLst/>
            </a:prstGeom>
            <a:noFill/>
            <a:ln w="19050" cap="flat" cmpd="sng" algn="ctr">
              <a:solidFill>
                <a:srgbClr val="E7E6E6">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5" name="组合 44">
            <a:extLst>
              <a:ext uri="{FF2B5EF4-FFF2-40B4-BE49-F238E27FC236}">
                <a16:creationId xmlns:a16="http://schemas.microsoft.com/office/drawing/2014/main" id="{F769B818-6F17-48B2-A19E-106947C28B8C}"/>
              </a:ext>
            </a:extLst>
          </p:cNvPr>
          <p:cNvGrpSpPr/>
          <p:nvPr/>
        </p:nvGrpSpPr>
        <p:grpSpPr>
          <a:xfrm>
            <a:off x="8592425" y="2091299"/>
            <a:ext cx="2922005" cy="1055360"/>
            <a:chOff x="8830428" y="1800245"/>
            <a:chExt cx="2922005" cy="1055360"/>
          </a:xfrm>
        </p:grpSpPr>
        <p:sp>
          <p:nvSpPr>
            <p:cNvPr id="46" name="矩形 45">
              <a:extLst>
                <a:ext uri="{FF2B5EF4-FFF2-40B4-BE49-F238E27FC236}">
                  <a16:creationId xmlns:a16="http://schemas.microsoft.com/office/drawing/2014/main" id="{1BF94412-829A-490A-9535-8EC9FE9D8E91}"/>
                </a:ext>
              </a:extLst>
            </p:cNvPr>
            <p:cNvSpPr/>
            <p:nvPr/>
          </p:nvSpPr>
          <p:spPr>
            <a:xfrm>
              <a:off x="9702937" y="1800245"/>
              <a:ext cx="1579920" cy="461665"/>
            </a:xfrm>
            <a:prstGeom prst="rect">
              <a:avLst/>
            </a:prstGeom>
          </p:spPr>
          <p:txBody>
            <a:bodyPr wrap="none">
              <a:spAutoFit/>
            </a:bodyPr>
            <a:lstStyle/>
            <a:p>
              <a:r>
                <a:rPr lang="en-US" altLang="zh-CN" sz="2400" dirty="0">
                  <a:solidFill>
                    <a:srgbClr val="3C4D63"/>
                  </a:solidFill>
                  <a:cs typeface="+mn-ea"/>
                  <a:sym typeface="+mn-lt"/>
                </a:rPr>
                <a:t>Tittle text</a:t>
              </a:r>
              <a:endParaRPr lang="zh-CN" altLang="en-US" sz="2400" dirty="0">
                <a:solidFill>
                  <a:srgbClr val="3C4D63"/>
                </a:solidFill>
                <a:cs typeface="+mn-ea"/>
                <a:sym typeface="+mn-lt"/>
              </a:endParaRPr>
            </a:p>
          </p:txBody>
        </p:sp>
        <p:sp>
          <p:nvSpPr>
            <p:cNvPr id="47" name="矩形 46">
              <a:extLst>
                <a:ext uri="{FF2B5EF4-FFF2-40B4-BE49-F238E27FC236}">
                  <a16:creationId xmlns:a16="http://schemas.microsoft.com/office/drawing/2014/main" id="{1DDA1C46-5B5A-446E-A4C8-CE7A5E03BFD5}"/>
                </a:ext>
              </a:extLst>
            </p:cNvPr>
            <p:cNvSpPr/>
            <p:nvPr/>
          </p:nvSpPr>
          <p:spPr>
            <a:xfrm>
              <a:off x="8830428" y="2230434"/>
              <a:ext cx="2922005" cy="625171"/>
            </a:xfrm>
            <a:prstGeom prst="rect">
              <a:avLst/>
            </a:prstGeom>
          </p:spPr>
          <p:txBody>
            <a:bodyPr wrap="square">
              <a:spAutoFit/>
            </a:bodyPr>
            <a:lstStyle/>
            <a:p>
              <a:pPr algn="just">
                <a:lnSpc>
                  <a:spcPct val="130000"/>
                </a:lnSpc>
              </a:pPr>
              <a:r>
                <a:rPr lang="en-US" altLang="zh-CN" sz="1400" dirty="0">
                  <a:solidFill>
                    <a:srgbClr val="E7E6E6">
                      <a:lumMod val="25000"/>
                    </a:srgbClr>
                  </a:solidFill>
                  <a:cs typeface="+mn-ea"/>
                  <a:sym typeface="+mn-lt"/>
                </a:rPr>
                <a:t>Click here to add content that matches the title.</a:t>
              </a:r>
            </a:p>
          </p:txBody>
        </p:sp>
      </p:grpSp>
      <p:grpSp>
        <p:nvGrpSpPr>
          <p:cNvPr id="48" name="组合 47">
            <a:extLst>
              <a:ext uri="{FF2B5EF4-FFF2-40B4-BE49-F238E27FC236}">
                <a16:creationId xmlns:a16="http://schemas.microsoft.com/office/drawing/2014/main" id="{254F6BC5-0FA8-4E2A-95D0-E7626B259F62}"/>
              </a:ext>
            </a:extLst>
          </p:cNvPr>
          <p:cNvGrpSpPr/>
          <p:nvPr/>
        </p:nvGrpSpPr>
        <p:grpSpPr>
          <a:xfrm>
            <a:off x="8503524" y="3653935"/>
            <a:ext cx="3023227" cy="1036713"/>
            <a:chOff x="8197611" y="3389114"/>
            <a:chExt cx="3023227" cy="1036713"/>
          </a:xfrm>
        </p:grpSpPr>
        <p:sp>
          <p:nvSpPr>
            <p:cNvPr id="49" name="矩形 48">
              <a:extLst>
                <a:ext uri="{FF2B5EF4-FFF2-40B4-BE49-F238E27FC236}">
                  <a16:creationId xmlns:a16="http://schemas.microsoft.com/office/drawing/2014/main" id="{24F069B4-1AC0-4DA3-825A-36BA530705D0}"/>
                </a:ext>
              </a:extLst>
            </p:cNvPr>
            <p:cNvSpPr/>
            <p:nvPr/>
          </p:nvSpPr>
          <p:spPr>
            <a:xfrm>
              <a:off x="9169019" y="3389114"/>
              <a:ext cx="1579920" cy="461665"/>
            </a:xfrm>
            <a:prstGeom prst="rect">
              <a:avLst/>
            </a:prstGeom>
          </p:spPr>
          <p:txBody>
            <a:bodyPr wrap="none">
              <a:spAutoFit/>
            </a:bodyPr>
            <a:lstStyle/>
            <a:p>
              <a:r>
                <a:rPr lang="en-US" altLang="zh-CN" sz="2400" dirty="0">
                  <a:solidFill>
                    <a:srgbClr val="3C4D63"/>
                  </a:solidFill>
                  <a:cs typeface="+mn-ea"/>
                  <a:sym typeface="+mn-lt"/>
                </a:rPr>
                <a:t>Tittle text</a:t>
              </a:r>
              <a:endParaRPr lang="zh-CN" altLang="en-US" sz="2400" dirty="0">
                <a:solidFill>
                  <a:srgbClr val="3C4D63"/>
                </a:solidFill>
                <a:cs typeface="+mn-ea"/>
                <a:sym typeface="+mn-lt"/>
              </a:endParaRPr>
            </a:p>
          </p:txBody>
        </p:sp>
        <p:sp>
          <p:nvSpPr>
            <p:cNvPr id="50" name="矩形 49">
              <a:extLst>
                <a:ext uri="{FF2B5EF4-FFF2-40B4-BE49-F238E27FC236}">
                  <a16:creationId xmlns:a16="http://schemas.microsoft.com/office/drawing/2014/main" id="{5BB37457-B374-43A1-AB14-B84D5DFB07F3}"/>
                </a:ext>
              </a:extLst>
            </p:cNvPr>
            <p:cNvSpPr/>
            <p:nvPr/>
          </p:nvSpPr>
          <p:spPr>
            <a:xfrm>
              <a:off x="8197611" y="3800656"/>
              <a:ext cx="3023227" cy="625171"/>
            </a:xfrm>
            <a:prstGeom prst="rect">
              <a:avLst/>
            </a:prstGeom>
          </p:spPr>
          <p:txBody>
            <a:bodyPr wrap="square">
              <a:spAutoFit/>
            </a:bodyPr>
            <a:lstStyle/>
            <a:p>
              <a:pPr algn="just">
                <a:lnSpc>
                  <a:spcPct val="130000"/>
                </a:lnSpc>
              </a:pPr>
              <a:r>
                <a:rPr lang="en-US" altLang="zh-CN" sz="1400" dirty="0">
                  <a:solidFill>
                    <a:srgbClr val="E7E6E6">
                      <a:lumMod val="25000"/>
                    </a:srgbClr>
                  </a:solidFill>
                  <a:cs typeface="+mn-ea"/>
                  <a:sym typeface="+mn-lt"/>
                </a:rPr>
                <a:t>Click here to add content that matches the title.</a:t>
              </a:r>
            </a:p>
          </p:txBody>
        </p:sp>
      </p:grpSp>
      <p:grpSp>
        <p:nvGrpSpPr>
          <p:cNvPr id="51" name="组合 50">
            <a:extLst>
              <a:ext uri="{FF2B5EF4-FFF2-40B4-BE49-F238E27FC236}">
                <a16:creationId xmlns:a16="http://schemas.microsoft.com/office/drawing/2014/main" id="{37EB2185-1C2A-4628-BF31-748A96B2276F}"/>
              </a:ext>
            </a:extLst>
          </p:cNvPr>
          <p:cNvGrpSpPr/>
          <p:nvPr/>
        </p:nvGrpSpPr>
        <p:grpSpPr>
          <a:xfrm>
            <a:off x="8592426" y="5308111"/>
            <a:ext cx="2911747" cy="996998"/>
            <a:chOff x="8771353" y="4910801"/>
            <a:chExt cx="2911747" cy="996998"/>
          </a:xfrm>
        </p:grpSpPr>
        <p:sp>
          <p:nvSpPr>
            <p:cNvPr id="52" name="矩形 51">
              <a:extLst>
                <a:ext uri="{FF2B5EF4-FFF2-40B4-BE49-F238E27FC236}">
                  <a16:creationId xmlns:a16="http://schemas.microsoft.com/office/drawing/2014/main" id="{95B1F385-57CA-4C9D-9215-64C45C36D2B2}"/>
                </a:ext>
              </a:extLst>
            </p:cNvPr>
            <p:cNvSpPr/>
            <p:nvPr/>
          </p:nvSpPr>
          <p:spPr>
            <a:xfrm>
              <a:off x="9185347" y="4910801"/>
              <a:ext cx="1349537" cy="400110"/>
            </a:xfrm>
            <a:prstGeom prst="rect">
              <a:avLst/>
            </a:prstGeom>
          </p:spPr>
          <p:txBody>
            <a:bodyPr wrap="none">
              <a:spAutoFit/>
            </a:bodyPr>
            <a:lstStyle/>
            <a:p>
              <a:r>
                <a:rPr lang="en-US" altLang="zh-CN" sz="2000" dirty="0">
                  <a:solidFill>
                    <a:srgbClr val="3C4D63"/>
                  </a:solidFill>
                  <a:cs typeface="+mn-ea"/>
                  <a:sym typeface="+mn-lt"/>
                </a:rPr>
                <a:t>Tittle text</a:t>
              </a:r>
              <a:endParaRPr lang="zh-CN" altLang="en-US" sz="2000" dirty="0">
                <a:solidFill>
                  <a:srgbClr val="3C4D63"/>
                </a:solidFill>
                <a:cs typeface="+mn-ea"/>
                <a:sym typeface="+mn-lt"/>
              </a:endParaRPr>
            </a:p>
          </p:txBody>
        </p:sp>
        <p:sp>
          <p:nvSpPr>
            <p:cNvPr id="53" name="矩形 52">
              <a:extLst>
                <a:ext uri="{FF2B5EF4-FFF2-40B4-BE49-F238E27FC236}">
                  <a16:creationId xmlns:a16="http://schemas.microsoft.com/office/drawing/2014/main" id="{C20040F6-718A-45A7-A5A9-A8520DCB273B}"/>
                </a:ext>
              </a:extLst>
            </p:cNvPr>
            <p:cNvSpPr/>
            <p:nvPr/>
          </p:nvSpPr>
          <p:spPr>
            <a:xfrm>
              <a:off x="8771353" y="5282628"/>
              <a:ext cx="2911747" cy="625171"/>
            </a:xfrm>
            <a:prstGeom prst="rect">
              <a:avLst/>
            </a:prstGeom>
          </p:spPr>
          <p:txBody>
            <a:bodyPr wrap="square">
              <a:spAutoFit/>
            </a:bodyPr>
            <a:lstStyle/>
            <a:p>
              <a:pPr algn="just">
                <a:lnSpc>
                  <a:spcPct val="130000"/>
                </a:lnSpc>
              </a:pPr>
              <a:r>
                <a:rPr lang="en-US" altLang="zh-CN" sz="1400" dirty="0">
                  <a:solidFill>
                    <a:srgbClr val="E7E6E6">
                      <a:lumMod val="25000"/>
                    </a:srgbClr>
                  </a:solidFill>
                  <a:cs typeface="+mn-ea"/>
                  <a:sym typeface="+mn-lt"/>
                </a:rPr>
                <a:t>Click here to add content that matches the title.</a:t>
              </a:r>
            </a:p>
          </p:txBody>
        </p:sp>
      </p:grpSp>
      <p:grpSp>
        <p:nvGrpSpPr>
          <p:cNvPr id="54" name="组合 53">
            <a:extLst>
              <a:ext uri="{FF2B5EF4-FFF2-40B4-BE49-F238E27FC236}">
                <a16:creationId xmlns:a16="http://schemas.microsoft.com/office/drawing/2014/main" id="{912E821F-CFDC-4D1E-92C7-F811A2836AF4}"/>
              </a:ext>
            </a:extLst>
          </p:cNvPr>
          <p:cNvGrpSpPr/>
          <p:nvPr/>
        </p:nvGrpSpPr>
        <p:grpSpPr>
          <a:xfrm flipH="1">
            <a:off x="7612282" y="3910058"/>
            <a:ext cx="1158526" cy="119286"/>
            <a:chOff x="2943574" y="4978400"/>
            <a:chExt cx="1158526" cy="119286"/>
          </a:xfrm>
        </p:grpSpPr>
        <p:cxnSp>
          <p:nvCxnSpPr>
            <p:cNvPr id="55" name="直接连接符 54">
              <a:extLst>
                <a:ext uri="{FF2B5EF4-FFF2-40B4-BE49-F238E27FC236}">
                  <a16:creationId xmlns:a16="http://schemas.microsoft.com/office/drawing/2014/main" id="{F8E3045C-A892-418C-89F7-78195DCD793A}"/>
                </a:ext>
              </a:extLst>
            </p:cNvPr>
            <p:cNvCxnSpPr/>
            <p:nvPr/>
          </p:nvCxnSpPr>
          <p:spPr>
            <a:xfrm>
              <a:off x="2943574" y="5034186"/>
              <a:ext cx="1031526" cy="0"/>
            </a:xfrm>
            <a:prstGeom prst="line">
              <a:avLst/>
            </a:prstGeom>
            <a:noFill/>
            <a:ln w="12700" cap="flat" cmpd="sng" algn="ctr">
              <a:solidFill>
                <a:srgbClr val="E7E6E6">
                  <a:lumMod val="25000"/>
                </a:srgbClr>
              </a:solidFill>
              <a:prstDash val="solid"/>
              <a:miter lim="800000"/>
            </a:ln>
            <a:effectLst/>
          </p:spPr>
        </p:cxnSp>
        <p:sp>
          <p:nvSpPr>
            <p:cNvPr id="56" name="椭圆 55">
              <a:extLst>
                <a:ext uri="{FF2B5EF4-FFF2-40B4-BE49-F238E27FC236}">
                  <a16:creationId xmlns:a16="http://schemas.microsoft.com/office/drawing/2014/main" id="{6C7F4AD1-1F09-4D77-AAC4-0CA7E9A2A3F0}"/>
                </a:ext>
              </a:extLst>
            </p:cNvPr>
            <p:cNvSpPr/>
            <p:nvPr/>
          </p:nvSpPr>
          <p:spPr>
            <a:xfrm>
              <a:off x="3982814" y="4978400"/>
              <a:ext cx="119286" cy="119286"/>
            </a:xfrm>
            <a:prstGeom prst="ellipse">
              <a:avLst/>
            </a:prstGeom>
            <a:noFill/>
            <a:ln w="19050" cap="flat" cmpd="sng" algn="ctr">
              <a:solidFill>
                <a:srgbClr val="E7E6E6">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7" name="组合 56">
            <a:extLst>
              <a:ext uri="{FF2B5EF4-FFF2-40B4-BE49-F238E27FC236}">
                <a16:creationId xmlns:a16="http://schemas.microsoft.com/office/drawing/2014/main" id="{97E8A639-8048-4A45-BF75-0A99CFBD3E89}"/>
              </a:ext>
            </a:extLst>
          </p:cNvPr>
          <p:cNvGrpSpPr/>
          <p:nvPr/>
        </p:nvGrpSpPr>
        <p:grpSpPr>
          <a:xfrm flipH="1">
            <a:off x="6998087" y="2322132"/>
            <a:ext cx="1785545" cy="119286"/>
            <a:chOff x="2316555" y="4978400"/>
            <a:chExt cx="1785545" cy="119286"/>
          </a:xfrm>
        </p:grpSpPr>
        <p:cxnSp>
          <p:nvCxnSpPr>
            <p:cNvPr id="58" name="直接连接符 57">
              <a:extLst>
                <a:ext uri="{FF2B5EF4-FFF2-40B4-BE49-F238E27FC236}">
                  <a16:creationId xmlns:a16="http://schemas.microsoft.com/office/drawing/2014/main" id="{3033F9F0-EED0-4E28-948D-10B25C2BF476}"/>
                </a:ext>
              </a:extLst>
            </p:cNvPr>
            <p:cNvCxnSpPr/>
            <p:nvPr/>
          </p:nvCxnSpPr>
          <p:spPr>
            <a:xfrm>
              <a:off x="2316555" y="5034186"/>
              <a:ext cx="1658545" cy="0"/>
            </a:xfrm>
            <a:prstGeom prst="line">
              <a:avLst/>
            </a:prstGeom>
            <a:noFill/>
            <a:ln w="12700" cap="flat" cmpd="sng" algn="ctr">
              <a:solidFill>
                <a:srgbClr val="E7E6E6">
                  <a:lumMod val="25000"/>
                </a:srgbClr>
              </a:solidFill>
              <a:prstDash val="solid"/>
              <a:miter lim="800000"/>
            </a:ln>
            <a:effectLst/>
          </p:spPr>
        </p:cxnSp>
        <p:sp>
          <p:nvSpPr>
            <p:cNvPr id="59" name="椭圆 58">
              <a:extLst>
                <a:ext uri="{FF2B5EF4-FFF2-40B4-BE49-F238E27FC236}">
                  <a16:creationId xmlns:a16="http://schemas.microsoft.com/office/drawing/2014/main" id="{9C0DEA01-09EA-42FF-8579-A49A97CF0487}"/>
                </a:ext>
              </a:extLst>
            </p:cNvPr>
            <p:cNvSpPr/>
            <p:nvPr/>
          </p:nvSpPr>
          <p:spPr>
            <a:xfrm>
              <a:off x="3982814" y="4978400"/>
              <a:ext cx="119286" cy="119286"/>
            </a:xfrm>
            <a:prstGeom prst="ellipse">
              <a:avLst/>
            </a:prstGeom>
            <a:noFill/>
            <a:ln w="19050" cap="flat" cmpd="sng" algn="ctr">
              <a:solidFill>
                <a:srgbClr val="E7E6E6">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60" name="组合 59">
            <a:extLst>
              <a:ext uri="{FF2B5EF4-FFF2-40B4-BE49-F238E27FC236}">
                <a16:creationId xmlns:a16="http://schemas.microsoft.com/office/drawing/2014/main" id="{32EE6F94-EBF5-4547-801F-391C54D0B903}"/>
              </a:ext>
            </a:extLst>
          </p:cNvPr>
          <p:cNvGrpSpPr/>
          <p:nvPr/>
        </p:nvGrpSpPr>
        <p:grpSpPr>
          <a:xfrm flipH="1">
            <a:off x="6998087" y="5458221"/>
            <a:ext cx="1785545" cy="119286"/>
            <a:chOff x="2316555" y="4978400"/>
            <a:chExt cx="1785545" cy="119286"/>
          </a:xfrm>
        </p:grpSpPr>
        <p:cxnSp>
          <p:nvCxnSpPr>
            <p:cNvPr id="61" name="直接连接符 60">
              <a:extLst>
                <a:ext uri="{FF2B5EF4-FFF2-40B4-BE49-F238E27FC236}">
                  <a16:creationId xmlns:a16="http://schemas.microsoft.com/office/drawing/2014/main" id="{0170694A-953E-4D41-8A13-8E8F290658B7}"/>
                </a:ext>
              </a:extLst>
            </p:cNvPr>
            <p:cNvCxnSpPr/>
            <p:nvPr/>
          </p:nvCxnSpPr>
          <p:spPr>
            <a:xfrm>
              <a:off x="2316555" y="5034186"/>
              <a:ext cx="1658545" cy="0"/>
            </a:xfrm>
            <a:prstGeom prst="line">
              <a:avLst/>
            </a:prstGeom>
            <a:noFill/>
            <a:ln w="12700" cap="flat" cmpd="sng" algn="ctr">
              <a:solidFill>
                <a:srgbClr val="E7E6E6">
                  <a:lumMod val="25000"/>
                </a:srgbClr>
              </a:solidFill>
              <a:prstDash val="solid"/>
              <a:miter lim="800000"/>
            </a:ln>
            <a:effectLst/>
          </p:spPr>
        </p:cxnSp>
        <p:sp>
          <p:nvSpPr>
            <p:cNvPr id="62" name="椭圆 61">
              <a:extLst>
                <a:ext uri="{FF2B5EF4-FFF2-40B4-BE49-F238E27FC236}">
                  <a16:creationId xmlns:a16="http://schemas.microsoft.com/office/drawing/2014/main" id="{4F1ED8FB-F829-4F33-A290-BE9C8012EB76}"/>
                </a:ext>
              </a:extLst>
            </p:cNvPr>
            <p:cNvSpPr/>
            <p:nvPr/>
          </p:nvSpPr>
          <p:spPr>
            <a:xfrm>
              <a:off x="3982814" y="4978400"/>
              <a:ext cx="119286" cy="119286"/>
            </a:xfrm>
            <a:prstGeom prst="ellipse">
              <a:avLst/>
            </a:prstGeom>
            <a:noFill/>
            <a:ln w="19050" cap="flat" cmpd="sng" algn="ctr">
              <a:solidFill>
                <a:srgbClr val="E7E6E6">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63" name="矩形 62">
            <a:extLst>
              <a:ext uri="{FF2B5EF4-FFF2-40B4-BE49-F238E27FC236}">
                <a16:creationId xmlns:a16="http://schemas.microsoft.com/office/drawing/2014/main" id="{E8159446-D98D-470D-95D8-D68B3FC6BE9A}"/>
              </a:ext>
            </a:extLst>
          </p:cNvPr>
          <p:cNvSpPr/>
          <p:nvPr/>
        </p:nvSpPr>
        <p:spPr>
          <a:xfrm>
            <a:off x="5254726" y="3488790"/>
            <a:ext cx="1197764" cy="707886"/>
          </a:xfrm>
          <a:prstGeom prst="rect">
            <a:avLst/>
          </a:prstGeom>
        </p:spPr>
        <p:txBody>
          <a:bodyPr wrap="none">
            <a:spAutoFit/>
          </a:bodyPr>
          <a:lstStyle/>
          <a:p>
            <a:pPr algn="ctr"/>
            <a:r>
              <a:rPr lang="zh-CN" altLang="en-US" sz="2000" dirty="0">
                <a:solidFill>
                  <a:srgbClr val="3C4D63"/>
                </a:solidFill>
                <a:cs typeface="+mn-ea"/>
                <a:sym typeface="+mn-lt"/>
              </a:rPr>
              <a:t>demand</a:t>
            </a:r>
            <a:endParaRPr lang="en-US" altLang="zh-CN" sz="2000" dirty="0">
              <a:solidFill>
                <a:srgbClr val="3C4D63"/>
              </a:solidFill>
              <a:cs typeface="+mn-ea"/>
              <a:sym typeface="+mn-lt"/>
            </a:endParaRPr>
          </a:p>
          <a:p>
            <a:pPr algn="ctr"/>
            <a:r>
              <a:rPr lang="zh-CN" altLang="en-US" sz="2000" dirty="0">
                <a:solidFill>
                  <a:srgbClr val="3C4D63"/>
                </a:solidFill>
                <a:cs typeface="+mn-ea"/>
                <a:sym typeface="+mn-lt"/>
              </a:rPr>
              <a:t>analyse</a:t>
            </a:r>
          </a:p>
        </p:txBody>
      </p:sp>
    </p:spTree>
    <p:extLst>
      <p:ext uri="{BB962C8B-B14F-4D97-AF65-F5344CB8AC3E}">
        <p14:creationId xmlns:p14="http://schemas.microsoft.com/office/powerpoint/2010/main" val="7023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21" presetClass="entr" presetSubtype="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heel(1)">
                                      <p:cBhvr>
                                        <p:cTn id="18" dur="2000"/>
                                        <p:tgtEl>
                                          <p:spTgt spid="26"/>
                                        </p:tgtEl>
                                      </p:cBhvr>
                                    </p:animEffect>
                                  </p:childTnLst>
                                </p:cTn>
                              </p:par>
                            </p:childTnLst>
                          </p:cTn>
                        </p:par>
                        <p:par>
                          <p:cTn id="19" fill="hold">
                            <p:stCondLst>
                              <p:cond delay="3300"/>
                            </p:stCondLst>
                            <p:childTnLst>
                              <p:par>
                                <p:cTn id="20" presetID="53" presetClass="entr" presetSubtype="16"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 fill="hold"/>
                                        <p:tgtEl>
                                          <p:spTgt spid="63"/>
                                        </p:tgtEl>
                                        <p:attrNameLst>
                                          <p:attrName>ppt_w</p:attrName>
                                        </p:attrNameLst>
                                      </p:cBhvr>
                                      <p:tavLst>
                                        <p:tav tm="0">
                                          <p:val>
                                            <p:fltVal val="0"/>
                                          </p:val>
                                        </p:tav>
                                        <p:tav tm="100000">
                                          <p:val>
                                            <p:strVal val="#ppt_w"/>
                                          </p:val>
                                        </p:tav>
                                      </p:tavLst>
                                    </p:anim>
                                    <p:anim calcmode="lin" valueType="num">
                                      <p:cBhvr>
                                        <p:cTn id="23" dur="500" fill="hold"/>
                                        <p:tgtEl>
                                          <p:spTgt spid="63"/>
                                        </p:tgtEl>
                                        <p:attrNameLst>
                                          <p:attrName>ppt_h</p:attrName>
                                        </p:attrNameLst>
                                      </p:cBhvr>
                                      <p:tavLst>
                                        <p:tav tm="0">
                                          <p:val>
                                            <p:fltVal val="0"/>
                                          </p:val>
                                        </p:tav>
                                        <p:tav tm="100000">
                                          <p:val>
                                            <p:strVal val="#ppt_h"/>
                                          </p:val>
                                        </p:tav>
                                      </p:tavLst>
                                    </p:anim>
                                    <p:animEffect transition="in" filter="fade">
                                      <p:cBhvr>
                                        <p:cTn id="24" dur="500"/>
                                        <p:tgtEl>
                                          <p:spTgt spid="63"/>
                                        </p:tgtEl>
                                      </p:cBhvr>
                                    </p:animEffect>
                                  </p:childTnLst>
                                </p:cTn>
                              </p:par>
                            </p:childTnLst>
                          </p:cTn>
                        </p:par>
                        <p:par>
                          <p:cTn id="25" fill="hold">
                            <p:stCondLst>
                              <p:cond delay="3800"/>
                            </p:stCondLst>
                            <p:childTnLst>
                              <p:par>
                                <p:cTn id="26" presetID="22" presetClass="entr" presetSubtype="2"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right)">
                                      <p:cBhvr>
                                        <p:cTn id="28" dur="500"/>
                                        <p:tgtEl>
                                          <p:spTgt spid="39"/>
                                        </p:tgtEl>
                                      </p:cBhvr>
                                    </p:animEffect>
                                  </p:childTnLst>
                                </p:cTn>
                              </p:par>
                            </p:childTnLst>
                          </p:cTn>
                        </p:par>
                        <p:par>
                          <p:cTn id="29" fill="hold">
                            <p:stCondLst>
                              <p:cond delay="43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childTnLst>
                                </p:cTn>
                              </p:par>
                              <p:par>
                                <p:cTn id="33" presetID="35" presetClass="path" presetSubtype="0" accel="10000" decel="90000" fill="hold" nodeType="withEffect">
                                  <p:stCondLst>
                                    <p:cond delay="0"/>
                                  </p:stCondLst>
                                  <p:childTnLst>
                                    <p:animMotion origin="layout" path="M 1.04167E-6 -1.11111E-6 L -0.05117 -1.11111E-6 " pathEditMode="relative" rAng="0" ptsTypes="AA">
                                      <p:cBhvr>
                                        <p:cTn id="34" dur="1000" spd="-100000" fill="hold"/>
                                        <p:tgtEl>
                                          <p:spTgt spid="27"/>
                                        </p:tgtEl>
                                        <p:attrNameLst>
                                          <p:attrName>ppt_x</p:attrName>
                                          <p:attrName>ppt_y</p:attrName>
                                        </p:attrNameLst>
                                      </p:cBhvr>
                                      <p:rCtr x="-2565" y="0"/>
                                    </p:animMotion>
                                  </p:childTnLst>
                                </p:cTn>
                              </p:par>
                            </p:childTnLst>
                          </p:cTn>
                        </p:par>
                        <p:par>
                          <p:cTn id="35" fill="hold">
                            <p:stCondLst>
                              <p:cond delay="5300"/>
                            </p:stCondLst>
                            <p:childTnLst>
                              <p:par>
                                <p:cTn id="36" presetID="22" presetClass="entr" presetSubtype="2"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right)">
                                      <p:cBhvr>
                                        <p:cTn id="38" dur="500"/>
                                        <p:tgtEl>
                                          <p:spTgt spid="36"/>
                                        </p:tgtEl>
                                      </p:cBhvr>
                                    </p:animEffect>
                                  </p:childTnLst>
                                </p:cTn>
                              </p:par>
                            </p:childTnLst>
                          </p:cTn>
                        </p:par>
                        <p:par>
                          <p:cTn id="39" fill="hold">
                            <p:stCondLst>
                              <p:cond delay="58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childTnLst>
                                </p:cTn>
                              </p:par>
                              <p:par>
                                <p:cTn id="43" presetID="35" presetClass="path" presetSubtype="0" accel="10000" decel="90000" fill="hold" nodeType="withEffect">
                                  <p:stCondLst>
                                    <p:cond delay="0"/>
                                  </p:stCondLst>
                                  <p:childTnLst>
                                    <p:animMotion origin="layout" path="M 4.58333E-6 2.59259E-6 L -0.05118 2.59259E-6 " pathEditMode="relative" rAng="0" ptsTypes="AA">
                                      <p:cBhvr>
                                        <p:cTn id="44" dur="1000" spd="-100000" fill="hold"/>
                                        <p:tgtEl>
                                          <p:spTgt spid="30"/>
                                        </p:tgtEl>
                                        <p:attrNameLst>
                                          <p:attrName>ppt_x</p:attrName>
                                          <p:attrName>ppt_y</p:attrName>
                                        </p:attrNameLst>
                                      </p:cBhvr>
                                      <p:rCtr x="-2565" y="0"/>
                                    </p:animMotion>
                                  </p:childTnLst>
                                </p:cTn>
                              </p:par>
                            </p:childTnLst>
                          </p:cTn>
                        </p:par>
                        <p:par>
                          <p:cTn id="45" fill="hold">
                            <p:stCondLst>
                              <p:cond delay="6800"/>
                            </p:stCondLst>
                            <p:childTnLst>
                              <p:par>
                                <p:cTn id="46" presetID="22" presetClass="entr" presetSubtype="2"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right)">
                                      <p:cBhvr>
                                        <p:cTn id="48" dur="500"/>
                                        <p:tgtEl>
                                          <p:spTgt spid="42"/>
                                        </p:tgtEl>
                                      </p:cBhvr>
                                    </p:animEffect>
                                  </p:childTnLst>
                                </p:cTn>
                              </p:par>
                            </p:childTnLst>
                          </p:cTn>
                        </p:par>
                        <p:par>
                          <p:cTn id="49" fill="hold">
                            <p:stCondLst>
                              <p:cond delay="7300"/>
                            </p:stCondLst>
                            <p:childTnLst>
                              <p:par>
                                <p:cTn id="50" presetID="10"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childTnLst>
                                </p:cTn>
                              </p:par>
                              <p:par>
                                <p:cTn id="53" presetID="35" presetClass="path" presetSubtype="0" accel="10000" decel="90000" fill="hold" nodeType="withEffect">
                                  <p:stCondLst>
                                    <p:cond delay="0"/>
                                  </p:stCondLst>
                                  <p:childTnLst>
                                    <p:animMotion origin="layout" path="M -6.25E-7 -7.40741E-7 L -0.05117 -7.40741E-7 " pathEditMode="relative" rAng="0" ptsTypes="AA">
                                      <p:cBhvr>
                                        <p:cTn id="54" dur="1000" spd="-100000" fill="hold"/>
                                        <p:tgtEl>
                                          <p:spTgt spid="33"/>
                                        </p:tgtEl>
                                        <p:attrNameLst>
                                          <p:attrName>ppt_x</p:attrName>
                                          <p:attrName>ppt_y</p:attrName>
                                        </p:attrNameLst>
                                      </p:cBhvr>
                                      <p:rCtr x="-2565" y="0"/>
                                    </p:animMotion>
                                  </p:childTnLst>
                                </p:cTn>
                              </p:par>
                            </p:childTnLst>
                          </p:cTn>
                        </p:par>
                        <p:par>
                          <p:cTn id="55" fill="hold">
                            <p:stCondLst>
                              <p:cond delay="8300"/>
                            </p:stCondLst>
                            <p:childTnLst>
                              <p:par>
                                <p:cTn id="56" presetID="22" presetClass="entr" presetSubtype="8" fill="hold" nodeType="after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left)">
                                      <p:cBhvr>
                                        <p:cTn id="58" dur="500"/>
                                        <p:tgtEl>
                                          <p:spTgt spid="57"/>
                                        </p:tgtEl>
                                      </p:cBhvr>
                                    </p:animEffect>
                                  </p:childTnLst>
                                </p:cTn>
                              </p:par>
                            </p:childTnLst>
                          </p:cTn>
                        </p:par>
                        <p:par>
                          <p:cTn id="59" fill="hold">
                            <p:stCondLst>
                              <p:cond delay="8800"/>
                            </p:stCondLst>
                            <p:childTnLst>
                              <p:par>
                                <p:cTn id="60" presetID="10" presetClass="entr" presetSubtype="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childTnLst>
                                </p:cTn>
                              </p:par>
                              <p:par>
                                <p:cTn id="63" presetID="35" presetClass="path" presetSubtype="0" accel="10000" decel="90000" fill="hold" nodeType="withEffect">
                                  <p:stCondLst>
                                    <p:cond delay="0"/>
                                  </p:stCondLst>
                                  <p:childTnLst>
                                    <p:animMotion origin="layout" path="M 2.08333E-6 -2.22222E-6 L 0.04622 -2.22222E-6 " pathEditMode="relative" rAng="0" ptsTypes="AA">
                                      <p:cBhvr>
                                        <p:cTn id="64" dur="1000" spd="-100000" fill="hold"/>
                                        <p:tgtEl>
                                          <p:spTgt spid="45"/>
                                        </p:tgtEl>
                                        <p:attrNameLst>
                                          <p:attrName>ppt_x</p:attrName>
                                          <p:attrName>ppt_y</p:attrName>
                                        </p:attrNameLst>
                                      </p:cBhvr>
                                      <p:rCtr x="2305" y="0"/>
                                    </p:animMotion>
                                  </p:childTnLst>
                                </p:cTn>
                              </p:par>
                            </p:childTnLst>
                          </p:cTn>
                        </p:par>
                        <p:par>
                          <p:cTn id="65" fill="hold">
                            <p:stCondLst>
                              <p:cond delay="9800"/>
                            </p:stCondLst>
                            <p:childTnLst>
                              <p:par>
                                <p:cTn id="66" presetID="2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500"/>
                                        <p:tgtEl>
                                          <p:spTgt spid="54"/>
                                        </p:tgtEl>
                                      </p:cBhvr>
                                    </p:animEffect>
                                  </p:childTnLst>
                                </p:cTn>
                              </p:par>
                            </p:childTnLst>
                          </p:cTn>
                        </p:par>
                        <p:par>
                          <p:cTn id="69" fill="hold">
                            <p:stCondLst>
                              <p:cond delay="10300"/>
                            </p:stCondLst>
                            <p:childTnLst>
                              <p:par>
                                <p:cTn id="70" presetID="10" presetClass="entr" presetSubtype="0"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childTnLst>
                                </p:cTn>
                              </p:par>
                              <p:par>
                                <p:cTn id="73" presetID="35" presetClass="path" presetSubtype="0" accel="10000" decel="90000" fill="hold" nodeType="withEffect">
                                  <p:stCondLst>
                                    <p:cond delay="0"/>
                                  </p:stCondLst>
                                  <p:childTnLst>
                                    <p:animMotion origin="layout" path="M 1.04167E-6 -1.48148E-6 L 0.04622 -1.48148E-6 " pathEditMode="relative" rAng="0" ptsTypes="AA">
                                      <p:cBhvr>
                                        <p:cTn id="74" dur="1000" spd="-100000" fill="hold"/>
                                        <p:tgtEl>
                                          <p:spTgt spid="48"/>
                                        </p:tgtEl>
                                        <p:attrNameLst>
                                          <p:attrName>ppt_x</p:attrName>
                                          <p:attrName>ppt_y</p:attrName>
                                        </p:attrNameLst>
                                      </p:cBhvr>
                                      <p:rCtr x="2305" y="0"/>
                                    </p:animMotion>
                                  </p:childTnLst>
                                </p:cTn>
                              </p:par>
                            </p:childTnLst>
                          </p:cTn>
                        </p:par>
                        <p:par>
                          <p:cTn id="75" fill="hold">
                            <p:stCondLst>
                              <p:cond delay="11300"/>
                            </p:stCondLst>
                            <p:childTnLst>
                              <p:par>
                                <p:cTn id="76" presetID="22" presetClass="entr" presetSubtype="8" fill="hold" nodeType="after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wipe(left)">
                                      <p:cBhvr>
                                        <p:cTn id="78" dur="500"/>
                                        <p:tgtEl>
                                          <p:spTgt spid="60"/>
                                        </p:tgtEl>
                                      </p:cBhvr>
                                    </p:animEffect>
                                  </p:childTnLst>
                                </p:cTn>
                              </p:par>
                            </p:childTnLst>
                          </p:cTn>
                        </p:par>
                        <p:par>
                          <p:cTn id="79" fill="hold">
                            <p:stCondLst>
                              <p:cond delay="11800"/>
                            </p:stCondLst>
                            <p:childTnLst>
                              <p:par>
                                <p:cTn id="80" presetID="10"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childTnLst>
                                </p:cTn>
                              </p:par>
                              <p:par>
                                <p:cTn id="83" presetID="35" presetClass="path" presetSubtype="0" accel="10000" decel="90000" fill="hold" nodeType="withEffect">
                                  <p:stCondLst>
                                    <p:cond delay="0"/>
                                  </p:stCondLst>
                                  <p:childTnLst>
                                    <p:animMotion origin="layout" path="M -1.45833E-6 2.59259E-6 L 0.04623 2.59259E-6 " pathEditMode="relative" rAng="0" ptsTypes="AA">
                                      <p:cBhvr>
                                        <p:cTn id="84" dur="1000" spd="-100000" fill="hold"/>
                                        <p:tgtEl>
                                          <p:spTgt spid="51"/>
                                        </p:tgtEl>
                                        <p:attrNameLst>
                                          <p:attrName>ppt_x</p:attrName>
                                          <p:attrName>ppt_y</p:attrName>
                                        </p:attrNameLst>
                                      </p:cBhvr>
                                      <p:rCtr x="23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26" grpId="0">
        <p:bldAsOne/>
      </p:bldGraphic>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An introduction to the project</a:t>
            </a:r>
          </a:p>
        </p:txBody>
      </p:sp>
      <p:sp>
        <p:nvSpPr>
          <p:cNvPr id="10" name="矩形 9">
            <a:extLst>
              <a:ext uri="{FF2B5EF4-FFF2-40B4-BE49-F238E27FC236}">
                <a16:creationId xmlns:a16="http://schemas.microsoft.com/office/drawing/2014/main" id="{288AA0AF-F3C4-413E-8AF6-57894E90500F}"/>
              </a:ext>
            </a:extLst>
          </p:cNvPr>
          <p:cNvSpPr/>
          <p:nvPr/>
        </p:nvSpPr>
        <p:spPr>
          <a:xfrm>
            <a:off x="1693421" y="1276086"/>
            <a:ext cx="2339102" cy="461665"/>
          </a:xfrm>
          <a:prstGeom prst="rect">
            <a:avLst/>
          </a:prstGeom>
        </p:spPr>
        <p:txBody>
          <a:bodyPr wrap="none">
            <a:spAutoFit/>
          </a:bodyPr>
          <a:lstStyle/>
          <a:p>
            <a:r>
              <a:rPr lang="zh-CN" altLang="en-US" sz="2400" dirty="0">
                <a:solidFill>
                  <a:srgbClr val="3C4D63"/>
                </a:solidFill>
                <a:cs typeface="+mn-ea"/>
                <a:sym typeface="+mn-lt"/>
              </a:rPr>
              <a:t>The problem that the project solves</a:t>
            </a:r>
          </a:p>
        </p:txBody>
      </p:sp>
      <p:grpSp>
        <p:nvGrpSpPr>
          <p:cNvPr id="11" name="组合 10">
            <a:extLst>
              <a:ext uri="{FF2B5EF4-FFF2-40B4-BE49-F238E27FC236}">
                <a16:creationId xmlns:a16="http://schemas.microsoft.com/office/drawing/2014/main" id="{42099EC3-83D4-4DF4-83BE-4734E73CC14C}"/>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EA214C3F-F005-44CE-BC8A-3C91B6A6FEE0}"/>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4EEE87-A888-4068-A177-D6F0A8237FC3}"/>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F12723AD-6CC1-4E66-ABF9-D9A8246A0BCA}"/>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F1FF97B0-3601-47A7-82EE-51DA1717FC70}"/>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DE400148-10CD-457B-8C58-36954F535F02}"/>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87A79E10-6189-4551-9240-8A41C099D62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2F958603-B77C-467D-842A-520F11888C7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326AD9C9-F819-4A33-902B-F5DC4620BAB1}"/>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F3FBC744-DCF3-4A46-8549-018D9E1E249E}"/>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07564E99-D3E8-4928-8A4E-DC9170B2126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4EBA7CA9-9FFD-4A95-BFCA-34583F4F9D3D}"/>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F14E8773-F3F6-435C-9D41-15CD21758869}"/>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9764AF46-4BBF-4533-B662-95F8C743BEB3}"/>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78706591-003D-4408-921C-34C4879414D5}"/>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109" name="组合 108">
            <a:extLst>
              <a:ext uri="{FF2B5EF4-FFF2-40B4-BE49-F238E27FC236}">
                <a16:creationId xmlns:a16="http://schemas.microsoft.com/office/drawing/2014/main" id="{5AADA7E6-338A-4D65-853A-2B69D771D9BC}"/>
              </a:ext>
            </a:extLst>
          </p:cNvPr>
          <p:cNvGrpSpPr/>
          <p:nvPr/>
        </p:nvGrpSpPr>
        <p:grpSpPr>
          <a:xfrm>
            <a:off x="7965007" y="3192815"/>
            <a:ext cx="3342410" cy="2224982"/>
            <a:chOff x="1699490" y="2495721"/>
            <a:chExt cx="3342410" cy="2224982"/>
          </a:xfrm>
          <a:solidFill>
            <a:srgbClr val="3B3838"/>
          </a:solidFill>
        </p:grpSpPr>
        <p:sp>
          <p:nvSpPr>
            <p:cNvPr id="110" name="Freeform 62">
              <a:extLst>
                <a:ext uri="{FF2B5EF4-FFF2-40B4-BE49-F238E27FC236}">
                  <a16:creationId xmlns:a16="http://schemas.microsoft.com/office/drawing/2014/main" id="{2F87F81A-196B-44C5-9DF7-4C1137C124C0}"/>
                </a:ext>
              </a:extLst>
            </p:cNvPr>
            <p:cNvSpPr>
              <a:spLocks/>
            </p:cNvSpPr>
            <p:nvPr/>
          </p:nvSpPr>
          <p:spPr bwMode="auto">
            <a:xfrm>
              <a:off x="1976377" y="2495721"/>
              <a:ext cx="2788641" cy="1740428"/>
            </a:xfrm>
            <a:custGeom>
              <a:avLst/>
              <a:gdLst>
                <a:gd name="T0" fmla="*/ 7 w 150"/>
                <a:gd name="T1" fmla="*/ 0 h 94"/>
                <a:gd name="T2" fmla="*/ 0 w 150"/>
                <a:gd name="T3" fmla="*/ 8 h 94"/>
                <a:gd name="T4" fmla="*/ 0 w 150"/>
                <a:gd name="T5" fmla="*/ 94 h 94"/>
                <a:gd name="T6" fmla="*/ 11 w 150"/>
                <a:gd name="T7" fmla="*/ 94 h 94"/>
                <a:gd name="T8" fmla="*/ 11 w 150"/>
                <a:gd name="T9" fmla="*/ 12 h 94"/>
                <a:gd name="T10" fmla="*/ 139 w 150"/>
                <a:gd name="T11" fmla="*/ 12 h 94"/>
                <a:gd name="T12" fmla="*/ 139 w 150"/>
                <a:gd name="T13" fmla="*/ 94 h 94"/>
                <a:gd name="T14" fmla="*/ 150 w 150"/>
                <a:gd name="T15" fmla="*/ 94 h 94"/>
                <a:gd name="T16" fmla="*/ 150 w 150"/>
                <a:gd name="T17" fmla="*/ 8 h 94"/>
                <a:gd name="T18" fmla="*/ 142 w 150"/>
                <a:gd name="T19" fmla="*/ 0 h 94"/>
                <a:gd name="T20" fmla="*/ 7 w 150"/>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94">
                  <a:moveTo>
                    <a:pt x="7" y="0"/>
                  </a:moveTo>
                  <a:cubicBezTo>
                    <a:pt x="3" y="0"/>
                    <a:pt x="0" y="3"/>
                    <a:pt x="0" y="8"/>
                  </a:cubicBezTo>
                  <a:cubicBezTo>
                    <a:pt x="0" y="94"/>
                    <a:pt x="0" y="94"/>
                    <a:pt x="0" y="94"/>
                  </a:cubicBezTo>
                  <a:cubicBezTo>
                    <a:pt x="11" y="94"/>
                    <a:pt x="11" y="94"/>
                    <a:pt x="11" y="94"/>
                  </a:cubicBezTo>
                  <a:cubicBezTo>
                    <a:pt x="11" y="12"/>
                    <a:pt x="11" y="12"/>
                    <a:pt x="11" y="12"/>
                  </a:cubicBezTo>
                  <a:cubicBezTo>
                    <a:pt x="139" y="12"/>
                    <a:pt x="139" y="12"/>
                    <a:pt x="139" y="12"/>
                  </a:cubicBezTo>
                  <a:cubicBezTo>
                    <a:pt x="139" y="94"/>
                    <a:pt x="139" y="94"/>
                    <a:pt x="139" y="94"/>
                  </a:cubicBezTo>
                  <a:cubicBezTo>
                    <a:pt x="150" y="94"/>
                    <a:pt x="150" y="94"/>
                    <a:pt x="150" y="94"/>
                  </a:cubicBezTo>
                  <a:cubicBezTo>
                    <a:pt x="150" y="8"/>
                    <a:pt x="150" y="8"/>
                    <a:pt x="150" y="8"/>
                  </a:cubicBezTo>
                  <a:cubicBezTo>
                    <a:pt x="150" y="4"/>
                    <a:pt x="147" y="0"/>
                    <a:pt x="142" y="0"/>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63">
              <a:extLst>
                <a:ext uri="{FF2B5EF4-FFF2-40B4-BE49-F238E27FC236}">
                  <a16:creationId xmlns:a16="http://schemas.microsoft.com/office/drawing/2014/main" id="{72C64F73-43DA-4E38-ADDD-A8FCDFA759F1}"/>
                </a:ext>
              </a:extLst>
            </p:cNvPr>
            <p:cNvSpPr>
              <a:spLocks noEditPoints="1"/>
            </p:cNvSpPr>
            <p:nvPr/>
          </p:nvSpPr>
          <p:spPr bwMode="auto">
            <a:xfrm>
              <a:off x="1699490" y="4315259"/>
              <a:ext cx="3342410" cy="405444"/>
            </a:xfrm>
            <a:custGeom>
              <a:avLst/>
              <a:gdLst>
                <a:gd name="T0" fmla="*/ 10 w 180"/>
                <a:gd name="T1" fmla="*/ 0 h 22"/>
                <a:gd name="T2" fmla="*/ 0 w 180"/>
                <a:gd name="T3" fmla="*/ 10 h 22"/>
                <a:gd name="T4" fmla="*/ 0 w 180"/>
                <a:gd name="T5" fmla="*/ 13 h 22"/>
                <a:gd name="T6" fmla="*/ 10 w 180"/>
                <a:gd name="T7" fmla="*/ 22 h 22"/>
                <a:gd name="T8" fmla="*/ 170 w 180"/>
                <a:gd name="T9" fmla="*/ 22 h 22"/>
                <a:gd name="T10" fmla="*/ 180 w 180"/>
                <a:gd name="T11" fmla="*/ 13 h 22"/>
                <a:gd name="T12" fmla="*/ 180 w 180"/>
                <a:gd name="T13" fmla="*/ 10 h 22"/>
                <a:gd name="T14" fmla="*/ 170 w 180"/>
                <a:gd name="T15" fmla="*/ 0 h 22"/>
                <a:gd name="T16" fmla="*/ 10 w 180"/>
                <a:gd name="T17" fmla="*/ 0 h 22"/>
                <a:gd name="T18" fmla="*/ 79 w 180"/>
                <a:gd name="T19" fmla="*/ 8 h 22"/>
                <a:gd name="T20" fmla="*/ 79 w 180"/>
                <a:gd name="T21" fmla="*/ 8 h 22"/>
                <a:gd name="T22" fmla="*/ 100 w 180"/>
                <a:gd name="T23" fmla="*/ 8 h 22"/>
                <a:gd name="T24" fmla="*/ 104 w 180"/>
                <a:gd name="T25" fmla="*/ 12 h 22"/>
                <a:gd name="T26" fmla="*/ 100 w 180"/>
                <a:gd name="T27" fmla="*/ 15 h 22"/>
                <a:gd name="T28" fmla="*/ 79 w 180"/>
                <a:gd name="T29" fmla="*/ 15 h 22"/>
                <a:gd name="T30" fmla="*/ 76 w 180"/>
                <a:gd name="T31" fmla="*/ 12 h 22"/>
                <a:gd name="T32" fmla="*/ 79 w 180"/>
                <a:gd name="T3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2">
                  <a:moveTo>
                    <a:pt x="10" y="0"/>
                  </a:moveTo>
                  <a:cubicBezTo>
                    <a:pt x="4" y="0"/>
                    <a:pt x="0" y="5"/>
                    <a:pt x="0" y="10"/>
                  </a:cubicBezTo>
                  <a:cubicBezTo>
                    <a:pt x="0" y="13"/>
                    <a:pt x="0" y="13"/>
                    <a:pt x="0" y="13"/>
                  </a:cubicBezTo>
                  <a:cubicBezTo>
                    <a:pt x="0" y="18"/>
                    <a:pt x="4" y="22"/>
                    <a:pt x="10" y="22"/>
                  </a:cubicBezTo>
                  <a:cubicBezTo>
                    <a:pt x="170" y="22"/>
                    <a:pt x="170" y="22"/>
                    <a:pt x="170" y="22"/>
                  </a:cubicBezTo>
                  <a:cubicBezTo>
                    <a:pt x="175" y="22"/>
                    <a:pt x="180" y="18"/>
                    <a:pt x="180" y="13"/>
                  </a:cubicBezTo>
                  <a:cubicBezTo>
                    <a:pt x="180" y="10"/>
                    <a:pt x="180" y="10"/>
                    <a:pt x="180" y="10"/>
                  </a:cubicBezTo>
                  <a:cubicBezTo>
                    <a:pt x="180" y="5"/>
                    <a:pt x="175" y="0"/>
                    <a:pt x="170" y="0"/>
                  </a:cubicBezTo>
                  <a:lnTo>
                    <a:pt x="10" y="0"/>
                  </a:lnTo>
                  <a:close/>
                  <a:moveTo>
                    <a:pt x="79" y="8"/>
                  </a:moveTo>
                  <a:cubicBezTo>
                    <a:pt x="79" y="8"/>
                    <a:pt x="79" y="8"/>
                    <a:pt x="79" y="8"/>
                  </a:cubicBezTo>
                  <a:cubicBezTo>
                    <a:pt x="100" y="8"/>
                    <a:pt x="100" y="8"/>
                    <a:pt x="100" y="8"/>
                  </a:cubicBezTo>
                  <a:cubicBezTo>
                    <a:pt x="102" y="8"/>
                    <a:pt x="104" y="10"/>
                    <a:pt x="104" y="12"/>
                  </a:cubicBezTo>
                  <a:cubicBezTo>
                    <a:pt x="104" y="14"/>
                    <a:pt x="102" y="15"/>
                    <a:pt x="100" y="15"/>
                  </a:cubicBezTo>
                  <a:cubicBezTo>
                    <a:pt x="79" y="15"/>
                    <a:pt x="79" y="15"/>
                    <a:pt x="79" y="15"/>
                  </a:cubicBezTo>
                  <a:cubicBezTo>
                    <a:pt x="77" y="15"/>
                    <a:pt x="76" y="14"/>
                    <a:pt x="76" y="12"/>
                  </a:cubicBezTo>
                  <a:cubicBezTo>
                    <a:pt x="76" y="10"/>
                    <a:pt x="77" y="8"/>
                    <a:pt x="7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64">
              <a:extLst>
                <a:ext uri="{FF2B5EF4-FFF2-40B4-BE49-F238E27FC236}">
                  <a16:creationId xmlns:a16="http://schemas.microsoft.com/office/drawing/2014/main" id="{5BE9DC6C-62A3-4C74-9A9A-48A5D9D44822}"/>
                </a:ext>
              </a:extLst>
            </p:cNvPr>
            <p:cNvSpPr>
              <a:spLocks/>
            </p:cNvSpPr>
            <p:nvPr/>
          </p:nvSpPr>
          <p:spPr bwMode="auto">
            <a:xfrm>
              <a:off x="2421373" y="3019832"/>
              <a:ext cx="1038328" cy="1018549"/>
            </a:xfrm>
            <a:custGeom>
              <a:avLst/>
              <a:gdLst>
                <a:gd name="T0" fmla="*/ 2 w 56"/>
                <a:gd name="T1" fmla="*/ 18 h 55"/>
                <a:gd name="T2" fmla="*/ 1 w 56"/>
                <a:gd name="T3" fmla="*/ 30 h 55"/>
                <a:gd name="T4" fmla="*/ 31 w 56"/>
                <a:gd name="T5" fmla="*/ 53 h 55"/>
                <a:gd name="T6" fmla="*/ 54 w 56"/>
                <a:gd name="T7" fmla="*/ 23 h 55"/>
                <a:gd name="T8" fmla="*/ 29 w 56"/>
                <a:gd name="T9" fmla="*/ 0 h 55"/>
                <a:gd name="T10" fmla="*/ 28 w 56"/>
                <a:gd name="T11" fmla="*/ 26 h 55"/>
                <a:gd name="T12" fmla="*/ 2 w 56"/>
                <a:gd name="T13" fmla="*/ 18 h 55"/>
              </a:gdLst>
              <a:ahLst/>
              <a:cxnLst>
                <a:cxn ang="0">
                  <a:pos x="T0" y="T1"/>
                </a:cxn>
                <a:cxn ang="0">
                  <a:pos x="T2" y="T3"/>
                </a:cxn>
                <a:cxn ang="0">
                  <a:pos x="T4" y="T5"/>
                </a:cxn>
                <a:cxn ang="0">
                  <a:pos x="T6" y="T7"/>
                </a:cxn>
                <a:cxn ang="0">
                  <a:pos x="T8" y="T9"/>
                </a:cxn>
                <a:cxn ang="0">
                  <a:pos x="T10" y="T11"/>
                </a:cxn>
                <a:cxn ang="0">
                  <a:pos x="T12" y="T13"/>
                </a:cxn>
              </a:cxnLst>
              <a:rect l="0" t="0" r="r" b="b"/>
              <a:pathLst>
                <a:path w="56" h="55">
                  <a:moveTo>
                    <a:pt x="2" y="18"/>
                  </a:moveTo>
                  <a:cubicBezTo>
                    <a:pt x="1" y="22"/>
                    <a:pt x="0" y="26"/>
                    <a:pt x="1" y="30"/>
                  </a:cubicBezTo>
                  <a:cubicBezTo>
                    <a:pt x="3" y="45"/>
                    <a:pt x="16" y="55"/>
                    <a:pt x="31" y="53"/>
                  </a:cubicBezTo>
                  <a:cubicBezTo>
                    <a:pt x="46" y="51"/>
                    <a:pt x="56" y="38"/>
                    <a:pt x="54" y="23"/>
                  </a:cubicBezTo>
                  <a:cubicBezTo>
                    <a:pt x="53" y="10"/>
                    <a:pt x="42" y="1"/>
                    <a:pt x="29" y="0"/>
                  </a:cubicBezTo>
                  <a:cubicBezTo>
                    <a:pt x="28" y="26"/>
                    <a:pt x="28" y="26"/>
                    <a:pt x="28" y="26"/>
                  </a:cubicBezTo>
                  <a:cubicBezTo>
                    <a:pt x="2" y="18"/>
                    <a:pt x="2" y="18"/>
                    <a:pt x="2" y="18"/>
                  </a:cubicBezTo>
                  <a:close/>
                </a:path>
              </a:pathLst>
            </a:custGeom>
            <a:solidFill>
              <a:srgbClr val="3C4D6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65">
              <a:extLst>
                <a:ext uri="{FF2B5EF4-FFF2-40B4-BE49-F238E27FC236}">
                  <a16:creationId xmlns:a16="http://schemas.microsoft.com/office/drawing/2014/main" id="{28A01EC8-182C-488D-9184-B2752F8B8D3C}"/>
                </a:ext>
              </a:extLst>
            </p:cNvPr>
            <p:cNvSpPr>
              <a:spLocks/>
            </p:cNvSpPr>
            <p:nvPr/>
          </p:nvSpPr>
          <p:spPr bwMode="auto">
            <a:xfrm>
              <a:off x="2381821" y="2881386"/>
              <a:ext cx="484554" cy="504332"/>
            </a:xfrm>
            <a:custGeom>
              <a:avLst/>
              <a:gdLst>
                <a:gd name="T0" fmla="*/ 0 w 26"/>
                <a:gd name="T1" fmla="*/ 18 h 27"/>
                <a:gd name="T2" fmla="*/ 26 w 26"/>
                <a:gd name="T3" fmla="*/ 27 h 27"/>
                <a:gd name="T4" fmla="*/ 26 w 26"/>
                <a:gd name="T5" fmla="*/ 1 h 27"/>
                <a:gd name="T6" fmla="*/ 22 w 26"/>
                <a:gd name="T7" fmla="*/ 0 h 27"/>
                <a:gd name="T8" fmla="*/ 0 w 26"/>
                <a:gd name="T9" fmla="*/ 18 h 27"/>
              </a:gdLst>
              <a:ahLst/>
              <a:cxnLst>
                <a:cxn ang="0">
                  <a:pos x="T0" y="T1"/>
                </a:cxn>
                <a:cxn ang="0">
                  <a:pos x="T2" y="T3"/>
                </a:cxn>
                <a:cxn ang="0">
                  <a:pos x="T4" y="T5"/>
                </a:cxn>
                <a:cxn ang="0">
                  <a:pos x="T6" y="T7"/>
                </a:cxn>
                <a:cxn ang="0">
                  <a:pos x="T8" y="T9"/>
                </a:cxn>
              </a:cxnLst>
              <a:rect l="0" t="0" r="r" b="b"/>
              <a:pathLst>
                <a:path w="26" h="27">
                  <a:moveTo>
                    <a:pt x="0" y="18"/>
                  </a:moveTo>
                  <a:cubicBezTo>
                    <a:pt x="26" y="27"/>
                    <a:pt x="26" y="27"/>
                    <a:pt x="26" y="27"/>
                  </a:cubicBezTo>
                  <a:cubicBezTo>
                    <a:pt x="26" y="1"/>
                    <a:pt x="26" y="1"/>
                    <a:pt x="26" y="1"/>
                  </a:cubicBezTo>
                  <a:cubicBezTo>
                    <a:pt x="25" y="1"/>
                    <a:pt x="24" y="0"/>
                    <a:pt x="22" y="0"/>
                  </a:cubicBezTo>
                  <a:cubicBezTo>
                    <a:pt x="11" y="2"/>
                    <a:pt x="3" y="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66">
              <a:extLst>
                <a:ext uri="{FF2B5EF4-FFF2-40B4-BE49-F238E27FC236}">
                  <a16:creationId xmlns:a16="http://schemas.microsoft.com/office/drawing/2014/main" id="{33ADBDF4-8417-4843-8367-C8AAD42398EC}"/>
                </a:ext>
              </a:extLst>
            </p:cNvPr>
            <p:cNvSpPr>
              <a:spLocks noEditPoints="1"/>
            </p:cNvSpPr>
            <p:nvPr/>
          </p:nvSpPr>
          <p:spPr bwMode="auto">
            <a:xfrm>
              <a:off x="3558585" y="3089048"/>
              <a:ext cx="702110" cy="721884"/>
            </a:xfrm>
            <a:custGeom>
              <a:avLst/>
              <a:gdLst>
                <a:gd name="T0" fmla="*/ 0 w 71"/>
                <a:gd name="T1" fmla="*/ 0 h 73"/>
                <a:gd name="T2" fmla="*/ 0 w 71"/>
                <a:gd name="T3" fmla="*/ 9 h 73"/>
                <a:gd name="T4" fmla="*/ 50 w 71"/>
                <a:gd name="T5" fmla="*/ 9 h 73"/>
                <a:gd name="T6" fmla="*/ 50 w 71"/>
                <a:gd name="T7" fmla="*/ 0 h 73"/>
                <a:gd name="T8" fmla="*/ 0 w 71"/>
                <a:gd name="T9" fmla="*/ 0 h 73"/>
                <a:gd name="T10" fmla="*/ 0 w 71"/>
                <a:gd name="T11" fmla="*/ 21 h 73"/>
                <a:gd name="T12" fmla="*/ 0 w 71"/>
                <a:gd name="T13" fmla="*/ 30 h 73"/>
                <a:gd name="T14" fmla="*/ 71 w 71"/>
                <a:gd name="T15" fmla="*/ 30 h 73"/>
                <a:gd name="T16" fmla="*/ 71 w 71"/>
                <a:gd name="T17" fmla="*/ 21 h 73"/>
                <a:gd name="T18" fmla="*/ 0 w 71"/>
                <a:gd name="T19" fmla="*/ 21 h 73"/>
                <a:gd name="T20" fmla="*/ 0 w 71"/>
                <a:gd name="T21" fmla="*/ 43 h 73"/>
                <a:gd name="T22" fmla="*/ 0 w 71"/>
                <a:gd name="T23" fmla="*/ 53 h 73"/>
                <a:gd name="T24" fmla="*/ 58 w 71"/>
                <a:gd name="T25" fmla="*/ 53 h 73"/>
                <a:gd name="T26" fmla="*/ 58 w 71"/>
                <a:gd name="T27" fmla="*/ 43 h 73"/>
                <a:gd name="T28" fmla="*/ 0 w 71"/>
                <a:gd name="T29" fmla="*/ 43 h 73"/>
                <a:gd name="T30" fmla="*/ 0 w 71"/>
                <a:gd name="T31" fmla="*/ 64 h 73"/>
                <a:gd name="T32" fmla="*/ 0 w 71"/>
                <a:gd name="T33" fmla="*/ 73 h 73"/>
                <a:gd name="T34" fmla="*/ 71 w 71"/>
                <a:gd name="T35" fmla="*/ 73 h 73"/>
                <a:gd name="T36" fmla="*/ 71 w 71"/>
                <a:gd name="T37" fmla="*/ 64 h 73"/>
                <a:gd name="T38" fmla="*/ 0 w 71"/>
                <a:gd name="T39"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73">
                  <a:moveTo>
                    <a:pt x="0" y="0"/>
                  </a:moveTo>
                  <a:lnTo>
                    <a:pt x="0" y="9"/>
                  </a:lnTo>
                  <a:lnTo>
                    <a:pt x="50" y="9"/>
                  </a:lnTo>
                  <a:lnTo>
                    <a:pt x="50" y="0"/>
                  </a:lnTo>
                  <a:lnTo>
                    <a:pt x="0" y="0"/>
                  </a:lnTo>
                  <a:close/>
                  <a:moveTo>
                    <a:pt x="0" y="21"/>
                  </a:moveTo>
                  <a:lnTo>
                    <a:pt x="0" y="30"/>
                  </a:lnTo>
                  <a:lnTo>
                    <a:pt x="71" y="30"/>
                  </a:lnTo>
                  <a:lnTo>
                    <a:pt x="71" y="21"/>
                  </a:lnTo>
                  <a:lnTo>
                    <a:pt x="0" y="21"/>
                  </a:lnTo>
                  <a:close/>
                  <a:moveTo>
                    <a:pt x="0" y="43"/>
                  </a:moveTo>
                  <a:lnTo>
                    <a:pt x="0" y="53"/>
                  </a:lnTo>
                  <a:lnTo>
                    <a:pt x="58" y="53"/>
                  </a:lnTo>
                  <a:lnTo>
                    <a:pt x="58" y="43"/>
                  </a:lnTo>
                  <a:lnTo>
                    <a:pt x="0" y="43"/>
                  </a:lnTo>
                  <a:close/>
                  <a:moveTo>
                    <a:pt x="0" y="64"/>
                  </a:moveTo>
                  <a:lnTo>
                    <a:pt x="0" y="73"/>
                  </a:lnTo>
                  <a:lnTo>
                    <a:pt x="71" y="73"/>
                  </a:lnTo>
                  <a:lnTo>
                    <a:pt x="71" y="64"/>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15" name="组合 114">
            <a:extLst>
              <a:ext uri="{FF2B5EF4-FFF2-40B4-BE49-F238E27FC236}">
                <a16:creationId xmlns:a16="http://schemas.microsoft.com/office/drawing/2014/main" id="{C2AFAA7A-9244-4C65-B1F4-22BB110D7FF0}"/>
              </a:ext>
            </a:extLst>
          </p:cNvPr>
          <p:cNvGrpSpPr/>
          <p:nvPr/>
        </p:nvGrpSpPr>
        <p:grpSpPr>
          <a:xfrm>
            <a:off x="2213994" y="2106626"/>
            <a:ext cx="4902769" cy="1010324"/>
            <a:chOff x="6041001" y="1937629"/>
            <a:chExt cx="4902769" cy="1010324"/>
          </a:xfrm>
          <a:effectLst/>
        </p:grpSpPr>
        <p:sp>
          <p:nvSpPr>
            <p:cNvPr id="116" name="MH_Text_2">
              <a:extLst>
                <a:ext uri="{FF2B5EF4-FFF2-40B4-BE49-F238E27FC236}">
                  <a16:creationId xmlns:a16="http://schemas.microsoft.com/office/drawing/2014/main" id="{7E727EBD-8A32-4782-8C55-13A0519CFEE3}"/>
                </a:ext>
              </a:extLst>
            </p:cNvPr>
            <p:cNvSpPr txBox="1"/>
            <p:nvPr>
              <p:custDataLst>
                <p:tags r:id="rId7"/>
              </p:custDataLst>
            </p:nvPr>
          </p:nvSpPr>
          <p:spPr>
            <a:xfrm>
              <a:off x="6041001" y="2396869"/>
              <a:ext cx="4902769" cy="551084"/>
            </a:xfrm>
            <a:prstGeom prst="rect">
              <a:avLst/>
            </a:prstGeom>
            <a:noFill/>
            <a:effectLst/>
          </p:spPr>
          <p:txBody>
            <a:bodyPr lIns="0" tIns="0" rIns="0" bIns="0">
              <a:normAutofit/>
            </a:bodyPr>
            <a:lstStyle>
              <a:defPPr>
                <a:defRPr lang="zh-CN">
                  <a:effectLst/>
                </a:defRPr>
              </a:defPPr>
              <a:lvl1pPr>
                <a:lnSpc>
                  <a:spcPct val="130000"/>
                </a:lnSpc>
                <a:defRPr sz="1200">
                  <a:effectLst/>
                </a:defRPr>
              </a:lvl1pPr>
            </a:lstStyle>
            <a:p>
              <a:pPr>
                <a:lnSpc>
                  <a:spcPct val="120000"/>
                </a:lnSpc>
              </a:pPr>
              <a:r>
                <a:rPr lang="en-US" altLang="zh-CN" sz="1400" dirty="0">
                  <a:solidFill>
                    <a:schemeClr val="tx1">
                      <a:lumMod val="75000"/>
                      <a:lumOff val="25000"/>
                    </a:schemeClr>
                  </a:solidFill>
                  <a:effectLst/>
                  <a:cs typeface="+mn-ea"/>
                  <a:sym typeface="+mn-lt"/>
                </a:rPr>
                <a:t>Click here to add content that matches the title.</a:t>
              </a:r>
            </a:p>
          </p:txBody>
        </p:sp>
        <p:sp>
          <p:nvSpPr>
            <p:cNvPr id="117" name="MH_SubTitle_2">
              <a:extLst>
                <a:ext uri="{FF2B5EF4-FFF2-40B4-BE49-F238E27FC236}">
                  <a16:creationId xmlns:a16="http://schemas.microsoft.com/office/drawing/2014/main" id="{364411AB-5CA7-410E-8A7F-E155C2D45A36}"/>
                </a:ext>
              </a:extLst>
            </p:cNvPr>
            <p:cNvSpPr txBox="1"/>
            <p:nvPr>
              <p:custDataLst>
                <p:tags r:id="rId8"/>
              </p:custDataLst>
            </p:nvPr>
          </p:nvSpPr>
          <p:spPr>
            <a:xfrm>
              <a:off x="6041002" y="1937629"/>
              <a:ext cx="3205162" cy="454025"/>
            </a:xfrm>
            <a:prstGeom prst="rect">
              <a:avLst/>
            </a:prstGeom>
            <a:noFill/>
            <a:effectLst/>
          </p:spPr>
          <p:txBody>
            <a:bodyPr lIns="0" tIns="0" rIns="0" bIns="0" anchor="ctr">
              <a:normAutofit/>
            </a:bodyPr>
            <a:lstStyle>
              <a:defPPr>
                <a:defRPr lang="zh-CN">
                  <a:effectLst/>
                </a:defRPr>
              </a:defPPr>
              <a:lvl1pPr>
                <a:lnSpc>
                  <a:spcPct val="130000"/>
                </a:lnSpc>
                <a:defRPr sz="1200">
                  <a:effectLst/>
                </a:defRPr>
              </a:lvl1pPr>
            </a:lstStyle>
            <a:p>
              <a:r>
                <a:rPr lang="zh-CN" altLang="en-US" sz="2000" b="1" dirty="0">
                  <a:solidFill>
                    <a:schemeClr val="tx1">
                      <a:lumMod val="75000"/>
                      <a:lumOff val="25000"/>
                    </a:schemeClr>
                  </a:solidFill>
                  <a:effectLst/>
                  <a:cs typeface="+mn-ea"/>
                  <a:sym typeface="+mn-lt"/>
                </a:rPr>
                <a:t>Enter the text title here</a:t>
              </a:r>
            </a:p>
          </p:txBody>
        </p:sp>
      </p:grpSp>
      <p:grpSp>
        <p:nvGrpSpPr>
          <p:cNvPr id="118" name="组合 117">
            <a:extLst>
              <a:ext uri="{FF2B5EF4-FFF2-40B4-BE49-F238E27FC236}">
                <a16:creationId xmlns:a16="http://schemas.microsoft.com/office/drawing/2014/main" id="{AF96A3CB-C668-4BEE-A7A5-C2CE4D691100}"/>
              </a:ext>
            </a:extLst>
          </p:cNvPr>
          <p:cNvGrpSpPr/>
          <p:nvPr/>
        </p:nvGrpSpPr>
        <p:grpSpPr>
          <a:xfrm>
            <a:off x="2213994" y="3180997"/>
            <a:ext cx="4902769" cy="1009728"/>
            <a:chOff x="6041001" y="1938225"/>
            <a:chExt cx="4902769" cy="1009728"/>
          </a:xfrm>
          <a:effectLst/>
        </p:grpSpPr>
        <p:sp>
          <p:nvSpPr>
            <p:cNvPr id="119" name="MH_Text_2">
              <a:extLst>
                <a:ext uri="{FF2B5EF4-FFF2-40B4-BE49-F238E27FC236}">
                  <a16:creationId xmlns:a16="http://schemas.microsoft.com/office/drawing/2014/main" id="{B6C8862D-CD3C-4EAC-B708-E41BA4848CBB}"/>
                </a:ext>
              </a:extLst>
            </p:cNvPr>
            <p:cNvSpPr txBox="1"/>
            <p:nvPr>
              <p:custDataLst>
                <p:tags r:id="rId5"/>
              </p:custDataLst>
            </p:nvPr>
          </p:nvSpPr>
          <p:spPr>
            <a:xfrm>
              <a:off x="6041001" y="2396869"/>
              <a:ext cx="4902769" cy="551084"/>
            </a:xfrm>
            <a:prstGeom prst="rect">
              <a:avLst/>
            </a:prstGeom>
            <a:noFill/>
            <a:effectLst/>
          </p:spPr>
          <p:txBody>
            <a:bodyPr lIns="0" tIns="0" rIns="0" bIns="0">
              <a:normAutofit/>
            </a:bodyPr>
            <a:lstStyle>
              <a:defPPr>
                <a:defRPr lang="zh-CN">
                  <a:effectLst/>
                </a:defRPr>
              </a:defPPr>
              <a:lvl1pPr>
                <a:lnSpc>
                  <a:spcPct val="130000"/>
                </a:lnSpc>
                <a:defRPr sz="1200">
                  <a:effectLst/>
                </a:defRPr>
              </a:lvl1pPr>
            </a:lstStyle>
            <a:p>
              <a:pPr>
                <a:lnSpc>
                  <a:spcPct val="120000"/>
                </a:lnSpc>
              </a:pPr>
              <a:r>
                <a:rPr lang="en-US" altLang="zh-CN" sz="1400" dirty="0">
                  <a:solidFill>
                    <a:schemeClr val="tx1">
                      <a:lumMod val="75000"/>
                      <a:lumOff val="25000"/>
                    </a:schemeClr>
                  </a:solidFill>
                  <a:effectLst/>
                  <a:cs typeface="+mn-ea"/>
                  <a:sym typeface="+mn-lt"/>
                </a:rPr>
                <a:t>Click here to add content that matches the title.</a:t>
              </a:r>
            </a:p>
          </p:txBody>
        </p:sp>
        <p:sp>
          <p:nvSpPr>
            <p:cNvPr id="120" name="MH_SubTitle_2">
              <a:extLst>
                <a:ext uri="{FF2B5EF4-FFF2-40B4-BE49-F238E27FC236}">
                  <a16:creationId xmlns:a16="http://schemas.microsoft.com/office/drawing/2014/main" id="{C9982C2F-C0DB-444A-80FA-95EF396945CE}"/>
                </a:ext>
              </a:extLst>
            </p:cNvPr>
            <p:cNvSpPr txBox="1"/>
            <p:nvPr>
              <p:custDataLst>
                <p:tags r:id="rId6"/>
              </p:custDataLst>
            </p:nvPr>
          </p:nvSpPr>
          <p:spPr>
            <a:xfrm>
              <a:off x="6041001" y="1938225"/>
              <a:ext cx="4175604" cy="380680"/>
            </a:xfrm>
            <a:prstGeom prst="rect">
              <a:avLst/>
            </a:prstGeom>
            <a:noFill/>
            <a:effectLst/>
          </p:spPr>
          <p:txBody>
            <a:bodyPr lIns="0" tIns="0" rIns="0" bIns="0" anchor="ctr">
              <a:normAutofit/>
            </a:bodyPr>
            <a:lstStyle>
              <a:defPPr>
                <a:defRPr lang="zh-CN">
                  <a:effectLst/>
                </a:defRPr>
              </a:defPPr>
              <a:lvl1pPr>
                <a:lnSpc>
                  <a:spcPct val="130000"/>
                </a:lnSpc>
                <a:defRPr sz="1200">
                  <a:effectLst/>
                </a:defRPr>
              </a:lvl1pPr>
            </a:lstStyle>
            <a:p>
              <a:r>
                <a:rPr lang="zh-CN" altLang="en-US" sz="2000" b="1" dirty="0">
                  <a:solidFill>
                    <a:schemeClr val="tx1">
                      <a:lumMod val="75000"/>
                      <a:lumOff val="25000"/>
                    </a:schemeClr>
                  </a:solidFill>
                  <a:effectLst/>
                  <a:cs typeface="+mn-ea"/>
                  <a:sym typeface="+mn-lt"/>
                </a:rPr>
                <a:t>Enter the text title here</a:t>
              </a:r>
            </a:p>
          </p:txBody>
        </p:sp>
      </p:grpSp>
      <p:grpSp>
        <p:nvGrpSpPr>
          <p:cNvPr id="121" name="组合 120">
            <a:extLst>
              <a:ext uri="{FF2B5EF4-FFF2-40B4-BE49-F238E27FC236}">
                <a16:creationId xmlns:a16="http://schemas.microsoft.com/office/drawing/2014/main" id="{0F3EDB0B-D366-4857-A4FA-F3A92A6C527C}"/>
              </a:ext>
            </a:extLst>
          </p:cNvPr>
          <p:cNvGrpSpPr/>
          <p:nvPr/>
        </p:nvGrpSpPr>
        <p:grpSpPr>
          <a:xfrm>
            <a:off x="2213994" y="4268690"/>
            <a:ext cx="4902769" cy="995810"/>
            <a:chOff x="6041001" y="1952143"/>
            <a:chExt cx="4902769" cy="995810"/>
          </a:xfrm>
          <a:effectLst/>
        </p:grpSpPr>
        <p:sp>
          <p:nvSpPr>
            <p:cNvPr id="122" name="MH_Text_2">
              <a:extLst>
                <a:ext uri="{FF2B5EF4-FFF2-40B4-BE49-F238E27FC236}">
                  <a16:creationId xmlns:a16="http://schemas.microsoft.com/office/drawing/2014/main" id="{5C56072E-1819-4C26-A8D1-89A69603DC04}"/>
                </a:ext>
              </a:extLst>
            </p:cNvPr>
            <p:cNvSpPr txBox="1"/>
            <p:nvPr>
              <p:custDataLst>
                <p:tags r:id="rId3"/>
              </p:custDataLst>
            </p:nvPr>
          </p:nvSpPr>
          <p:spPr>
            <a:xfrm>
              <a:off x="6041001" y="2396869"/>
              <a:ext cx="4902769" cy="551084"/>
            </a:xfrm>
            <a:prstGeom prst="rect">
              <a:avLst/>
            </a:prstGeom>
            <a:noFill/>
            <a:effectLst/>
          </p:spPr>
          <p:txBody>
            <a:bodyPr lIns="0" tIns="0" rIns="0" bIns="0">
              <a:normAutofit/>
            </a:bodyPr>
            <a:lstStyle>
              <a:defPPr>
                <a:defRPr lang="zh-CN">
                  <a:effectLst/>
                </a:defRPr>
              </a:defPPr>
              <a:lvl1pPr>
                <a:lnSpc>
                  <a:spcPct val="130000"/>
                </a:lnSpc>
                <a:defRPr sz="1200">
                  <a:effectLst/>
                </a:defRPr>
              </a:lvl1pPr>
            </a:lstStyle>
            <a:p>
              <a:pPr>
                <a:lnSpc>
                  <a:spcPct val="120000"/>
                </a:lnSpc>
              </a:pPr>
              <a:r>
                <a:rPr lang="en-US" altLang="zh-CN" sz="1400" dirty="0">
                  <a:solidFill>
                    <a:schemeClr val="tx1">
                      <a:lumMod val="75000"/>
                      <a:lumOff val="25000"/>
                    </a:schemeClr>
                  </a:solidFill>
                  <a:effectLst/>
                  <a:cs typeface="+mn-ea"/>
                  <a:sym typeface="+mn-lt"/>
                </a:rPr>
                <a:t>Click here to add content that matches the title.</a:t>
              </a:r>
            </a:p>
          </p:txBody>
        </p:sp>
        <p:sp>
          <p:nvSpPr>
            <p:cNvPr id="123" name="MH_SubTitle_2">
              <a:extLst>
                <a:ext uri="{FF2B5EF4-FFF2-40B4-BE49-F238E27FC236}">
                  <a16:creationId xmlns:a16="http://schemas.microsoft.com/office/drawing/2014/main" id="{ACEC232C-1886-45F3-AB5A-9B3D475EAFAE}"/>
                </a:ext>
              </a:extLst>
            </p:cNvPr>
            <p:cNvSpPr txBox="1"/>
            <p:nvPr>
              <p:custDataLst>
                <p:tags r:id="rId4"/>
              </p:custDataLst>
            </p:nvPr>
          </p:nvSpPr>
          <p:spPr>
            <a:xfrm>
              <a:off x="6041002" y="1952143"/>
              <a:ext cx="3927408" cy="454025"/>
            </a:xfrm>
            <a:prstGeom prst="rect">
              <a:avLst/>
            </a:prstGeom>
            <a:noFill/>
            <a:effectLst/>
          </p:spPr>
          <p:txBody>
            <a:bodyPr lIns="0" tIns="0" rIns="0" bIns="0" anchor="ctr">
              <a:normAutofit/>
            </a:bodyPr>
            <a:lstStyle>
              <a:defPPr>
                <a:defRPr lang="zh-CN">
                  <a:effectLst/>
                </a:defRPr>
              </a:defPPr>
              <a:lvl1pPr>
                <a:lnSpc>
                  <a:spcPct val="130000"/>
                </a:lnSpc>
                <a:defRPr sz="1200">
                  <a:effectLst/>
                </a:defRPr>
              </a:lvl1pPr>
            </a:lstStyle>
            <a:p>
              <a:r>
                <a:rPr lang="zh-CN" altLang="en-US" sz="2000" b="1" dirty="0">
                  <a:solidFill>
                    <a:schemeClr val="tx1">
                      <a:lumMod val="75000"/>
                      <a:lumOff val="25000"/>
                    </a:schemeClr>
                  </a:solidFill>
                  <a:effectLst/>
                  <a:cs typeface="+mn-ea"/>
                  <a:sym typeface="+mn-lt"/>
                </a:rPr>
                <a:t>Enter the text title here</a:t>
              </a:r>
            </a:p>
          </p:txBody>
        </p:sp>
      </p:grpSp>
      <p:grpSp>
        <p:nvGrpSpPr>
          <p:cNvPr id="124" name="组合 123">
            <a:extLst>
              <a:ext uri="{FF2B5EF4-FFF2-40B4-BE49-F238E27FC236}">
                <a16:creationId xmlns:a16="http://schemas.microsoft.com/office/drawing/2014/main" id="{942CDFD5-6DB4-4D8D-BFF6-14E30F71B3BF}"/>
              </a:ext>
            </a:extLst>
          </p:cNvPr>
          <p:cNvGrpSpPr/>
          <p:nvPr/>
        </p:nvGrpSpPr>
        <p:grpSpPr>
          <a:xfrm>
            <a:off x="2213994" y="5356980"/>
            <a:ext cx="4902769" cy="981296"/>
            <a:chOff x="6041001" y="1966657"/>
            <a:chExt cx="4902769" cy="981296"/>
          </a:xfrm>
          <a:effectLst/>
        </p:grpSpPr>
        <p:sp>
          <p:nvSpPr>
            <p:cNvPr id="125" name="MH_Text_2">
              <a:extLst>
                <a:ext uri="{FF2B5EF4-FFF2-40B4-BE49-F238E27FC236}">
                  <a16:creationId xmlns:a16="http://schemas.microsoft.com/office/drawing/2014/main" id="{C7211A4C-A9E6-4AD7-B27E-6D70C7C65210}"/>
                </a:ext>
              </a:extLst>
            </p:cNvPr>
            <p:cNvSpPr txBox="1"/>
            <p:nvPr>
              <p:custDataLst>
                <p:tags r:id="rId1"/>
              </p:custDataLst>
            </p:nvPr>
          </p:nvSpPr>
          <p:spPr>
            <a:xfrm>
              <a:off x="6041001" y="2396869"/>
              <a:ext cx="4902769" cy="551084"/>
            </a:xfrm>
            <a:prstGeom prst="rect">
              <a:avLst/>
            </a:prstGeom>
            <a:noFill/>
            <a:effectLst/>
          </p:spPr>
          <p:txBody>
            <a:bodyPr lIns="0" tIns="0" rIns="0" bIns="0">
              <a:normAutofit/>
            </a:bodyPr>
            <a:lstStyle>
              <a:defPPr>
                <a:defRPr lang="zh-CN">
                  <a:effectLst/>
                </a:defRPr>
              </a:defPPr>
              <a:lvl1pPr>
                <a:lnSpc>
                  <a:spcPct val="130000"/>
                </a:lnSpc>
                <a:defRPr sz="1200">
                  <a:effectLst/>
                </a:defRPr>
              </a:lvl1pPr>
            </a:lstStyle>
            <a:p>
              <a:pPr>
                <a:lnSpc>
                  <a:spcPct val="120000"/>
                </a:lnSpc>
              </a:pPr>
              <a:r>
                <a:rPr lang="en-US" altLang="zh-CN" sz="1400" dirty="0">
                  <a:solidFill>
                    <a:schemeClr val="tx1">
                      <a:lumMod val="75000"/>
                      <a:lumOff val="25000"/>
                    </a:schemeClr>
                  </a:solidFill>
                  <a:effectLst/>
                  <a:cs typeface="+mn-ea"/>
                  <a:sym typeface="+mn-lt"/>
                </a:rPr>
                <a:t>Click here to add content that matches the title.</a:t>
              </a:r>
            </a:p>
          </p:txBody>
        </p:sp>
        <p:sp>
          <p:nvSpPr>
            <p:cNvPr id="126" name="MH_SubTitle_2">
              <a:extLst>
                <a:ext uri="{FF2B5EF4-FFF2-40B4-BE49-F238E27FC236}">
                  <a16:creationId xmlns:a16="http://schemas.microsoft.com/office/drawing/2014/main" id="{D2665D28-C64F-4458-AB29-AD22860D5AB8}"/>
                </a:ext>
              </a:extLst>
            </p:cNvPr>
            <p:cNvSpPr txBox="1"/>
            <p:nvPr>
              <p:custDataLst>
                <p:tags r:id="rId2"/>
              </p:custDataLst>
            </p:nvPr>
          </p:nvSpPr>
          <p:spPr>
            <a:xfrm>
              <a:off x="6041001" y="1966657"/>
              <a:ext cx="3927409" cy="454025"/>
            </a:xfrm>
            <a:prstGeom prst="rect">
              <a:avLst/>
            </a:prstGeom>
            <a:noFill/>
            <a:effectLst/>
          </p:spPr>
          <p:txBody>
            <a:bodyPr lIns="0" tIns="0" rIns="0" bIns="0" anchor="ctr">
              <a:normAutofit/>
            </a:bodyPr>
            <a:lstStyle>
              <a:defPPr>
                <a:defRPr lang="zh-CN">
                  <a:effectLst/>
                </a:defRPr>
              </a:defPPr>
              <a:lvl1pPr>
                <a:lnSpc>
                  <a:spcPct val="130000"/>
                </a:lnSpc>
                <a:defRPr sz="1200">
                  <a:effectLst/>
                </a:defRPr>
              </a:lvl1pPr>
            </a:lstStyle>
            <a:p>
              <a:r>
                <a:rPr lang="zh-CN" altLang="en-US" sz="2000" b="1" dirty="0">
                  <a:solidFill>
                    <a:schemeClr val="tx1">
                      <a:lumMod val="75000"/>
                      <a:lumOff val="25000"/>
                    </a:schemeClr>
                  </a:solidFill>
                  <a:effectLst/>
                  <a:cs typeface="+mn-ea"/>
                  <a:sym typeface="+mn-lt"/>
                </a:rPr>
                <a:t>Enter the text title here</a:t>
              </a:r>
            </a:p>
          </p:txBody>
        </p:sp>
      </p:grpSp>
      <p:grpSp>
        <p:nvGrpSpPr>
          <p:cNvPr id="127" name="组合 126">
            <a:extLst>
              <a:ext uri="{FF2B5EF4-FFF2-40B4-BE49-F238E27FC236}">
                <a16:creationId xmlns:a16="http://schemas.microsoft.com/office/drawing/2014/main" id="{481EB4FD-8769-4084-80FC-99F2F507AB1A}"/>
              </a:ext>
            </a:extLst>
          </p:cNvPr>
          <p:cNvGrpSpPr/>
          <p:nvPr/>
        </p:nvGrpSpPr>
        <p:grpSpPr>
          <a:xfrm>
            <a:off x="1445904" y="2292492"/>
            <a:ext cx="487216" cy="461666"/>
            <a:chOff x="282847" y="3205"/>
            <a:chExt cx="999853" cy="947419"/>
          </a:xfrm>
        </p:grpSpPr>
        <p:sp>
          <p:nvSpPr>
            <p:cNvPr id="128" name="矩形 127">
              <a:extLst>
                <a:ext uri="{FF2B5EF4-FFF2-40B4-BE49-F238E27FC236}">
                  <a16:creationId xmlns:a16="http://schemas.microsoft.com/office/drawing/2014/main" id="{21AD7DE0-3D70-4EBE-95BF-425292AFEE17}"/>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9" name="矩形 128">
              <a:extLst>
                <a:ext uri="{FF2B5EF4-FFF2-40B4-BE49-F238E27FC236}">
                  <a16:creationId xmlns:a16="http://schemas.microsoft.com/office/drawing/2014/main" id="{46C4B43D-B429-4CF6-BD10-E3DFB4F00E54}"/>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30" name="组合 129">
              <a:extLst>
                <a:ext uri="{FF2B5EF4-FFF2-40B4-BE49-F238E27FC236}">
                  <a16:creationId xmlns:a16="http://schemas.microsoft.com/office/drawing/2014/main" id="{79F236C6-801D-48CA-89FE-C775128EA106}"/>
                </a:ext>
              </a:extLst>
            </p:cNvPr>
            <p:cNvGrpSpPr/>
            <p:nvPr/>
          </p:nvGrpSpPr>
          <p:grpSpPr>
            <a:xfrm>
              <a:off x="546849" y="253163"/>
              <a:ext cx="471847" cy="471847"/>
              <a:chOff x="546849" y="253163"/>
              <a:chExt cx="471847" cy="471847"/>
            </a:xfrm>
          </p:grpSpPr>
          <p:sp>
            <p:nvSpPr>
              <p:cNvPr id="131" name="圆角矩形 26">
                <a:extLst>
                  <a:ext uri="{FF2B5EF4-FFF2-40B4-BE49-F238E27FC236}">
                    <a16:creationId xmlns:a16="http://schemas.microsoft.com/office/drawing/2014/main" id="{8EBD6D48-5C88-42A5-8E3D-C6B1A0C2AA1F}"/>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32" name="组合 131">
                <a:extLst>
                  <a:ext uri="{FF2B5EF4-FFF2-40B4-BE49-F238E27FC236}">
                    <a16:creationId xmlns:a16="http://schemas.microsoft.com/office/drawing/2014/main" id="{E7998E3F-44E9-4E5E-B6F9-5F0247E998ED}"/>
                  </a:ext>
                </a:extLst>
              </p:cNvPr>
              <p:cNvGrpSpPr/>
              <p:nvPr/>
            </p:nvGrpSpPr>
            <p:grpSpPr>
              <a:xfrm>
                <a:off x="649475" y="376135"/>
                <a:ext cx="266595" cy="225904"/>
                <a:chOff x="5552622" y="2014381"/>
                <a:chExt cx="325770" cy="276046"/>
              </a:xfrm>
              <a:solidFill>
                <a:schemeClr val="bg1"/>
              </a:solidFill>
            </p:grpSpPr>
            <p:grpSp>
              <p:nvGrpSpPr>
                <p:cNvPr id="133" name="组合 132">
                  <a:extLst>
                    <a:ext uri="{FF2B5EF4-FFF2-40B4-BE49-F238E27FC236}">
                      <a16:creationId xmlns:a16="http://schemas.microsoft.com/office/drawing/2014/main" id="{9F8DE7C3-7150-414B-9B01-29CF2D77BC0A}"/>
                    </a:ext>
                  </a:extLst>
                </p:cNvPr>
                <p:cNvGrpSpPr/>
                <p:nvPr/>
              </p:nvGrpSpPr>
              <p:grpSpPr>
                <a:xfrm>
                  <a:off x="5552622" y="2014381"/>
                  <a:ext cx="325770" cy="54000"/>
                  <a:chOff x="5545930" y="2014381"/>
                  <a:chExt cx="325770" cy="54000"/>
                </a:xfrm>
                <a:grpFill/>
              </p:grpSpPr>
              <p:sp>
                <p:nvSpPr>
                  <p:cNvPr id="140" name="椭圆 139">
                    <a:extLst>
                      <a:ext uri="{FF2B5EF4-FFF2-40B4-BE49-F238E27FC236}">
                        <a16:creationId xmlns:a16="http://schemas.microsoft.com/office/drawing/2014/main" id="{5C2884BA-521D-4744-83EF-B6A398F50F6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1" name="矩形 140">
                    <a:extLst>
                      <a:ext uri="{FF2B5EF4-FFF2-40B4-BE49-F238E27FC236}">
                        <a16:creationId xmlns:a16="http://schemas.microsoft.com/office/drawing/2014/main" id="{44A06AF8-77B9-4D5F-90F2-EBDD4D52280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34" name="组合 133">
                  <a:extLst>
                    <a:ext uri="{FF2B5EF4-FFF2-40B4-BE49-F238E27FC236}">
                      <a16:creationId xmlns:a16="http://schemas.microsoft.com/office/drawing/2014/main" id="{7611ABC2-A13C-448B-AA64-F8F81F7904C1}"/>
                    </a:ext>
                  </a:extLst>
                </p:cNvPr>
                <p:cNvGrpSpPr/>
                <p:nvPr/>
              </p:nvGrpSpPr>
              <p:grpSpPr>
                <a:xfrm>
                  <a:off x="5552622" y="2125404"/>
                  <a:ext cx="325770" cy="54000"/>
                  <a:chOff x="5545930" y="2014381"/>
                  <a:chExt cx="325770" cy="54000"/>
                </a:xfrm>
                <a:grpFill/>
              </p:grpSpPr>
              <p:sp>
                <p:nvSpPr>
                  <p:cNvPr id="138" name="椭圆 137">
                    <a:extLst>
                      <a:ext uri="{FF2B5EF4-FFF2-40B4-BE49-F238E27FC236}">
                        <a16:creationId xmlns:a16="http://schemas.microsoft.com/office/drawing/2014/main" id="{14702512-CE7B-449C-877C-43495A341CFE}"/>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9" name="矩形 138">
                    <a:extLst>
                      <a:ext uri="{FF2B5EF4-FFF2-40B4-BE49-F238E27FC236}">
                        <a16:creationId xmlns:a16="http://schemas.microsoft.com/office/drawing/2014/main" id="{019EA8AC-0C52-4509-BCD5-CB397EC73931}"/>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35" name="组合 134">
                  <a:extLst>
                    <a:ext uri="{FF2B5EF4-FFF2-40B4-BE49-F238E27FC236}">
                      <a16:creationId xmlns:a16="http://schemas.microsoft.com/office/drawing/2014/main" id="{51762ACE-558F-4A79-86C7-F30E8CF1EBAB}"/>
                    </a:ext>
                  </a:extLst>
                </p:cNvPr>
                <p:cNvGrpSpPr/>
                <p:nvPr/>
              </p:nvGrpSpPr>
              <p:grpSpPr>
                <a:xfrm>
                  <a:off x="5552622" y="2236427"/>
                  <a:ext cx="325770" cy="54000"/>
                  <a:chOff x="5545930" y="2014381"/>
                  <a:chExt cx="325770" cy="54000"/>
                </a:xfrm>
                <a:grpFill/>
              </p:grpSpPr>
              <p:sp>
                <p:nvSpPr>
                  <p:cNvPr id="136" name="椭圆 135">
                    <a:extLst>
                      <a:ext uri="{FF2B5EF4-FFF2-40B4-BE49-F238E27FC236}">
                        <a16:creationId xmlns:a16="http://schemas.microsoft.com/office/drawing/2014/main" id="{0DE64C5D-42E1-4FFC-947C-16D96E376A0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7" name="矩形 136">
                    <a:extLst>
                      <a:ext uri="{FF2B5EF4-FFF2-40B4-BE49-F238E27FC236}">
                        <a16:creationId xmlns:a16="http://schemas.microsoft.com/office/drawing/2014/main" id="{AA4E5733-10AB-4290-91D1-4F00B8F672BE}"/>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142" name="组合 141">
            <a:extLst>
              <a:ext uri="{FF2B5EF4-FFF2-40B4-BE49-F238E27FC236}">
                <a16:creationId xmlns:a16="http://schemas.microsoft.com/office/drawing/2014/main" id="{B5CABE87-7DE7-48CD-AE66-7C9E1A373AD5}"/>
              </a:ext>
            </a:extLst>
          </p:cNvPr>
          <p:cNvGrpSpPr/>
          <p:nvPr/>
        </p:nvGrpSpPr>
        <p:grpSpPr>
          <a:xfrm>
            <a:off x="1445904" y="3278128"/>
            <a:ext cx="487216" cy="461666"/>
            <a:chOff x="282847" y="3205"/>
            <a:chExt cx="999853" cy="947419"/>
          </a:xfrm>
        </p:grpSpPr>
        <p:sp>
          <p:nvSpPr>
            <p:cNvPr id="143" name="矩形 142">
              <a:extLst>
                <a:ext uri="{FF2B5EF4-FFF2-40B4-BE49-F238E27FC236}">
                  <a16:creationId xmlns:a16="http://schemas.microsoft.com/office/drawing/2014/main" id="{FCB6B412-D3E8-4EE2-B520-35E79950B679}"/>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4" name="矩形 143">
              <a:extLst>
                <a:ext uri="{FF2B5EF4-FFF2-40B4-BE49-F238E27FC236}">
                  <a16:creationId xmlns:a16="http://schemas.microsoft.com/office/drawing/2014/main" id="{3CDEC900-25D1-46A2-A8E3-85E6137D0A17}"/>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5" name="组合 144">
              <a:extLst>
                <a:ext uri="{FF2B5EF4-FFF2-40B4-BE49-F238E27FC236}">
                  <a16:creationId xmlns:a16="http://schemas.microsoft.com/office/drawing/2014/main" id="{5FD04650-E8D6-45F4-AF0D-CA3DD13980E0}"/>
                </a:ext>
              </a:extLst>
            </p:cNvPr>
            <p:cNvGrpSpPr/>
            <p:nvPr/>
          </p:nvGrpSpPr>
          <p:grpSpPr>
            <a:xfrm>
              <a:off x="546849" y="253163"/>
              <a:ext cx="471847" cy="471847"/>
              <a:chOff x="546849" y="253163"/>
              <a:chExt cx="471847" cy="471847"/>
            </a:xfrm>
          </p:grpSpPr>
          <p:sp>
            <p:nvSpPr>
              <p:cNvPr id="146" name="圆角矩形 26">
                <a:extLst>
                  <a:ext uri="{FF2B5EF4-FFF2-40B4-BE49-F238E27FC236}">
                    <a16:creationId xmlns:a16="http://schemas.microsoft.com/office/drawing/2014/main" id="{E0E6EA21-0A25-4F2A-9F5A-D0F120062505}"/>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7" name="组合 146">
                <a:extLst>
                  <a:ext uri="{FF2B5EF4-FFF2-40B4-BE49-F238E27FC236}">
                    <a16:creationId xmlns:a16="http://schemas.microsoft.com/office/drawing/2014/main" id="{71C40C09-AB55-4C4C-BA86-FF6692EC8915}"/>
                  </a:ext>
                </a:extLst>
              </p:cNvPr>
              <p:cNvGrpSpPr/>
              <p:nvPr/>
            </p:nvGrpSpPr>
            <p:grpSpPr>
              <a:xfrm>
                <a:off x="649475" y="376135"/>
                <a:ext cx="266595" cy="225904"/>
                <a:chOff x="5552622" y="2014381"/>
                <a:chExt cx="325770" cy="276046"/>
              </a:xfrm>
              <a:solidFill>
                <a:schemeClr val="bg1"/>
              </a:solidFill>
            </p:grpSpPr>
            <p:grpSp>
              <p:nvGrpSpPr>
                <p:cNvPr id="148" name="组合 147">
                  <a:extLst>
                    <a:ext uri="{FF2B5EF4-FFF2-40B4-BE49-F238E27FC236}">
                      <a16:creationId xmlns:a16="http://schemas.microsoft.com/office/drawing/2014/main" id="{B00B9955-1BD2-4101-A9FE-4E0AE8AF40E5}"/>
                    </a:ext>
                  </a:extLst>
                </p:cNvPr>
                <p:cNvGrpSpPr/>
                <p:nvPr/>
              </p:nvGrpSpPr>
              <p:grpSpPr>
                <a:xfrm>
                  <a:off x="5552622" y="2014381"/>
                  <a:ext cx="325770" cy="54000"/>
                  <a:chOff x="5545930" y="2014381"/>
                  <a:chExt cx="325770" cy="54000"/>
                </a:xfrm>
                <a:grpFill/>
              </p:grpSpPr>
              <p:sp>
                <p:nvSpPr>
                  <p:cNvPr id="155" name="椭圆 154">
                    <a:extLst>
                      <a:ext uri="{FF2B5EF4-FFF2-40B4-BE49-F238E27FC236}">
                        <a16:creationId xmlns:a16="http://schemas.microsoft.com/office/drawing/2014/main" id="{07933FB3-0B44-43D9-89F2-3D56877EE67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6" name="矩形 155">
                    <a:extLst>
                      <a:ext uri="{FF2B5EF4-FFF2-40B4-BE49-F238E27FC236}">
                        <a16:creationId xmlns:a16="http://schemas.microsoft.com/office/drawing/2014/main" id="{85B42939-87C6-4374-A189-61D7CA69C6B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49" name="组合 148">
                  <a:extLst>
                    <a:ext uri="{FF2B5EF4-FFF2-40B4-BE49-F238E27FC236}">
                      <a16:creationId xmlns:a16="http://schemas.microsoft.com/office/drawing/2014/main" id="{369C9971-84E9-4307-8156-0492DD7D8785}"/>
                    </a:ext>
                  </a:extLst>
                </p:cNvPr>
                <p:cNvGrpSpPr/>
                <p:nvPr/>
              </p:nvGrpSpPr>
              <p:grpSpPr>
                <a:xfrm>
                  <a:off x="5552622" y="2125404"/>
                  <a:ext cx="325770" cy="54000"/>
                  <a:chOff x="5545930" y="2014381"/>
                  <a:chExt cx="325770" cy="54000"/>
                </a:xfrm>
                <a:grpFill/>
              </p:grpSpPr>
              <p:sp>
                <p:nvSpPr>
                  <p:cNvPr id="153" name="椭圆 152">
                    <a:extLst>
                      <a:ext uri="{FF2B5EF4-FFF2-40B4-BE49-F238E27FC236}">
                        <a16:creationId xmlns:a16="http://schemas.microsoft.com/office/drawing/2014/main" id="{76AE6E28-27BF-4011-8FF0-0A6E35DFC614}"/>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4" name="矩形 153">
                    <a:extLst>
                      <a:ext uri="{FF2B5EF4-FFF2-40B4-BE49-F238E27FC236}">
                        <a16:creationId xmlns:a16="http://schemas.microsoft.com/office/drawing/2014/main" id="{E60FB0CA-BA89-4288-BDB1-9EBB0168056B}"/>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50" name="组合 149">
                  <a:extLst>
                    <a:ext uri="{FF2B5EF4-FFF2-40B4-BE49-F238E27FC236}">
                      <a16:creationId xmlns:a16="http://schemas.microsoft.com/office/drawing/2014/main" id="{23CBFAE6-7AD2-424D-A318-274CDF6A6587}"/>
                    </a:ext>
                  </a:extLst>
                </p:cNvPr>
                <p:cNvGrpSpPr/>
                <p:nvPr/>
              </p:nvGrpSpPr>
              <p:grpSpPr>
                <a:xfrm>
                  <a:off x="5552622" y="2236427"/>
                  <a:ext cx="325770" cy="54000"/>
                  <a:chOff x="5545930" y="2014381"/>
                  <a:chExt cx="325770" cy="54000"/>
                </a:xfrm>
                <a:grpFill/>
              </p:grpSpPr>
              <p:sp>
                <p:nvSpPr>
                  <p:cNvPr id="151" name="椭圆 150">
                    <a:extLst>
                      <a:ext uri="{FF2B5EF4-FFF2-40B4-BE49-F238E27FC236}">
                        <a16:creationId xmlns:a16="http://schemas.microsoft.com/office/drawing/2014/main" id="{F010FE23-3A2D-4E09-A7A5-FDF2E6908D9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2" name="矩形 151">
                    <a:extLst>
                      <a:ext uri="{FF2B5EF4-FFF2-40B4-BE49-F238E27FC236}">
                        <a16:creationId xmlns:a16="http://schemas.microsoft.com/office/drawing/2014/main" id="{E72E6F6A-A787-47E6-BBA8-EC2877550BC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157" name="组合 156">
            <a:extLst>
              <a:ext uri="{FF2B5EF4-FFF2-40B4-BE49-F238E27FC236}">
                <a16:creationId xmlns:a16="http://schemas.microsoft.com/office/drawing/2014/main" id="{7EF8DF8A-6C71-4EB3-B6C7-08D2600C17F5}"/>
              </a:ext>
            </a:extLst>
          </p:cNvPr>
          <p:cNvGrpSpPr/>
          <p:nvPr/>
        </p:nvGrpSpPr>
        <p:grpSpPr>
          <a:xfrm>
            <a:off x="1450778" y="4432161"/>
            <a:ext cx="487216" cy="461666"/>
            <a:chOff x="282847" y="3205"/>
            <a:chExt cx="999853" cy="947419"/>
          </a:xfrm>
        </p:grpSpPr>
        <p:sp>
          <p:nvSpPr>
            <p:cNvPr id="158" name="矩形 157">
              <a:extLst>
                <a:ext uri="{FF2B5EF4-FFF2-40B4-BE49-F238E27FC236}">
                  <a16:creationId xmlns:a16="http://schemas.microsoft.com/office/drawing/2014/main" id="{622FD32B-922A-4C8F-AAD5-42B26AE91693}"/>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9" name="矩形 158">
              <a:extLst>
                <a:ext uri="{FF2B5EF4-FFF2-40B4-BE49-F238E27FC236}">
                  <a16:creationId xmlns:a16="http://schemas.microsoft.com/office/drawing/2014/main" id="{F935B130-F57D-46E9-A445-353AAFB80CDB}"/>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0" name="组合 159">
              <a:extLst>
                <a:ext uri="{FF2B5EF4-FFF2-40B4-BE49-F238E27FC236}">
                  <a16:creationId xmlns:a16="http://schemas.microsoft.com/office/drawing/2014/main" id="{C48F0DE4-1A32-4F82-8045-A2ED3828CD2C}"/>
                </a:ext>
              </a:extLst>
            </p:cNvPr>
            <p:cNvGrpSpPr/>
            <p:nvPr/>
          </p:nvGrpSpPr>
          <p:grpSpPr>
            <a:xfrm>
              <a:off x="546849" y="253163"/>
              <a:ext cx="471847" cy="471847"/>
              <a:chOff x="546849" y="253163"/>
              <a:chExt cx="471847" cy="471847"/>
            </a:xfrm>
          </p:grpSpPr>
          <p:sp>
            <p:nvSpPr>
              <p:cNvPr id="161" name="圆角矩形 26">
                <a:extLst>
                  <a:ext uri="{FF2B5EF4-FFF2-40B4-BE49-F238E27FC236}">
                    <a16:creationId xmlns:a16="http://schemas.microsoft.com/office/drawing/2014/main" id="{47B799B0-29CD-4A4E-9E08-8F01013320DE}"/>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2" name="组合 161">
                <a:extLst>
                  <a:ext uri="{FF2B5EF4-FFF2-40B4-BE49-F238E27FC236}">
                    <a16:creationId xmlns:a16="http://schemas.microsoft.com/office/drawing/2014/main" id="{F1EE4FC4-490F-4E70-B343-E85CC1D4AAD5}"/>
                  </a:ext>
                </a:extLst>
              </p:cNvPr>
              <p:cNvGrpSpPr/>
              <p:nvPr/>
            </p:nvGrpSpPr>
            <p:grpSpPr>
              <a:xfrm>
                <a:off x="649475" y="376135"/>
                <a:ext cx="266595" cy="225904"/>
                <a:chOff x="5552622" y="2014381"/>
                <a:chExt cx="325770" cy="276046"/>
              </a:xfrm>
              <a:solidFill>
                <a:schemeClr val="bg1"/>
              </a:solidFill>
            </p:grpSpPr>
            <p:grpSp>
              <p:nvGrpSpPr>
                <p:cNvPr id="163" name="组合 162">
                  <a:extLst>
                    <a:ext uri="{FF2B5EF4-FFF2-40B4-BE49-F238E27FC236}">
                      <a16:creationId xmlns:a16="http://schemas.microsoft.com/office/drawing/2014/main" id="{AC2A16CD-8A15-4F12-83BD-AC48E16067E6}"/>
                    </a:ext>
                  </a:extLst>
                </p:cNvPr>
                <p:cNvGrpSpPr/>
                <p:nvPr/>
              </p:nvGrpSpPr>
              <p:grpSpPr>
                <a:xfrm>
                  <a:off x="5552622" y="2014381"/>
                  <a:ext cx="325770" cy="54000"/>
                  <a:chOff x="5545930" y="2014381"/>
                  <a:chExt cx="325770" cy="54000"/>
                </a:xfrm>
                <a:grpFill/>
              </p:grpSpPr>
              <p:sp>
                <p:nvSpPr>
                  <p:cNvPr id="170" name="椭圆 169">
                    <a:extLst>
                      <a:ext uri="{FF2B5EF4-FFF2-40B4-BE49-F238E27FC236}">
                        <a16:creationId xmlns:a16="http://schemas.microsoft.com/office/drawing/2014/main" id="{2CE6D6F7-95B2-49A9-A291-CFBC729283D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1" name="矩形 170">
                    <a:extLst>
                      <a:ext uri="{FF2B5EF4-FFF2-40B4-BE49-F238E27FC236}">
                        <a16:creationId xmlns:a16="http://schemas.microsoft.com/office/drawing/2014/main" id="{E4B38FD4-0ACE-4F1E-B687-781DD1794019}"/>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64" name="组合 163">
                  <a:extLst>
                    <a:ext uri="{FF2B5EF4-FFF2-40B4-BE49-F238E27FC236}">
                      <a16:creationId xmlns:a16="http://schemas.microsoft.com/office/drawing/2014/main" id="{A5C0B56D-1C51-43B1-9452-4BA040494BAB}"/>
                    </a:ext>
                  </a:extLst>
                </p:cNvPr>
                <p:cNvGrpSpPr/>
                <p:nvPr/>
              </p:nvGrpSpPr>
              <p:grpSpPr>
                <a:xfrm>
                  <a:off x="5552622" y="2125404"/>
                  <a:ext cx="325770" cy="54000"/>
                  <a:chOff x="5545930" y="2014381"/>
                  <a:chExt cx="325770" cy="54000"/>
                </a:xfrm>
                <a:grpFill/>
              </p:grpSpPr>
              <p:sp>
                <p:nvSpPr>
                  <p:cNvPr id="168" name="椭圆 167">
                    <a:extLst>
                      <a:ext uri="{FF2B5EF4-FFF2-40B4-BE49-F238E27FC236}">
                        <a16:creationId xmlns:a16="http://schemas.microsoft.com/office/drawing/2014/main" id="{ACA0DFAB-909A-49F9-884D-95F36DCF37E9}"/>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9" name="矩形 168">
                    <a:extLst>
                      <a:ext uri="{FF2B5EF4-FFF2-40B4-BE49-F238E27FC236}">
                        <a16:creationId xmlns:a16="http://schemas.microsoft.com/office/drawing/2014/main" id="{D1DE820E-259D-4D94-BAB5-857A17500FC5}"/>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65" name="组合 164">
                  <a:extLst>
                    <a:ext uri="{FF2B5EF4-FFF2-40B4-BE49-F238E27FC236}">
                      <a16:creationId xmlns:a16="http://schemas.microsoft.com/office/drawing/2014/main" id="{AF3851E0-0D5B-42F1-A5E7-DF2AE84DB234}"/>
                    </a:ext>
                  </a:extLst>
                </p:cNvPr>
                <p:cNvGrpSpPr/>
                <p:nvPr/>
              </p:nvGrpSpPr>
              <p:grpSpPr>
                <a:xfrm>
                  <a:off x="5552622" y="2236427"/>
                  <a:ext cx="325770" cy="54000"/>
                  <a:chOff x="5545930" y="2014381"/>
                  <a:chExt cx="325770" cy="54000"/>
                </a:xfrm>
                <a:grpFill/>
              </p:grpSpPr>
              <p:sp>
                <p:nvSpPr>
                  <p:cNvPr id="166" name="椭圆 165">
                    <a:extLst>
                      <a:ext uri="{FF2B5EF4-FFF2-40B4-BE49-F238E27FC236}">
                        <a16:creationId xmlns:a16="http://schemas.microsoft.com/office/drawing/2014/main" id="{2A4858B7-0578-46ED-88E4-A1AAA277822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7" name="矩形 166">
                    <a:extLst>
                      <a:ext uri="{FF2B5EF4-FFF2-40B4-BE49-F238E27FC236}">
                        <a16:creationId xmlns:a16="http://schemas.microsoft.com/office/drawing/2014/main" id="{C0CBCD36-7411-4BA3-B6A3-292BF98675C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172" name="组合 171">
            <a:extLst>
              <a:ext uri="{FF2B5EF4-FFF2-40B4-BE49-F238E27FC236}">
                <a16:creationId xmlns:a16="http://schemas.microsoft.com/office/drawing/2014/main" id="{535694E5-DF36-4676-A2FB-93514F1550FA}"/>
              </a:ext>
            </a:extLst>
          </p:cNvPr>
          <p:cNvGrpSpPr/>
          <p:nvPr/>
        </p:nvGrpSpPr>
        <p:grpSpPr>
          <a:xfrm>
            <a:off x="1450778" y="5417797"/>
            <a:ext cx="487216" cy="461666"/>
            <a:chOff x="282847" y="3205"/>
            <a:chExt cx="999853" cy="947419"/>
          </a:xfrm>
        </p:grpSpPr>
        <p:sp>
          <p:nvSpPr>
            <p:cNvPr id="173" name="矩形 172">
              <a:extLst>
                <a:ext uri="{FF2B5EF4-FFF2-40B4-BE49-F238E27FC236}">
                  <a16:creationId xmlns:a16="http://schemas.microsoft.com/office/drawing/2014/main" id="{3FCDDE54-CCA1-4A3C-898E-653858F7AF94}"/>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4" name="矩形 173">
              <a:extLst>
                <a:ext uri="{FF2B5EF4-FFF2-40B4-BE49-F238E27FC236}">
                  <a16:creationId xmlns:a16="http://schemas.microsoft.com/office/drawing/2014/main" id="{8BB2C78E-D551-42D8-82BA-5EA8DF2A397B}"/>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75" name="组合 174">
              <a:extLst>
                <a:ext uri="{FF2B5EF4-FFF2-40B4-BE49-F238E27FC236}">
                  <a16:creationId xmlns:a16="http://schemas.microsoft.com/office/drawing/2014/main" id="{C3494E77-20FA-4ACD-BFF5-AF73FB53612E}"/>
                </a:ext>
              </a:extLst>
            </p:cNvPr>
            <p:cNvGrpSpPr/>
            <p:nvPr/>
          </p:nvGrpSpPr>
          <p:grpSpPr>
            <a:xfrm>
              <a:off x="546849" y="253163"/>
              <a:ext cx="471847" cy="471847"/>
              <a:chOff x="546849" y="253163"/>
              <a:chExt cx="471847" cy="471847"/>
            </a:xfrm>
          </p:grpSpPr>
          <p:sp>
            <p:nvSpPr>
              <p:cNvPr id="176" name="圆角矩形 26">
                <a:extLst>
                  <a:ext uri="{FF2B5EF4-FFF2-40B4-BE49-F238E27FC236}">
                    <a16:creationId xmlns:a16="http://schemas.microsoft.com/office/drawing/2014/main" id="{57CE135F-3429-4FB4-BF8C-EFF32A46076F}"/>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77" name="组合 176">
                <a:extLst>
                  <a:ext uri="{FF2B5EF4-FFF2-40B4-BE49-F238E27FC236}">
                    <a16:creationId xmlns:a16="http://schemas.microsoft.com/office/drawing/2014/main" id="{2C43E73A-A3EA-4A9C-9D8D-91CB0FE9AE6F}"/>
                  </a:ext>
                </a:extLst>
              </p:cNvPr>
              <p:cNvGrpSpPr/>
              <p:nvPr/>
            </p:nvGrpSpPr>
            <p:grpSpPr>
              <a:xfrm>
                <a:off x="649475" y="376135"/>
                <a:ext cx="266595" cy="225904"/>
                <a:chOff x="5552622" y="2014381"/>
                <a:chExt cx="325770" cy="276046"/>
              </a:xfrm>
              <a:solidFill>
                <a:schemeClr val="bg1"/>
              </a:solidFill>
            </p:grpSpPr>
            <p:grpSp>
              <p:nvGrpSpPr>
                <p:cNvPr id="178" name="组合 177">
                  <a:extLst>
                    <a:ext uri="{FF2B5EF4-FFF2-40B4-BE49-F238E27FC236}">
                      <a16:creationId xmlns:a16="http://schemas.microsoft.com/office/drawing/2014/main" id="{F1268716-BA5C-4A37-AAC5-9F4B49964BF6}"/>
                    </a:ext>
                  </a:extLst>
                </p:cNvPr>
                <p:cNvGrpSpPr/>
                <p:nvPr/>
              </p:nvGrpSpPr>
              <p:grpSpPr>
                <a:xfrm>
                  <a:off x="5552622" y="2014381"/>
                  <a:ext cx="325770" cy="54000"/>
                  <a:chOff x="5545930" y="2014381"/>
                  <a:chExt cx="325770" cy="54000"/>
                </a:xfrm>
                <a:grpFill/>
              </p:grpSpPr>
              <p:sp>
                <p:nvSpPr>
                  <p:cNvPr id="185" name="椭圆 184">
                    <a:extLst>
                      <a:ext uri="{FF2B5EF4-FFF2-40B4-BE49-F238E27FC236}">
                        <a16:creationId xmlns:a16="http://schemas.microsoft.com/office/drawing/2014/main" id="{AD203ED6-935D-4BD0-93E4-C0976F17C78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6" name="矩形 185">
                    <a:extLst>
                      <a:ext uri="{FF2B5EF4-FFF2-40B4-BE49-F238E27FC236}">
                        <a16:creationId xmlns:a16="http://schemas.microsoft.com/office/drawing/2014/main" id="{EE915ECA-3E36-40BC-BA2B-54E65275549C}"/>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79" name="组合 178">
                  <a:extLst>
                    <a:ext uri="{FF2B5EF4-FFF2-40B4-BE49-F238E27FC236}">
                      <a16:creationId xmlns:a16="http://schemas.microsoft.com/office/drawing/2014/main" id="{5BEE6088-3BAA-47C1-9C73-AF0CA63F818E}"/>
                    </a:ext>
                  </a:extLst>
                </p:cNvPr>
                <p:cNvGrpSpPr/>
                <p:nvPr/>
              </p:nvGrpSpPr>
              <p:grpSpPr>
                <a:xfrm>
                  <a:off x="5552622" y="2125404"/>
                  <a:ext cx="325770" cy="54000"/>
                  <a:chOff x="5545930" y="2014381"/>
                  <a:chExt cx="325770" cy="54000"/>
                </a:xfrm>
                <a:grpFill/>
              </p:grpSpPr>
              <p:sp>
                <p:nvSpPr>
                  <p:cNvPr id="183" name="椭圆 182">
                    <a:extLst>
                      <a:ext uri="{FF2B5EF4-FFF2-40B4-BE49-F238E27FC236}">
                        <a16:creationId xmlns:a16="http://schemas.microsoft.com/office/drawing/2014/main" id="{7D4D8E5C-A0C3-4AE6-948C-69991B79FDB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4" name="矩形 183">
                    <a:extLst>
                      <a:ext uri="{FF2B5EF4-FFF2-40B4-BE49-F238E27FC236}">
                        <a16:creationId xmlns:a16="http://schemas.microsoft.com/office/drawing/2014/main" id="{42EFECDD-D885-48FC-B3CF-4008432545E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0" name="组合 179">
                  <a:extLst>
                    <a:ext uri="{FF2B5EF4-FFF2-40B4-BE49-F238E27FC236}">
                      <a16:creationId xmlns:a16="http://schemas.microsoft.com/office/drawing/2014/main" id="{1FA19287-D29D-4020-81FC-2E7D20FAE7A0}"/>
                    </a:ext>
                  </a:extLst>
                </p:cNvPr>
                <p:cNvGrpSpPr/>
                <p:nvPr/>
              </p:nvGrpSpPr>
              <p:grpSpPr>
                <a:xfrm>
                  <a:off x="5552622" y="2236427"/>
                  <a:ext cx="325770" cy="54000"/>
                  <a:chOff x="5545930" y="2014381"/>
                  <a:chExt cx="325770" cy="54000"/>
                </a:xfrm>
                <a:grpFill/>
              </p:grpSpPr>
              <p:sp>
                <p:nvSpPr>
                  <p:cNvPr id="181" name="椭圆 180">
                    <a:extLst>
                      <a:ext uri="{FF2B5EF4-FFF2-40B4-BE49-F238E27FC236}">
                        <a16:creationId xmlns:a16="http://schemas.microsoft.com/office/drawing/2014/main" id="{9F6751C9-D029-4B96-893D-59354AE38087}"/>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2" name="矩形 181">
                    <a:extLst>
                      <a:ext uri="{FF2B5EF4-FFF2-40B4-BE49-F238E27FC236}">
                        <a16:creationId xmlns:a16="http://schemas.microsoft.com/office/drawing/2014/main" id="{4FB33969-178B-4FAB-9878-65F19F152E7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spTree>
    <p:extLst>
      <p:ext uri="{BB962C8B-B14F-4D97-AF65-F5344CB8AC3E}">
        <p14:creationId xmlns:p14="http://schemas.microsoft.com/office/powerpoint/2010/main" val="284487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600"/>
                            </p:stCondLst>
                            <p:childTnLst>
                              <p:par>
                                <p:cTn id="16" presetID="2" presetClass="entr" presetSubtype="8" decel="100000" fill="hold" nodeType="after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additive="base">
                                        <p:cTn id="18" dur="500" fill="hold"/>
                                        <p:tgtEl>
                                          <p:spTgt spid="127"/>
                                        </p:tgtEl>
                                        <p:attrNameLst>
                                          <p:attrName>ppt_x</p:attrName>
                                        </p:attrNameLst>
                                      </p:cBhvr>
                                      <p:tavLst>
                                        <p:tav tm="0">
                                          <p:val>
                                            <p:strVal val="0-#ppt_w/2"/>
                                          </p:val>
                                        </p:tav>
                                        <p:tav tm="100000">
                                          <p:val>
                                            <p:strVal val="#ppt_x"/>
                                          </p:val>
                                        </p:tav>
                                      </p:tavLst>
                                    </p:anim>
                                    <p:anim calcmode="lin" valueType="num">
                                      <p:cBhvr additive="base">
                                        <p:cTn id="19" dur="500" fill="hold"/>
                                        <p:tgtEl>
                                          <p:spTgt spid="127"/>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0"/>
                                  </p:stCondLst>
                                  <p:childTnLst>
                                    <p:set>
                                      <p:cBhvr>
                                        <p:cTn id="21" dur="1" fill="hold">
                                          <p:stCondLst>
                                            <p:cond delay="0"/>
                                          </p:stCondLst>
                                        </p:cTn>
                                        <p:tgtEl>
                                          <p:spTgt spid="142"/>
                                        </p:tgtEl>
                                        <p:attrNameLst>
                                          <p:attrName>style.visibility</p:attrName>
                                        </p:attrNameLst>
                                      </p:cBhvr>
                                      <p:to>
                                        <p:strVal val="visible"/>
                                      </p:to>
                                    </p:set>
                                    <p:anim calcmode="lin" valueType="num">
                                      <p:cBhvr additive="base">
                                        <p:cTn id="22" dur="500" fill="hold"/>
                                        <p:tgtEl>
                                          <p:spTgt spid="142"/>
                                        </p:tgtEl>
                                        <p:attrNameLst>
                                          <p:attrName>ppt_x</p:attrName>
                                        </p:attrNameLst>
                                      </p:cBhvr>
                                      <p:tavLst>
                                        <p:tav tm="0">
                                          <p:val>
                                            <p:strVal val="0-#ppt_w/2"/>
                                          </p:val>
                                        </p:tav>
                                        <p:tav tm="100000">
                                          <p:val>
                                            <p:strVal val="#ppt_x"/>
                                          </p:val>
                                        </p:tav>
                                      </p:tavLst>
                                    </p:anim>
                                    <p:anim calcmode="lin" valueType="num">
                                      <p:cBhvr additive="base">
                                        <p:cTn id="23" dur="500" fill="hold"/>
                                        <p:tgtEl>
                                          <p:spTgt spid="142"/>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0"/>
                                  </p:stCondLst>
                                  <p:childTnLst>
                                    <p:set>
                                      <p:cBhvr>
                                        <p:cTn id="25" dur="1" fill="hold">
                                          <p:stCondLst>
                                            <p:cond delay="0"/>
                                          </p:stCondLst>
                                        </p:cTn>
                                        <p:tgtEl>
                                          <p:spTgt spid="157"/>
                                        </p:tgtEl>
                                        <p:attrNameLst>
                                          <p:attrName>style.visibility</p:attrName>
                                        </p:attrNameLst>
                                      </p:cBhvr>
                                      <p:to>
                                        <p:strVal val="visible"/>
                                      </p:to>
                                    </p:set>
                                    <p:anim calcmode="lin" valueType="num">
                                      <p:cBhvr additive="base">
                                        <p:cTn id="26" dur="500" fill="hold"/>
                                        <p:tgtEl>
                                          <p:spTgt spid="157"/>
                                        </p:tgtEl>
                                        <p:attrNameLst>
                                          <p:attrName>ppt_x</p:attrName>
                                        </p:attrNameLst>
                                      </p:cBhvr>
                                      <p:tavLst>
                                        <p:tav tm="0">
                                          <p:val>
                                            <p:strVal val="0-#ppt_w/2"/>
                                          </p:val>
                                        </p:tav>
                                        <p:tav tm="100000">
                                          <p:val>
                                            <p:strVal val="#ppt_x"/>
                                          </p:val>
                                        </p:tav>
                                      </p:tavLst>
                                    </p:anim>
                                    <p:anim calcmode="lin" valueType="num">
                                      <p:cBhvr additive="base">
                                        <p:cTn id="27" dur="500" fill="hold"/>
                                        <p:tgtEl>
                                          <p:spTgt spid="157"/>
                                        </p:tgtEl>
                                        <p:attrNameLst>
                                          <p:attrName>ppt_y</p:attrName>
                                        </p:attrNameLst>
                                      </p:cBhvr>
                                      <p:tavLst>
                                        <p:tav tm="0">
                                          <p:val>
                                            <p:strVal val="#ppt_y"/>
                                          </p:val>
                                        </p:tav>
                                        <p:tav tm="100000">
                                          <p:val>
                                            <p:strVal val="#ppt_y"/>
                                          </p:val>
                                        </p:tav>
                                      </p:tavLst>
                                    </p:anim>
                                  </p:childTnLst>
                                </p:cTn>
                              </p:par>
                              <p:par>
                                <p:cTn id="28" presetID="2" presetClass="entr" presetSubtype="8" decel="100000" fill="hold" nodeType="withEffect">
                                  <p:stCondLst>
                                    <p:cond delay="0"/>
                                  </p:stCondLst>
                                  <p:childTnLst>
                                    <p:set>
                                      <p:cBhvr>
                                        <p:cTn id="29" dur="1" fill="hold">
                                          <p:stCondLst>
                                            <p:cond delay="0"/>
                                          </p:stCondLst>
                                        </p:cTn>
                                        <p:tgtEl>
                                          <p:spTgt spid="172"/>
                                        </p:tgtEl>
                                        <p:attrNameLst>
                                          <p:attrName>style.visibility</p:attrName>
                                        </p:attrNameLst>
                                      </p:cBhvr>
                                      <p:to>
                                        <p:strVal val="visible"/>
                                      </p:to>
                                    </p:set>
                                    <p:anim calcmode="lin" valueType="num">
                                      <p:cBhvr additive="base">
                                        <p:cTn id="30" dur="500" fill="hold"/>
                                        <p:tgtEl>
                                          <p:spTgt spid="172"/>
                                        </p:tgtEl>
                                        <p:attrNameLst>
                                          <p:attrName>ppt_x</p:attrName>
                                        </p:attrNameLst>
                                      </p:cBhvr>
                                      <p:tavLst>
                                        <p:tav tm="0">
                                          <p:val>
                                            <p:strVal val="0-#ppt_w/2"/>
                                          </p:val>
                                        </p:tav>
                                        <p:tav tm="100000">
                                          <p:val>
                                            <p:strVal val="#ppt_x"/>
                                          </p:val>
                                        </p:tav>
                                      </p:tavLst>
                                    </p:anim>
                                    <p:anim calcmode="lin" valueType="num">
                                      <p:cBhvr additive="base">
                                        <p:cTn id="31" dur="500" fill="hold"/>
                                        <p:tgtEl>
                                          <p:spTgt spid="172"/>
                                        </p:tgtEl>
                                        <p:attrNameLst>
                                          <p:attrName>ppt_y</p:attrName>
                                        </p:attrNameLst>
                                      </p:cBhvr>
                                      <p:tavLst>
                                        <p:tav tm="0">
                                          <p:val>
                                            <p:strVal val="#ppt_y"/>
                                          </p:val>
                                        </p:tav>
                                        <p:tav tm="100000">
                                          <p:val>
                                            <p:strVal val="#ppt_y"/>
                                          </p:val>
                                        </p:tav>
                                      </p:tavLst>
                                    </p:anim>
                                  </p:childTnLst>
                                </p:cTn>
                              </p:par>
                              <p:par>
                                <p:cTn id="32" presetID="22" presetClass="entr" presetSubtype="8" fill="hold" nodeType="withEffect">
                                  <p:stCondLst>
                                    <p:cond delay="90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500"/>
                                        <p:tgtEl>
                                          <p:spTgt spid="124"/>
                                        </p:tgtEl>
                                      </p:cBhvr>
                                    </p:animEffect>
                                  </p:childTnLst>
                                </p:cTn>
                              </p:par>
                              <p:par>
                                <p:cTn id="35" presetID="22" presetClass="entr" presetSubtype="8" fill="hold" nodeType="withEffect">
                                  <p:stCondLst>
                                    <p:cond delay="120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500"/>
                                        <p:tgtEl>
                                          <p:spTgt spid="121"/>
                                        </p:tgtEl>
                                      </p:cBhvr>
                                    </p:animEffect>
                                  </p:childTnLst>
                                </p:cTn>
                              </p:par>
                              <p:par>
                                <p:cTn id="38" presetID="22" presetClass="entr" presetSubtype="8" fill="hold" nodeType="withEffect">
                                  <p:stCondLst>
                                    <p:cond delay="1400"/>
                                  </p:stCondLst>
                                  <p:childTnLst>
                                    <p:set>
                                      <p:cBhvr>
                                        <p:cTn id="39" dur="1" fill="hold">
                                          <p:stCondLst>
                                            <p:cond delay="0"/>
                                          </p:stCondLst>
                                        </p:cTn>
                                        <p:tgtEl>
                                          <p:spTgt spid="118"/>
                                        </p:tgtEl>
                                        <p:attrNameLst>
                                          <p:attrName>style.visibility</p:attrName>
                                        </p:attrNameLst>
                                      </p:cBhvr>
                                      <p:to>
                                        <p:strVal val="visible"/>
                                      </p:to>
                                    </p:set>
                                    <p:animEffect transition="in" filter="wipe(left)">
                                      <p:cBhvr>
                                        <p:cTn id="40" dur="500"/>
                                        <p:tgtEl>
                                          <p:spTgt spid="118"/>
                                        </p:tgtEl>
                                      </p:cBhvr>
                                    </p:animEffect>
                                  </p:childTnLst>
                                </p:cTn>
                              </p:par>
                              <p:par>
                                <p:cTn id="41" presetID="22" presetClass="entr" presetSubtype="8" fill="hold" nodeType="withEffect">
                                  <p:stCondLst>
                                    <p:cond delay="2400"/>
                                  </p:stCondLst>
                                  <p:childTnLst>
                                    <p:set>
                                      <p:cBhvr>
                                        <p:cTn id="42" dur="1" fill="hold">
                                          <p:stCondLst>
                                            <p:cond delay="0"/>
                                          </p:stCondLst>
                                        </p:cTn>
                                        <p:tgtEl>
                                          <p:spTgt spid="115"/>
                                        </p:tgtEl>
                                        <p:attrNameLst>
                                          <p:attrName>style.visibility</p:attrName>
                                        </p:attrNameLst>
                                      </p:cBhvr>
                                      <p:to>
                                        <p:strVal val="visible"/>
                                      </p:to>
                                    </p:set>
                                    <p:animEffect transition="in" filter="wipe(left)">
                                      <p:cBhvr>
                                        <p:cTn id="43" dur="500"/>
                                        <p:tgtEl>
                                          <p:spTgt spid="115"/>
                                        </p:tgtEl>
                                      </p:cBhvr>
                                    </p:animEffect>
                                  </p:childTnLst>
                                </p:cTn>
                              </p:par>
                            </p:childTnLst>
                          </p:cTn>
                        </p:par>
                        <p:par>
                          <p:cTn id="44" fill="hold">
                            <p:stCondLst>
                              <p:cond delay="4500"/>
                            </p:stCondLst>
                            <p:childTnLst>
                              <p:par>
                                <p:cTn id="45" presetID="2" presetClass="entr" presetSubtype="4" decel="100000"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800" fill="hold"/>
                                        <p:tgtEl>
                                          <p:spTgt spid="109"/>
                                        </p:tgtEl>
                                        <p:attrNameLst>
                                          <p:attrName>ppt_x</p:attrName>
                                        </p:attrNameLst>
                                      </p:cBhvr>
                                      <p:tavLst>
                                        <p:tav tm="0">
                                          <p:val>
                                            <p:strVal val="#ppt_x"/>
                                          </p:val>
                                        </p:tav>
                                        <p:tav tm="100000">
                                          <p:val>
                                            <p:strVal val="#ppt_x"/>
                                          </p:val>
                                        </p:tav>
                                      </p:tavLst>
                                    </p:anim>
                                    <p:anim calcmode="lin" valueType="num">
                                      <p:cBhvr additive="base">
                                        <p:cTn id="48" dur="8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43F5F0-8791-4652-BC71-8CE8CFA38098}"/>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F38524BD-D17B-4C29-AFEB-F8D949F4FD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04" y="0"/>
            <a:ext cx="4365523" cy="6858000"/>
          </a:xfrm>
          <a:prstGeom prst="rect">
            <a:avLst/>
          </a:prstGeom>
          <a:effectLst/>
        </p:spPr>
      </p:pic>
      <p:sp>
        <p:nvSpPr>
          <p:cNvPr id="6" name="圆角矩形 18">
            <a:extLst>
              <a:ext uri="{FF2B5EF4-FFF2-40B4-BE49-F238E27FC236}">
                <a16:creationId xmlns:a16="http://schemas.microsoft.com/office/drawing/2014/main" id="{F54FFB74-BBCE-40D8-A289-96528A9AB879}"/>
              </a:ext>
            </a:extLst>
          </p:cNvPr>
          <p:cNvSpPr/>
          <p:nvPr/>
        </p:nvSpPr>
        <p:spPr>
          <a:xfrm>
            <a:off x="4141023" y="2707017"/>
            <a:ext cx="1659429" cy="1667234"/>
          </a:xfrm>
          <a:prstGeom prst="roundRect">
            <a:avLst>
              <a:gd name="adj" fmla="val 8846"/>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8B34C77C-6FF2-4BCF-A0E6-D96DF5F59BE9}"/>
              </a:ext>
            </a:extLst>
          </p:cNvPr>
          <p:cNvSpPr txBox="1"/>
          <p:nvPr/>
        </p:nvSpPr>
        <p:spPr>
          <a:xfrm>
            <a:off x="4478261" y="2537797"/>
            <a:ext cx="1151277" cy="1446550"/>
          </a:xfrm>
          <a:prstGeom prst="rect">
            <a:avLst/>
          </a:prstGeom>
          <a:noFill/>
        </p:spPr>
        <p:txBody>
          <a:bodyPr wrap="none" rtlCol="0">
            <a:spAutoFit/>
          </a:bodyPr>
          <a:lstStyle>
            <a:defPPr>
              <a:defRPr lang="zh-CN"/>
            </a:defPPr>
            <a:lvl1pPr algn="ctr">
              <a:defRPr sz="8800">
                <a:solidFill>
                  <a:schemeClr val="bg1"/>
                </a:solidFill>
                <a:latin typeface="Agency FB" panose="020B0503020202020204" pitchFamily="34" charset="0"/>
                <a:cs typeface="+mn-ea"/>
              </a:defRPr>
            </a:lvl1pPr>
          </a:lstStyle>
          <a:p>
            <a:r>
              <a:rPr lang="en-US" altLang="zh-CN" dirty="0">
                <a:sym typeface="+mn-lt"/>
              </a:rPr>
              <a:t>03</a:t>
            </a:r>
            <a:endParaRPr lang="zh-CN" altLang="en-US" dirty="0">
              <a:sym typeface="+mn-lt"/>
            </a:endParaRPr>
          </a:p>
        </p:txBody>
      </p:sp>
      <p:sp>
        <p:nvSpPr>
          <p:cNvPr id="8" name="文本框 7">
            <a:extLst>
              <a:ext uri="{FF2B5EF4-FFF2-40B4-BE49-F238E27FC236}">
                <a16:creationId xmlns:a16="http://schemas.microsoft.com/office/drawing/2014/main" id="{74AA44C2-44AB-4752-8823-184864D98174}"/>
              </a:ext>
            </a:extLst>
          </p:cNvPr>
          <p:cNvSpPr txBox="1"/>
          <p:nvPr/>
        </p:nvSpPr>
        <p:spPr>
          <a:xfrm>
            <a:off x="4137069" y="3814823"/>
            <a:ext cx="1678986" cy="400110"/>
          </a:xfrm>
          <a:prstGeom prst="rect">
            <a:avLst/>
          </a:prstGeom>
          <a:noFill/>
        </p:spPr>
        <p:txBody>
          <a:bodyPr wrap="none" rtlCol="0">
            <a:spAutoFit/>
          </a:bodyPr>
          <a:lstStyle/>
          <a:p>
            <a:r>
              <a:rPr lang="en-US" altLang="zh-CN" sz="2000" dirty="0">
                <a:solidFill>
                  <a:schemeClr val="bg1"/>
                </a:solidFill>
                <a:cs typeface="+mn-ea"/>
                <a:sym typeface="+mn-lt"/>
              </a:rPr>
              <a:t>PART THREE</a:t>
            </a:r>
            <a:endParaRPr lang="zh-CN" altLang="en-US" sz="2000" dirty="0">
              <a:solidFill>
                <a:schemeClr val="bg1"/>
              </a:solidFill>
              <a:cs typeface="+mn-ea"/>
              <a:sym typeface="+mn-lt"/>
            </a:endParaRPr>
          </a:p>
        </p:txBody>
      </p:sp>
      <p:sp>
        <p:nvSpPr>
          <p:cNvPr id="9" name="文本框 8">
            <a:extLst>
              <a:ext uri="{FF2B5EF4-FFF2-40B4-BE49-F238E27FC236}">
                <a16:creationId xmlns:a16="http://schemas.microsoft.com/office/drawing/2014/main" id="{BFDB2735-86F8-40E7-85C8-27567CEF3B88}"/>
              </a:ext>
            </a:extLst>
          </p:cNvPr>
          <p:cNvSpPr txBox="1"/>
          <p:nvPr/>
        </p:nvSpPr>
        <p:spPr>
          <a:xfrm>
            <a:off x="6059986" y="2624922"/>
            <a:ext cx="2492990" cy="646331"/>
          </a:xfrm>
          <a:prstGeom prst="rect">
            <a:avLst/>
          </a:prstGeom>
          <a:noFill/>
        </p:spPr>
        <p:txBody>
          <a:bodyPr wrap="none" rtlCol="0">
            <a:spAutoFit/>
          </a:bodyPr>
          <a:lstStyle/>
          <a:p>
            <a:r>
              <a:rPr lang="zh-CN" altLang="en-US" sz="3600" dirty="0">
                <a:solidFill>
                  <a:schemeClr val="bg1"/>
                </a:solidFill>
                <a:cs typeface="+mn-ea"/>
                <a:sym typeface="+mn-lt"/>
              </a:rPr>
              <a:t>Products and operations</a:t>
            </a:r>
          </a:p>
        </p:txBody>
      </p:sp>
      <p:sp>
        <p:nvSpPr>
          <p:cNvPr id="10" name="文本框 9">
            <a:extLst>
              <a:ext uri="{FF2B5EF4-FFF2-40B4-BE49-F238E27FC236}">
                <a16:creationId xmlns:a16="http://schemas.microsoft.com/office/drawing/2014/main" id="{C95F4595-6838-4221-B051-A9B308800BC0}"/>
              </a:ext>
            </a:extLst>
          </p:cNvPr>
          <p:cNvSpPr txBox="1"/>
          <p:nvPr/>
        </p:nvSpPr>
        <p:spPr>
          <a:xfrm>
            <a:off x="6136003" y="3349849"/>
            <a:ext cx="5194606" cy="777649"/>
          </a:xfrm>
          <a:prstGeom prst="rect">
            <a:avLst/>
          </a:prstGeom>
          <a:noFill/>
        </p:spPr>
        <p:txBody>
          <a:bodyPr wrap="square" rtlCol="0">
            <a:spAutoFit/>
          </a:bodyPr>
          <a:lstStyle/>
          <a:p>
            <a:pPr>
              <a:lnSpc>
                <a:spcPct val="140000"/>
              </a:lnSpc>
            </a:pPr>
            <a:r>
              <a:rPr lang="zh-CN" altLang="en-US" sz="1100" dirty="0">
                <a:solidFill>
                  <a:schemeClr val="bg1"/>
                </a:solidFill>
                <a:cs typeface="+mn-ea"/>
                <a:sym typeface="+mn-lt"/>
              </a:rPr>
              <a:t>Add a detailed text description here, suggesting that it is relevant to the title and consistent with the overall language style, and that the language description be as concise and vivid as possible.</a:t>
            </a:r>
          </a:p>
        </p:txBody>
      </p:sp>
      <p:cxnSp>
        <p:nvCxnSpPr>
          <p:cNvPr id="23" name="直接连接符 22">
            <a:extLst>
              <a:ext uri="{FF2B5EF4-FFF2-40B4-BE49-F238E27FC236}">
                <a16:creationId xmlns:a16="http://schemas.microsoft.com/office/drawing/2014/main" id="{5C98BA34-7E99-40ED-835A-31F630659382}"/>
              </a:ext>
            </a:extLst>
          </p:cNvPr>
          <p:cNvCxnSpPr>
            <a:cxnSpLocks/>
          </p:cNvCxnSpPr>
          <p:nvPr/>
        </p:nvCxnSpPr>
        <p:spPr>
          <a:xfrm>
            <a:off x="6228270" y="4276629"/>
            <a:ext cx="4876801"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平行四边形 25">
            <a:extLst>
              <a:ext uri="{FF2B5EF4-FFF2-40B4-BE49-F238E27FC236}">
                <a16:creationId xmlns:a16="http://schemas.microsoft.com/office/drawing/2014/main" id="{F2EE8903-6001-409E-8237-69E866E4A14E}"/>
              </a:ext>
            </a:extLst>
          </p:cNvPr>
          <p:cNvSpPr/>
          <p:nvPr/>
        </p:nvSpPr>
        <p:spPr>
          <a:xfrm>
            <a:off x="11691630" y="177629"/>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D012A8FA-16D9-4408-8B36-6771F2A40DCF}"/>
              </a:ext>
            </a:extLst>
          </p:cNvPr>
          <p:cNvSpPr/>
          <p:nvPr/>
        </p:nvSpPr>
        <p:spPr>
          <a:xfrm>
            <a:off x="10917233" y="19382"/>
            <a:ext cx="949299" cy="646331"/>
          </a:xfrm>
          <a:prstGeom prst="roundRect">
            <a:avLst>
              <a:gd name="adj" fmla="val 0"/>
            </a:avLst>
          </a:prstGeom>
        </p:spPr>
        <p:txBody>
          <a:bodyPr wrap="none">
            <a:spAutoFit/>
          </a:bodyPr>
          <a:lstStyle/>
          <a:p>
            <a:r>
              <a:rPr lang="en-US" altLang="zh-CN"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rPr>
              <a:t>LOGO</a:t>
            </a:r>
            <a:endParaRPr lang="zh-CN" altLang="en-US"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endParaRPr>
          </a:p>
        </p:txBody>
      </p:sp>
      <p:sp>
        <p:nvSpPr>
          <p:cNvPr id="28" name="矩形: 圆角 27">
            <a:extLst>
              <a:ext uri="{FF2B5EF4-FFF2-40B4-BE49-F238E27FC236}">
                <a16:creationId xmlns:a16="http://schemas.microsoft.com/office/drawing/2014/main" id="{56CD8651-11FE-4C1B-81AC-238E7DA95098}"/>
              </a:ext>
            </a:extLst>
          </p:cNvPr>
          <p:cNvSpPr/>
          <p:nvPr/>
        </p:nvSpPr>
        <p:spPr>
          <a:xfrm>
            <a:off x="10161436" y="458132"/>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89140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left)">
                                      <p:cBhvr>
                                        <p:cTn id="16" dur="500"/>
                                        <p:tgtEl>
                                          <p:spTgt spid="28"/>
                                        </p:tgtEl>
                                      </p:cBhvr>
                                    </p:animEffect>
                                  </p:childTnLst>
                                </p:cTn>
                              </p:par>
                            </p:childTnLst>
                          </p:cTn>
                        </p:par>
                        <p:par>
                          <p:cTn id="17" fill="hold">
                            <p:stCondLst>
                              <p:cond delay="1000"/>
                            </p:stCondLst>
                            <p:childTnLst>
                              <p:par>
                                <p:cTn id="18" presetID="21"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1000"/>
                                        <p:tgtEl>
                                          <p:spTgt spid="6"/>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9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5" presetClass="path" presetSubtype="0" accel="10000" decel="90000" fill="hold" grpId="1" nodeType="withEffect">
                                  <p:stCondLst>
                                    <p:cond delay="0"/>
                                  </p:stCondLst>
                                  <p:childTnLst>
                                    <p:animMotion origin="layout" path="M 1.25E-6 -1.11111E-6 L 0.05182 -1.11111E-6 " pathEditMode="relative" rAng="0" ptsTypes="AA">
                                      <p:cBhvr>
                                        <p:cTn id="35" dur="1000" spd="-100000" fill="hold"/>
                                        <p:tgtEl>
                                          <p:spTgt spid="9"/>
                                        </p:tgtEl>
                                        <p:attrNameLst>
                                          <p:attrName>ppt_x</p:attrName>
                                          <p:attrName>ppt_y</p:attrName>
                                        </p:attrNameLst>
                                      </p:cBhvr>
                                      <p:rCtr x="2591" y="0"/>
                                    </p:animMotion>
                                  </p:childTnLst>
                                </p:cTn>
                              </p:par>
                            </p:childTnLst>
                          </p:cTn>
                        </p:par>
                        <p:par>
                          <p:cTn id="36" fill="hold">
                            <p:stCondLst>
                              <p:cond delay="3900"/>
                            </p:stCondLst>
                            <p:childTnLst>
                              <p:par>
                                <p:cTn id="37" presetID="17" presetClass="entr" presetSubtype="10" fill="hold" grpId="0" nodeType="after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par>
                          <p:cTn id="41" fill="hold">
                            <p:stCondLst>
                              <p:cond delay="6300"/>
                            </p:stCondLst>
                            <p:childTnLst>
                              <p:par>
                                <p:cTn id="42" presetID="2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9" grpId="1"/>
      <p:bldP spid="10" grpId="0"/>
      <p:bldP spid="26" grpId="0" animBg="1"/>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Products and operations</a:t>
            </a:r>
          </a:p>
        </p:txBody>
      </p:sp>
      <p:sp>
        <p:nvSpPr>
          <p:cNvPr id="10" name="矩形 9">
            <a:extLst>
              <a:ext uri="{FF2B5EF4-FFF2-40B4-BE49-F238E27FC236}">
                <a16:creationId xmlns:a16="http://schemas.microsoft.com/office/drawing/2014/main" id="{871698DB-CEAD-49C7-A27C-C3B4D34FDAB8}"/>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Product overview</a:t>
            </a:r>
          </a:p>
        </p:txBody>
      </p:sp>
      <p:grpSp>
        <p:nvGrpSpPr>
          <p:cNvPr id="11" name="组合 10">
            <a:extLst>
              <a:ext uri="{FF2B5EF4-FFF2-40B4-BE49-F238E27FC236}">
                <a16:creationId xmlns:a16="http://schemas.microsoft.com/office/drawing/2014/main" id="{C088D14C-7658-40EB-950E-E3BFDC7F5497}"/>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33558CAE-FEEC-437A-B4C0-453179A181FE}"/>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91424E02-4EE8-4801-9064-0CB0B04BC451}"/>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F4EBEDA7-358D-45F3-9BA2-56F389C9339E}"/>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AB45B68A-6A41-41F3-956D-5333B7DC2962}"/>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51828AEE-FCBD-4749-97DD-0AC76C80E544}"/>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1A26E3D2-9CC5-480F-BC83-C8F4EEC41D8A}"/>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13AD14D0-4730-4457-94D1-D80724BB5711}"/>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62485BA9-8CE5-4F14-B8D7-6A8473531C65}"/>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4ED55D1B-CF84-40CF-8FBA-9FFEC160915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C7F482C1-D30B-4334-BFD9-E25F356046F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0CB9A53B-FA5D-4D3E-B9AF-59AFF456BC2B}"/>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18CC1231-179C-4973-A0B4-6B3DE998FB49}"/>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4E28F1A5-8124-450F-903C-EBB79710E7E7}"/>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250CD69F-9776-4F21-A976-A01B105B368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1203E6E3-DE1D-4A38-93B5-AE5EC9BC5D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13823" y="2258416"/>
            <a:ext cx="4719598" cy="3146399"/>
          </a:xfrm>
          <a:prstGeom prst="rect">
            <a:avLst/>
          </a:prstGeom>
        </p:spPr>
      </p:pic>
      <p:grpSp>
        <p:nvGrpSpPr>
          <p:cNvPr id="27" name="组合 26">
            <a:extLst>
              <a:ext uri="{FF2B5EF4-FFF2-40B4-BE49-F238E27FC236}">
                <a16:creationId xmlns:a16="http://schemas.microsoft.com/office/drawing/2014/main" id="{5CB1C39B-3A84-4475-A076-7EFC2B1B5C1D}"/>
              </a:ext>
            </a:extLst>
          </p:cNvPr>
          <p:cNvGrpSpPr/>
          <p:nvPr/>
        </p:nvGrpSpPr>
        <p:grpSpPr>
          <a:xfrm>
            <a:off x="817269" y="3111616"/>
            <a:ext cx="5312706" cy="1440000"/>
            <a:chOff x="609124" y="3352597"/>
            <a:chExt cx="5312706" cy="1440000"/>
          </a:xfrm>
        </p:grpSpPr>
        <p:sp>
          <p:nvSpPr>
            <p:cNvPr id="28" name="矩形 27">
              <a:extLst>
                <a:ext uri="{FF2B5EF4-FFF2-40B4-BE49-F238E27FC236}">
                  <a16:creationId xmlns:a16="http://schemas.microsoft.com/office/drawing/2014/main" id="{DFCA6557-975C-4A0D-B034-C8D7D550FC63}"/>
                </a:ext>
              </a:extLst>
            </p:cNvPr>
            <p:cNvSpPr/>
            <p:nvPr/>
          </p:nvSpPr>
          <p:spPr>
            <a:xfrm>
              <a:off x="609124" y="3352597"/>
              <a:ext cx="5312706" cy="1440000"/>
            </a:xfrm>
            <a:prstGeom prst="rect">
              <a:avLst/>
            </a:prstGeom>
            <a:solidFill>
              <a:srgbClr val="3C4D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id="{95B1659E-A071-4A38-92EA-EB97F24E45CC}"/>
                </a:ext>
              </a:extLst>
            </p:cNvPr>
            <p:cNvSpPr/>
            <p:nvPr/>
          </p:nvSpPr>
          <p:spPr>
            <a:xfrm>
              <a:off x="1059761" y="3583517"/>
              <a:ext cx="4595878" cy="997196"/>
            </a:xfrm>
            <a:prstGeom prst="rect">
              <a:avLst/>
            </a:prstGeom>
          </p:spPr>
          <p:txBody>
            <a:bodyPr wrap="square">
              <a:spAutoFit/>
            </a:bodyPr>
            <a:lstStyle/>
            <a:p>
              <a:pPr algn="just">
                <a:lnSpc>
                  <a:spcPct val="140000"/>
                </a:lnSpc>
              </a:pPr>
              <a:r>
                <a:rPr lang="en-US" altLang="zh-CN" sz="1400" dirty="0">
                  <a:solidFill>
                    <a:schemeClr val="bg1"/>
                  </a:solidFill>
                  <a:cs typeface="+mn-ea"/>
                  <a:sym typeface="+mn-lt"/>
                </a:rPr>
                <a:t>Click here to add content, content to match the title, you can copy and paste directly, to select useful keyword entry.</a:t>
              </a:r>
            </a:p>
          </p:txBody>
        </p:sp>
      </p:grpSp>
      <p:sp>
        <p:nvSpPr>
          <p:cNvPr id="30" name="六边形 29">
            <a:extLst>
              <a:ext uri="{FF2B5EF4-FFF2-40B4-BE49-F238E27FC236}">
                <a16:creationId xmlns:a16="http://schemas.microsoft.com/office/drawing/2014/main" id="{FBB896B5-8BDD-43DE-9CF2-D642D521FE95}"/>
              </a:ext>
            </a:extLst>
          </p:cNvPr>
          <p:cNvSpPr/>
          <p:nvPr/>
        </p:nvSpPr>
        <p:spPr>
          <a:xfrm rot="5400000">
            <a:off x="6539976" y="1865827"/>
            <a:ext cx="705053" cy="607803"/>
          </a:xfrm>
          <a:prstGeom prst="hexagon">
            <a:avLst/>
          </a:prstGeom>
          <a:solidFill>
            <a:srgbClr val="1E2836"/>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dirty="0">
                <a:cs typeface="+mn-ea"/>
                <a:sym typeface="+mn-lt"/>
              </a:rPr>
              <a:t>01</a:t>
            </a:r>
            <a:endParaRPr lang="zh-CN" altLang="en-US" dirty="0">
              <a:cs typeface="+mn-ea"/>
              <a:sym typeface="+mn-lt"/>
            </a:endParaRPr>
          </a:p>
        </p:txBody>
      </p:sp>
      <p:sp>
        <p:nvSpPr>
          <p:cNvPr id="32" name="六边形 31">
            <a:extLst>
              <a:ext uri="{FF2B5EF4-FFF2-40B4-BE49-F238E27FC236}">
                <a16:creationId xmlns:a16="http://schemas.microsoft.com/office/drawing/2014/main" id="{95A0712A-9EA8-497A-826F-F8330DDE5CE7}"/>
              </a:ext>
            </a:extLst>
          </p:cNvPr>
          <p:cNvSpPr/>
          <p:nvPr/>
        </p:nvSpPr>
        <p:spPr>
          <a:xfrm rot="5400000">
            <a:off x="6526442" y="2930505"/>
            <a:ext cx="705053" cy="607803"/>
          </a:xfrm>
          <a:prstGeom prst="hexagon">
            <a:avLst/>
          </a:prstGeom>
          <a:solidFill>
            <a:srgbClr val="1E2836"/>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dirty="0">
                <a:cs typeface="+mn-ea"/>
                <a:sym typeface="+mn-lt"/>
              </a:rPr>
              <a:t>02</a:t>
            </a:r>
            <a:endParaRPr lang="zh-CN" altLang="en-US" dirty="0">
              <a:cs typeface="+mn-ea"/>
              <a:sym typeface="+mn-lt"/>
            </a:endParaRPr>
          </a:p>
        </p:txBody>
      </p:sp>
      <p:sp>
        <p:nvSpPr>
          <p:cNvPr id="34" name="TextBox 33">
            <a:extLst>
              <a:ext uri="{FF2B5EF4-FFF2-40B4-BE49-F238E27FC236}">
                <a16:creationId xmlns:a16="http://schemas.microsoft.com/office/drawing/2014/main" id="{BE8D70E3-D089-44FF-90A5-F506CCAD4D2A}"/>
              </a:ext>
            </a:extLst>
          </p:cNvPr>
          <p:cNvSpPr txBox="1"/>
          <p:nvPr/>
        </p:nvSpPr>
        <p:spPr>
          <a:xfrm>
            <a:off x="7417064" y="2070150"/>
            <a:ext cx="4076056" cy="236603"/>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en-US" altLang="zh-CN" sz="1400" dirty="0">
                <a:solidFill>
                  <a:schemeClr val="tx1">
                    <a:lumMod val="75000"/>
                    <a:lumOff val="25000"/>
                  </a:schemeClr>
                </a:solidFill>
                <a:latin typeface="+mn-lt"/>
                <a:ea typeface="+mn-ea"/>
                <a:cs typeface="+mn-ea"/>
                <a:sym typeface="+mn-lt"/>
              </a:rPr>
              <a:t>Click here to add content that matches the title.</a:t>
            </a:r>
          </a:p>
        </p:txBody>
      </p:sp>
      <p:sp>
        <p:nvSpPr>
          <p:cNvPr id="35" name="文本框 34">
            <a:extLst>
              <a:ext uri="{FF2B5EF4-FFF2-40B4-BE49-F238E27FC236}">
                <a16:creationId xmlns:a16="http://schemas.microsoft.com/office/drawing/2014/main" id="{ABE33B07-E9AC-4548-9432-2818CFE3E8EA}"/>
              </a:ext>
            </a:extLst>
          </p:cNvPr>
          <p:cNvSpPr txBox="1"/>
          <p:nvPr/>
        </p:nvSpPr>
        <p:spPr>
          <a:xfrm>
            <a:off x="7428513" y="1733126"/>
            <a:ext cx="4334413"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mn-lt"/>
                <a:ea typeface="+mn-ea"/>
                <a:cs typeface="+mn-ea"/>
                <a:sym typeface="+mn-lt"/>
              </a:rPr>
              <a:t>It's good for people's livelihood</a:t>
            </a:r>
          </a:p>
        </p:txBody>
      </p:sp>
      <p:sp>
        <p:nvSpPr>
          <p:cNvPr id="36" name="TextBox 33">
            <a:extLst>
              <a:ext uri="{FF2B5EF4-FFF2-40B4-BE49-F238E27FC236}">
                <a16:creationId xmlns:a16="http://schemas.microsoft.com/office/drawing/2014/main" id="{0A4E0B0C-EAA5-4B3E-B276-AA416AEC7381}"/>
              </a:ext>
            </a:extLst>
          </p:cNvPr>
          <p:cNvSpPr txBox="1"/>
          <p:nvPr/>
        </p:nvSpPr>
        <p:spPr>
          <a:xfrm>
            <a:off x="7414979" y="3278128"/>
            <a:ext cx="4076056" cy="236603"/>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en-US" altLang="zh-CN" sz="1400" dirty="0">
                <a:solidFill>
                  <a:schemeClr val="tx1">
                    <a:lumMod val="75000"/>
                    <a:lumOff val="25000"/>
                  </a:schemeClr>
                </a:solidFill>
                <a:latin typeface="+mn-lt"/>
                <a:ea typeface="+mn-ea"/>
                <a:cs typeface="+mn-ea"/>
                <a:sym typeface="+mn-lt"/>
              </a:rPr>
              <a:t>Click here to add content that matches the title.</a:t>
            </a:r>
          </a:p>
        </p:txBody>
      </p:sp>
      <p:sp>
        <p:nvSpPr>
          <p:cNvPr id="37" name="文本框 36">
            <a:extLst>
              <a:ext uri="{FF2B5EF4-FFF2-40B4-BE49-F238E27FC236}">
                <a16:creationId xmlns:a16="http://schemas.microsoft.com/office/drawing/2014/main" id="{525F2770-79D9-4E9A-9C96-1D1D71B8C4F1}"/>
              </a:ext>
            </a:extLst>
          </p:cNvPr>
          <p:cNvSpPr txBox="1"/>
          <p:nvPr/>
        </p:nvSpPr>
        <p:spPr>
          <a:xfrm>
            <a:off x="7426428" y="2855376"/>
            <a:ext cx="4334413"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mn-lt"/>
                <a:ea typeface="+mn-ea"/>
                <a:cs typeface="+mn-ea"/>
                <a:sym typeface="+mn-lt"/>
              </a:rPr>
              <a:t>It's good for the brand effect</a:t>
            </a:r>
          </a:p>
        </p:txBody>
      </p:sp>
      <p:sp>
        <p:nvSpPr>
          <p:cNvPr id="38" name="六边形 37">
            <a:extLst>
              <a:ext uri="{FF2B5EF4-FFF2-40B4-BE49-F238E27FC236}">
                <a16:creationId xmlns:a16="http://schemas.microsoft.com/office/drawing/2014/main" id="{34CCF4FF-24B2-45DD-BDA1-2770234AB675}"/>
              </a:ext>
            </a:extLst>
          </p:cNvPr>
          <p:cNvSpPr/>
          <p:nvPr/>
        </p:nvSpPr>
        <p:spPr>
          <a:xfrm rot="5400000">
            <a:off x="6537891" y="4140216"/>
            <a:ext cx="705053" cy="607803"/>
          </a:xfrm>
          <a:prstGeom prst="hexagon">
            <a:avLst/>
          </a:prstGeom>
          <a:solidFill>
            <a:srgbClr val="1E2836"/>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dirty="0">
                <a:cs typeface="+mn-ea"/>
                <a:sym typeface="+mn-lt"/>
              </a:rPr>
              <a:t>03</a:t>
            </a:r>
            <a:endParaRPr lang="zh-CN" altLang="en-US" dirty="0">
              <a:cs typeface="+mn-ea"/>
              <a:sym typeface="+mn-lt"/>
            </a:endParaRPr>
          </a:p>
        </p:txBody>
      </p:sp>
      <p:sp>
        <p:nvSpPr>
          <p:cNvPr id="40" name="六边形 39">
            <a:extLst>
              <a:ext uri="{FF2B5EF4-FFF2-40B4-BE49-F238E27FC236}">
                <a16:creationId xmlns:a16="http://schemas.microsoft.com/office/drawing/2014/main" id="{057AD6C1-3C3B-4187-9977-D15BED488A9F}"/>
              </a:ext>
            </a:extLst>
          </p:cNvPr>
          <p:cNvSpPr/>
          <p:nvPr/>
        </p:nvSpPr>
        <p:spPr>
          <a:xfrm rot="5400000">
            <a:off x="6524357" y="5204894"/>
            <a:ext cx="705053" cy="607803"/>
          </a:xfrm>
          <a:prstGeom prst="hexagon">
            <a:avLst/>
          </a:prstGeom>
          <a:solidFill>
            <a:srgbClr val="1E2836"/>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dirty="0">
                <a:cs typeface="+mn-ea"/>
                <a:sym typeface="+mn-lt"/>
              </a:rPr>
              <a:t>04</a:t>
            </a:r>
            <a:endParaRPr lang="zh-CN" altLang="en-US" dirty="0">
              <a:cs typeface="+mn-ea"/>
              <a:sym typeface="+mn-lt"/>
            </a:endParaRPr>
          </a:p>
        </p:txBody>
      </p:sp>
      <p:sp>
        <p:nvSpPr>
          <p:cNvPr id="42" name="TextBox 33">
            <a:extLst>
              <a:ext uri="{FF2B5EF4-FFF2-40B4-BE49-F238E27FC236}">
                <a16:creationId xmlns:a16="http://schemas.microsoft.com/office/drawing/2014/main" id="{B7DC8E0C-4D5D-469A-B176-F98E10010769}"/>
              </a:ext>
            </a:extLst>
          </p:cNvPr>
          <p:cNvSpPr txBox="1"/>
          <p:nvPr/>
        </p:nvSpPr>
        <p:spPr>
          <a:xfrm>
            <a:off x="7414979" y="4430267"/>
            <a:ext cx="4076056" cy="236603"/>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en-US" altLang="zh-CN" sz="1400" dirty="0">
                <a:solidFill>
                  <a:schemeClr val="tx1">
                    <a:lumMod val="75000"/>
                    <a:lumOff val="25000"/>
                  </a:schemeClr>
                </a:solidFill>
                <a:latin typeface="+mn-lt"/>
                <a:ea typeface="+mn-ea"/>
                <a:cs typeface="+mn-ea"/>
                <a:sym typeface="+mn-lt"/>
              </a:rPr>
              <a:t>Click here to add content that matches the title.</a:t>
            </a:r>
          </a:p>
        </p:txBody>
      </p:sp>
      <p:sp>
        <p:nvSpPr>
          <p:cNvPr id="43" name="文本框 42">
            <a:extLst>
              <a:ext uri="{FF2B5EF4-FFF2-40B4-BE49-F238E27FC236}">
                <a16:creationId xmlns:a16="http://schemas.microsoft.com/office/drawing/2014/main" id="{6312AE60-36C7-4F00-96A9-D9908ED21C8F}"/>
              </a:ext>
            </a:extLst>
          </p:cNvPr>
          <p:cNvSpPr txBox="1"/>
          <p:nvPr/>
        </p:nvSpPr>
        <p:spPr>
          <a:xfrm>
            <a:off x="7426428" y="4007515"/>
            <a:ext cx="4062522"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mn-lt"/>
                <a:ea typeface="+mn-ea"/>
                <a:cs typeface="+mn-ea"/>
                <a:sym typeface="+mn-lt"/>
              </a:rPr>
              <a:t>There are economic benefits</a:t>
            </a:r>
          </a:p>
        </p:txBody>
      </p:sp>
      <p:sp>
        <p:nvSpPr>
          <p:cNvPr id="44" name="TextBox 33">
            <a:extLst>
              <a:ext uri="{FF2B5EF4-FFF2-40B4-BE49-F238E27FC236}">
                <a16:creationId xmlns:a16="http://schemas.microsoft.com/office/drawing/2014/main" id="{29468EB6-57FC-4576-9532-B4A3C0935F23}"/>
              </a:ext>
            </a:extLst>
          </p:cNvPr>
          <p:cNvSpPr txBox="1"/>
          <p:nvPr/>
        </p:nvSpPr>
        <p:spPr>
          <a:xfrm>
            <a:off x="7412894" y="5552517"/>
            <a:ext cx="4076056" cy="495136"/>
          </a:xfrm>
          <a:prstGeom prst="rect">
            <a:avLst/>
          </a:prstGeom>
          <a:noFill/>
        </p:spPr>
        <p:txBody>
          <a:bodyPr wrap="square" lIns="0" tIns="0" rIns="0" bIns="0" rtlCol="0">
            <a:spAutoFit/>
          </a:bodyPr>
          <a:lstStyle>
            <a:defPPr>
              <a:defRPr lang="zh-CN"/>
            </a:defPPr>
            <a:lvl1pPr algn="just" defTabSz="1219170">
              <a:lnSpc>
                <a:spcPts val="1600"/>
              </a:lnSpc>
              <a:defRPr sz="1253">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585" defTabSz="1219170">
              <a:defRPr sz="2400"/>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a:lnSpc>
                <a:spcPct val="120000"/>
              </a:lnSpc>
            </a:pPr>
            <a:r>
              <a:rPr lang="en-US" altLang="zh-CN" sz="1400" dirty="0">
                <a:solidFill>
                  <a:schemeClr val="tx1">
                    <a:lumMod val="75000"/>
                    <a:lumOff val="25000"/>
                  </a:schemeClr>
                </a:solidFill>
                <a:latin typeface="+mn-lt"/>
                <a:ea typeface="+mn-ea"/>
                <a:cs typeface="+mn-ea"/>
                <a:sym typeface="+mn-lt"/>
              </a:rPr>
              <a:t>Click here to add content that matches the title.</a:t>
            </a:r>
          </a:p>
          <a:p>
            <a:pPr>
              <a:lnSpc>
                <a:spcPct val="120000"/>
              </a:lnSpc>
            </a:pPr>
            <a:endParaRPr lang="zh-CN" altLang="en-US" sz="1400" dirty="0">
              <a:solidFill>
                <a:schemeClr val="tx1">
                  <a:lumMod val="75000"/>
                  <a:lumOff val="25000"/>
                </a:schemeClr>
              </a:solidFill>
              <a:latin typeface="+mn-lt"/>
              <a:ea typeface="+mn-ea"/>
              <a:cs typeface="+mn-ea"/>
              <a:sym typeface="+mn-lt"/>
            </a:endParaRPr>
          </a:p>
        </p:txBody>
      </p:sp>
      <p:sp>
        <p:nvSpPr>
          <p:cNvPr id="45" name="文本框 44">
            <a:extLst>
              <a:ext uri="{FF2B5EF4-FFF2-40B4-BE49-F238E27FC236}">
                <a16:creationId xmlns:a16="http://schemas.microsoft.com/office/drawing/2014/main" id="{691FCE41-482B-45A8-8626-BD3127ABED18}"/>
              </a:ext>
            </a:extLst>
          </p:cNvPr>
          <p:cNvSpPr txBox="1"/>
          <p:nvPr/>
        </p:nvSpPr>
        <p:spPr>
          <a:xfrm>
            <a:off x="7424343" y="4963396"/>
            <a:ext cx="4076056" cy="4414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170">
              <a:spcBef>
                <a:spcPct val="0"/>
              </a:spcBef>
              <a:defRPr cap="all">
                <a:solidFill>
                  <a:schemeClr val="tx1">
                    <a:lumMod val="65000"/>
                    <a:lumOff val="35000"/>
                  </a:schemeClr>
                </a:solidFill>
                <a:latin typeface="微软雅黑" pitchFamily="34" charset="-122"/>
                <a:ea typeface="微软雅黑" pitchFamily="34" charset="-122"/>
                <a:cs typeface="+mj-cs"/>
              </a:defRPr>
            </a:lvl1pPr>
            <a:lvl2pPr marL="0" lvl="1" defTabSz="1219170">
              <a:defRPr sz="2054">
                <a:solidFill>
                  <a:schemeClr val="tx1">
                    <a:lumMod val="65000"/>
                    <a:lumOff val="35000"/>
                  </a:schemeClr>
                </a:solidFill>
                <a:latin typeface="微软雅黑" panose="020B0503020204020204" pitchFamily="34" charset="-122"/>
                <a:ea typeface="微软雅黑" panose="020B0503020204020204" pitchFamily="34" charset="-122"/>
              </a:defRPr>
            </a:lvl2pPr>
            <a:lvl3pPr marL="1219170" defTabSz="1219170">
              <a:defRPr sz="2400"/>
            </a:lvl3pPr>
            <a:lvl4pPr marL="1828754" defTabSz="1219170">
              <a:defRPr sz="2400"/>
            </a:lvl4pPr>
            <a:lvl5pPr marL="2438339" defTabSz="1219170">
              <a:defRPr sz="2400"/>
            </a:lvl5pPr>
            <a:lvl6pPr marL="3047924" defTabSz="1219170">
              <a:defRPr sz="2400"/>
            </a:lvl6pPr>
            <a:lvl7pPr marL="3657509" defTabSz="1219170">
              <a:defRPr sz="2400"/>
            </a:lvl7pPr>
            <a:lvl8pPr marL="4267093" defTabSz="1219170">
              <a:defRPr sz="2400"/>
            </a:lvl8pPr>
            <a:lvl9pPr marL="4876678" defTabSz="1219170">
              <a:defRPr sz="2400"/>
            </a:lvl9pPr>
          </a:lstStyle>
          <a:p>
            <a:pPr lvl="1"/>
            <a:r>
              <a:rPr lang="zh-CN" altLang="en-US" sz="2000" b="1" dirty="0">
                <a:solidFill>
                  <a:schemeClr val="tx1">
                    <a:lumMod val="75000"/>
                    <a:lumOff val="25000"/>
                  </a:schemeClr>
                </a:solidFill>
                <a:latin typeface="+mn-lt"/>
                <a:ea typeface="+mn-ea"/>
                <a:cs typeface="+mn-ea"/>
                <a:sym typeface="+mn-lt"/>
              </a:rPr>
              <a:t>It is conducive to enhancing the image of the government</a:t>
            </a:r>
          </a:p>
        </p:txBody>
      </p:sp>
    </p:spTree>
    <p:extLst>
      <p:ext uri="{BB962C8B-B14F-4D97-AF65-F5344CB8AC3E}">
        <p14:creationId xmlns:p14="http://schemas.microsoft.com/office/powerpoint/2010/main" val="1989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47"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linds(horizontal)">
                                      <p:cBhvr>
                                        <p:cTn id="43" dur="500"/>
                                        <p:tgtEl>
                                          <p:spTgt spid="3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linds(horizontal)">
                                      <p:cBhvr>
                                        <p:cTn id="49" dur="500"/>
                                        <p:tgtEl>
                                          <p:spTgt spid="4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blinds(horizontal)">
                                      <p:cBhvr>
                                        <p:cTn id="52" dur="500"/>
                                        <p:tgtEl>
                                          <p:spTgt spid="4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linds(horizontal)">
                                      <p:cBhvr>
                                        <p:cTn id="55" dur="500"/>
                                        <p:tgtEl>
                                          <p:spTgt spid="4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blinds(horizontal)">
                                      <p:cBhvr>
                                        <p:cTn id="58" dur="500"/>
                                        <p:tgtEl>
                                          <p:spTgt spid="4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linds(horizontal)">
                                      <p:cBhvr>
                                        <p:cTn id="6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p:bldP spid="32" grpId="0" animBg="1"/>
      <p:bldP spid="34" grpId="0"/>
      <p:bldP spid="35" grpId="0"/>
      <p:bldP spid="36" grpId="0"/>
      <p:bldP spid="37" grpId="0"/>
      <p:bldP spid="38" grpId="0" animBg="1"/>
      <p:bldP spid="4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Products and operations</a:t>
            </a:r>
          </a:p>
        </p:txBody>
      </p:sp>
      <p:sp>
        <p:nvSpPr>
          <p:cNvPr id="10" name="矩形 9">
            <a:extLst>
              <a:ext uri="{FF2B5EF4-FFF2-40B4-BE49-F238E27FC236}">
                <a16:creationId xmlns:a16="http://schemas.microsoft.com/office/drawing/2014/main" id="{123DA4B6-80B7-416B-A599-E6D4E3637A19}"/>
              </a:ext>
            </a:extLst>
          </p:cNvPr>
          <p:cNvSpPr/>
          <p:nvPr/>
        </p:nvSpPr>
        <p:spPr>
          <a:xfrm>
            <a:off x="1693421" y="1276086"/>
            <a:ext cx="2031325" cy="461665"/>
          </a:xfrm>
          <a:prstGeom prst="rect">
            <a:avLst/>
          </a:prstGeom>
        </p:spPr>
        <p:txBody>
          <a:bodyPr wrap="none">
            <a:spAutoFit/>
          </a:bodyPr>
          <a:lstStyle/>
          <a:p>
            <a:r>
              <a:rPr lang="zh-CN" altLang="en-US" sz="2400" dirty="0">
                <a:solidFill>
                  <a:srgbClr val="3C4D63"/>
                </a:solidFill>
                <a:cs typeface="+mn-ea"/>
                <a:sym typeface="+mn-lt"/>
              </a:rPr>
              <a:t>Content delivery channels</a:t>
            </a:r>
          </a:p>
        </p:txBody>
      </p:sp>
      <p:grpSp>
        <p:nvGrpSpPr>
          <p:cNvPr id="11" name="组合 10">
            <a:extLst>
              <a:ext uri="{FF2B5EF4-FFF2-40B4-BE49-F238E27FC236}">
                <a16:creationId xmlns:a16="http://schemas.microsoft.com/office/drawing/2014/main" id="{2EB38011-1604-4CDB-861A-33DEBFD46E2D}"/>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46FDCF24-0BA2-487F-B6C6-FD4480891CD4}"/>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93588996-57DA-4163-9D18-CCFFE001477B}"/>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D870897A-9515-4CD4-8B05-732DFDE6EA6E}"/>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1E18B295-A696-4967-8C75-0D827C60AE7B}"/>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E9E5E59A-B55B-4DDF-A1FB-8F84ED1549A2}"/>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0EACC9C4-81A0-43DB-A03E-87769AC6476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D3FBAD76-D129-4721-A142-71A3713D70D0}"/>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C420C92B-7C6D-4531-963B-9CB534C021F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A4EBA947-E056-4567-BCD3-910D783827C7}"/>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0B68DB38-3FF0-4716-B1E4-8B903A5B5B4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485A25B9-E723-4D76-9958-D77975BCDA9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0036A9D1-C3EC-401C-9B25-AA4AD27D0A73}"/>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67DD4709-28C6-413C-AAE6-E23F0A5EC44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936E8E25-666D-4C7D-ADFE-06135F07C86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cxnSp>
        <p:nvCxnSpPr>
          <p:cNvPr id="26" name="直接连接符 42">
            <a:extLst>
              <a:ext uri="{FF2B5EF4-FFF2-40B4-BE49-F238E27FC236}">
                <a16:creationId xmlns:a16="http://schemas.microsoft.com/office/drawing/2014/main" id="{D085A5F3-3C8B-4FA3-A3A0-A4E6BD4DBA32}"/>
              </a:ext>
            </a:extLst>
          </p:cNvPr>
          <p:cNvCxnSpPr>
            <a:cxnSpLocks/>
          </p:cNvCxnSpPr>
          <p:nvPr/>
        </p:nvCxnSpPr>
        <p:spPr>
          <a:xfrm>
            <a:off x="6096000" y="1989138"/>
            <a:ext cx="0" cy="2238253"/>
          </a:xfrm>
          <a:prstGeom prst="line">
            <a:avLst/>
          </a:prstGeom>
          <a:ln w="28575" cap="rnd">
            <a:solidFill>
              <a:schemeClr val="tx2">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33ECF1D2-A3AB-4776-9CF4-BEC3482D136F}"/>
              </a:ext>
            </a:extLst>
          </p:cNvPr>
          <p:cNvSpPr txBox="1"/>
          <p:nvPr/>
        </p:nvSpPr>
        <p:spPr bwMode="auto">
          <a:xfrm>
            <a:off x="1736246" y="2597842"/>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1">
                    <a:lumMod val="75000"/>
                    <a:lumOff val="25000"/>
                  </a:schemeClr>
                </a:solidFill>
                <a:cs typeface="+mn-ea"/>
                <a:sym typeface="+mn-lt"/>
              </a:rPr>
              <a:t>01</a:t>
            </a:r>
          </a:p>
        </p:txBody>
      </p:sp>
      <p:sp>
        <p:nvSpPr>
          <p:cNvPr id="28" name="弧形 9">
            <a:extLst>
              <a:ext uri="{FF2B5EF4-FFF2-40B4-BE49-F238E27FC236}">
                <a16:creationId xmlns:a16="http://schemas.microsoft.com/office/drawing/2014/main" id="{68BE8135-E358-454D-A445-BB2B59F7CBC6}"/>
              </a:ext>
            </a:extLst>
          </p:cNvPr>
          <p:cNvSpPr/>
          <p:nvPr/>
        </p:nvSpPr>
        <p:spPr>
          <a:xfrm>
            <a:off x="1736246" y="2204654"/>
            <a:ext cx="1413656" cy="1413656"/>
          </a:xfrm>
          <a:prstGeom prst="arc">
            <a:avLst>
              <a:gd name="adj1" fmla="val 21496969"/>
              <a:gd name="adj2" fmla="val 17262036"/>
            </a:avLst>
          </a:prstGeom>
          <a:ln w="76200">
            <a:solidFill>
              <a:schemeClr val="bg1">
                <a:lumMod val="85000"/>
              </a:schemeClr>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弧形 8">
            <a:extLst>
              <a:ext uri="{FF2B5EF4-FFF2-40B4-BE49-F238E27FC236}">
                <a16:creationId xmlns:a16="http://schemas.microsoft.com/office/drawing/2014/main" id="{603EA050-8FFC-4F2F-A0A5-72DA313AD97F}"/>
              </a:ext>
            </a:extLst>
          </p:cNvPr>
          <p:cNvSpPr/>
          <p:nvPr/>
        </p:nvSpPr>
        <p:spPr>
          <a:xfrm>
            <a:off x="1736246" y="2204654"/>
            <a:ext cx="1413656" cy="1413656"/>
          </a:xfrm>
          <a:prstGeom prst="arc">
            <a:avLst/>
          </a:prstGeom>
          <a:ln w="76200">
            <a:solidFill>
              <a:srgbClr val="1E28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弧形 12">
            <a:extLst>
              <a:ext uri="{FF2B5EF4-FFF2-40B4-BE49-F238E27FC236}">
                <a16:creationId xmlns:a16="http://schemas.microsoft.com/office/drawing/2014/main" id="{00BF4747-176B-4D2F-A8A8-484F3849844D}"/>
              </a:ext>
            </a:extLst>
          </p:cNvPr>
          <p:cNvSpPr/>
          <p:nvPr/>
        </p:nvSpPr>
        <p:spPr>
          <a:xfrm>
            <a:off x="3800368" y="2204654"/>
            <a:ext cx="1413656" cy="1413656"/>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弧形 13">
            <a:extLst>
              <a:ext uri="{FF2B5EF4-FFF2-40B4-BE49-F238E27FC236}">
                <a16:creationId xmlns:a16="http://schemas.microsoft.com/office/drawing/2014/main" id="{D0AC59FC-BCB3-4F4F-93AC-F1F020C9F6E6}"/>
              </a:ext>
            </a:extLst>
          </p:cNvPr>
          <p:cNvSpPr/>
          <p:nvPr/>
        </p:nvSpPr>
        <p:spPr>
          <a:xfrm>
            <a:off x="3800368" y="2204654"/>
            <a:ext cx="1413656" cy="1413656"/>
          </a:xfrm>
          <a:prstGeom prst="arc">
            <a:avLst>
              <a:gd name="adj1" fmla="val 16200000"/>
              <a:gd name="adj2" fmla="val 4915262"/>
            </a:avLst>
          </a:prstGeom>
          <a:ln w="76200">
            <a:solidFill>
              <a:srgbClr val="1E2836"/>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2" name="文本框 31">
            <a:extLst>
              <a:ext uri="{FF2B5EF4-FFF2-40B4-BE49-F238E27FC236}">
                <a16:creationId xmlns:a16="http://schemas.microsoft.com/office/drawing/2014/main" id="{B2B4A234-67A2-4BCE-B102-FF7BD6C1BF04}"/>
              </a:ext>
            </a:extLst>
          </p:cNvPr>
          <p:cNvSpPr txBox="1"/>
          <p:nvPr/>
        </p:nvSpPr>
        <p:spPr bwMode="auto">
          <a:xfrm>
            <a:off x="3801720" y="2597842"/>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1">
                    <a:lumMod val="75000"/>
                    <a:lumOff val="25000"/>
                  </a:schemeClr>
                </a:solidFill>
                <a:cs typeface="+mn-ea"/>
                <a:sym typeface="+mn-lt"/>
              </a:rPr>
              <a:t>02</a:t>
            </a:r>
          </a:p>
        </p:txBody>
      </p:sp>
      <p:sp>
        <p:nvSpPr>
          <p:cNvPr id="33" name="文本框 32">
            <a:extLst>
              <a:ext uri="{FF2B5EF4-FFF2-40B4-BE49-F238E27FC236}">
                <a16:creationId xmlns:a16="http://schemas.microsoft.com/office/drawing/2014/main" id="{E17837D1-3D44-4D6F-9B0A-56F91DCBBD81}"/>
              </a:ext>
            </a:extLst>
          </p:cNvPr>
          <p:cNvSpPr txBox="1"/>
          <p:nvPr/>
        </p:nvSpPr>
        <p:spPr bwMode="auto">
          <a:xfrm>
            <a:off x="6903332" y="2597842"/>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1">
                    <a:lumMod val="75000"/>
                    <a:lumOff val="25000"/>
                  </a:schemeClr>
                </a:solidFill>
                <a:cs typeface="+mn-ea"/>
                <a:sym typeface="+mn-lt"/>
              </a:rPr>
              <a:t>03</a:t>
            </a:r>
          </a:p>
        </p:txBody>
      </p:sp>
      <p:sp>
        <p:nvSpPr>
          <p:cNvPr id="34" name="弧形 36">
            <a:extLst>
              <a:ext uri="{FF2B5EF4-FFF2-40B4-BE49-F238E27FC236}">
                <a16:creationId xmlns:a16="http://schemas.microsoft.com/office/drawing/2014/main" id="{816C7E2E-E651-4CB2-A593-5924DD2B9A3A}"/>
              </a:ext>
            </a:extLst>
          </p:cNvPr>
          <p:cNvSpPr/>
          <p:nvPr/>
        </p:nvSpPr>
        <p:spPr>
          <a:xfrm>
            <a:off x="6903332" y="2204654"/>
            <a:ext cx="1413656" cy="1413656"/>
          </a:xfrm>
          <a:prstGeom prst="arc">
            <a:avLst>
              <a:gd name="adj1" fmla="val 19995306"/>
              <a:gd name="adj2" fmla="val 17262036"/>
            </a:avLst>
          </a:prstGeom>
          <a:ln w="76200">
            <a:solidFill>
              <a:schemeClr val="bg1">
                <a:lumMod val="85000"/>
              </a:schemeClr>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弧形 37">
            <a:extLst>
              <a:ext uri="{FF2B5EF4-FFF2-40B4-BE49-F238E27FC236}">
                <a16:creationId xmlns:a16="http://schemas.microsoft.com/office/drawing/2014/main" id="{ABB12629-AB75-45B2-A231-6B0C40D2F63A}"/>
              </a:ext>
            </a:extLst>
          </p:cNvPr>
          <p:cNvSpPr/>
          <p:nvPr/>
        </p:nvSpPr>
        <p:spPr>
          <a:xfrm>
            <a:off x="6903332" y="2204654"/>
            <a:ext cx="1413656" cy="1413656"/>
          </a:xfrm>
          <a:prstGeom prst="arc">
            <a:avLst>
              <a:gd name="adj1" fmla="val 16200000"/>
              <a:gd name="adj2" fmla="val 20219714"/>
            </a:avLst>
          </a:prstGeom>
          <a:ln w="76200">
            <a:solidFill>
              <a:srgbClr val="1E28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弧形 34">
            <a:extLst>
              <a:ext uri="{FF2B5EF4-FFF2-40B4-BE49-F238E27FC236}">
                <a16:creationId xmlns:a16="http://schemas.microsoft.com/office/drawing/2014/main" id="{F53BC8BC-6B8A-4987-AFC6-4D126B2B3485}"/>
              </a:ext>
            </a:extLst>
          </p:cNvPr>
          <p:cNvSpPr/>
          <p:nvPr/>
        </p:nvSpPr>
        <p:spPr>
          <a:xfrm>
            <a:off x="8967454" y="2204654"/>
            <a:ext cx="1413656" cy="1413656"/>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弧形 35">
            <a:extLst>
              <a:ext uri="{FF2B5EF4-FFF2-40B4-BE49-F238E27FC236}">
                <a16:creationId xmlns:a16="http://schemas.microsoft.com/office/drawing/2014/main" id="{0389942B-A593-4EB6-997C-3F84FAEDA2EA}"/>
              </a:ext>
            </a:extLst>
          </p:cNvPr>
          <p:cNvSpPr/>
          <p:nvPr/>
        </p:nvSpPr>
        <p:spPr>
          <a:xfrm>
            <a:off x="8967454" y="2204654"/>
            <a:ext cx="1413656" cy="1413656"/>
          </a:xfrm>
          <a:prstGeom prst="arc">
            <a:avLst>
              <a:gd name="adj1" fmla="val 16200000"/>
              <a:gd name="adj2" fmla="val 9514648"/>
            </a:avLst>
          </a:prstGeom>
          <a:ln w="76200">
            <a:solidFill>
              <a:srgbClr val="1E2836"/>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8" name="文本框 37">
            <a:extLst>
              <a:ext uri="{FF2B5EF4-FFF2-40B4-BE49-F238E27FC236}">
                <a16:creationId xmlns:a16="http://schemas.microsoft.com/office/drawing/2014/main" id="{4060EA60-D1A3-462D-8540-4FB206490FEE}"/>
              </a:ext>
            </a:extLst>
          </p:cNvPr>
          <p:cNvSpPr txBox="1"/>
          <p:nvPr/>
        </p:nvSpPr>
        <p:spPr bwMode="auto">
          <a:xfrm>
            <a:off x="8968806" y="2597842"/>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1">
                    <a:lumMod val="75000"/>
                    <a:lumOff val="25000"/>
                  </a:schemeClr>
                </a:solidFill>
                <a:cs typeface="+mn-ea"/>
                <a:sym typeface="+mn-lt"/>
              </a:rPr>
              <a:t>04</a:t>
            </a:r>
          </a:p>
        </p:txBody>
      </p:sp>
      <p:sp>
        <p:nvSpPr>
          <p:cNvPr id="39" name="矩形 38">
            <a:extLst>
              <a:ext uri="{FF2B5EF4-FFF2-40B4-BE49-F238E27FC236}">
                <a16:creationId xmlns:a16="http://schemas.microsoft.com/office/drawing/2014/main" id="{3B0CB406-2DB0-4454-9216-8818769B8803}"/>
              </a:ext>
            </a:extLst>
          </p:cNvPr>
          <p:cNvSpPr/>
          <p:nvPr/>
        </p:nvSpPr>
        <p:spPr>
          <a:xfrm>
            <a:off x="1113823" y="3846646"/>
            <a:ext cx="2615349" cy="375809"/>
          </a:xfrm>
          <a:prstGeom prst="rect">
            <a:avLst/>
          </a:prstGeom>
        </p:spPr>
        <p:txBody>
          <a:bodyPr wrap="square">
            <a:spAutoFit/>
          </a:bodyPr>
          <a:lstStyle/>
          <a:p>
            <a:pPr algn="ctr">
              <a:lnSpc>
                <a:spcPct val="110000"/>
              </a:lnSpc>
              <a:spcBef>
                <a:spcPct val="0"/>
              </a:spcBef>
              <a:buNone/>
            </a:pPr>
            <a:r>
              <a:rPr lang="zh-CN" altLang="en-US" dirty="0">
                <a:solidFill>
                  <a:schemeClr val="tx1">
                    <a:lumMod val="75000"/>
                    <a:lumOff val="25000"/>
                  </a:schemeClr>
                </a:solidFill>
                <a:cs typeface="+mn-ea"/>
                <a:sym typeface="+mn-lt"/>
              </a:rPr>
              <a:t> Today's headlines</a:t>
            </a:r>
          </a:p>
        </p:txBody>
      </p:sp>
      <p:sp>
        <p:nvSpPr>
          <p:cNvPr id="40" name="矩形 39">
            <a:extLst>
              <a:ext uri="{FF2B5EF4-FFF2-40B4-BE49-F238E27FC236}">
                <a16:creationId xmlns:a16="http://schemas.microsoft.com/office/drawing/2014/main" id="{AF060A51-187A-443B-B808-E03F26FD6195}"/>
              </a:ext>
            </a:extLst>
          </p:cNvPr>
          <p:cNvSpPr/>
          <p:nvPr/>
        </p:nvSpPr>
        <p:spPr>
          <a:xfrm>
            <a:off x="3142570" y="3846646"/>
            <a:ext cx="2615349" cy="375809"/>
          </a:xfrm>
          <a:prstGeom prst="rect">
            <a:avLst/>
          </a:prstGeom>
        </p:spPr>
        <p:txBody>
          <a:bodyPr wrap="square">
            <a:spAutoFit/>
          </a:bodyPr>
          <a:lstStyle/>
          <a:p>
            <a:pPr algn="ctr">
              <a:lnSpc>
                <a:spcPct val="110000"/>
              </a:lnSpc>
              <a:spcBef>
                <a:spcPct val="0"/>
              </a:spcBef>
              <a:buNone/>
            </a:pPr>
            <a:r>
              <a:rPr lang="zh-CN" altLang="en-US" dirty="0">
                <a:solidFill>
                  <a:schemeClr val="tx1">
                    <a:lumMod val="75000"/>
                    <a:lumOff val="25000"/>
                  </a:schemeClr>
                </a:solidFill>
                <a:cs typeface="+mn-ea"/>
                <a:sym typeface="+mn-lt"/>
              </a:rPr>
              <a:t>Baidu hundred</a:t>
            </a:r>
          </a:p>
        </p:txBody>
      </p:sp>
      <p:sp>
        <p:nvSpPr>
          <p:cNvPr id="41" name="矩形 40">
            <a:extLst>
              <a:ext uri="{FF2B5EF4-FFF2-40B4-BE49-F238E27FC236}">
                <a16:creationId xmlns:a16="http://schemas.microsoft.com/office/drawing/2014/main" id="{0B4DD628-0DCB-4B1D-AF32-7F8006211B63}"/>
              </a:ext>
            </a:extLst>
          </p:cNvPr>
          <p:cNvSpPr/>
          <p:nvPr/>
        </p:nvSpPr>
        <p:spPr>
          <a:xfrm>
            <a:off x="6310405" y="3846646"/>
            <a:ext cx="2615349" cy="375809"/>
          </a:xfrm>
          <a:prstGeom prst="rect">
            <a:avLst/>
          </a:prstGeom>
        </p:spPr>
        <p:txBody>
          <a:bodyPr wrap="square">
            <a:spAutoFit/>
          </a:bodyPr>
          <a:lstStyle/>
          <a:p>
            <a:pPr algn="ctr">
              <a:lnSpc>
                <a:spcPct val="110000"/>
              </a:lnSpc>
              <a:spcBef>
                <a:spcPct val="0"/>
              </a:spcBef>
              <a:buNone/>
            </a:pPr>
            <a:r>
              <a:rPr lang="zh-CN" altLang="en-US" dirty="0">
                <a:solidFill>
                  <a:schemeClr val="tx1">
                    <a:lumMod val="75000"/>
                    <a:lumOff val="25000"/>
                  </a:schemeClr>
                </a:solidFill>
                <a:cs typeface="+mn-ea"/>
                <a:sym typeface="+mn-lt"/>
              </a:rPr>
              <a:t>Penguin</a:t>
            </a:r>
          </a:p>
        </p:txBody>
      </p:sp>
      <p:sp>
        <p:nvSpPr>
          <p:cNvPr id="42" name="矩形 41">
            <a:extLst>
              <a:ext uri="{FF2B5EF4-FFF2-40B4-BE49-F238E27FC236}">
                <a16:creationId xmlns:a16="http://schemas.microsoft.com/office/drawing/2014/main" id="{5EE73D81-7FC5-4DCE-855F-57C6B29BD467}"/>
              </a:ext>
            </a:extLst>
          </p:cNvPr>
          <p:cNvSpPr/>
          <p:nvPr/>
        </p:nvSpPr>
        <p:spPr>
          <a:xfrm>
            <a:off x="8393535" y="3846646"/>
            <a:ext cx="2615349" cy="375809"/>
          </a:xfrm>
          <a:prstGeom prst="rect">
            <a:avLst/>
          </a:prstGeom>
        </p:spPr>
        <p:txBody>
          <a:bodyPr wrap="square">
            <a:spAutoFit/>
          </a:bodyPr>
          <a:lstStyle/>
          <a:p>
            <a:pPr algn="ctr">
              <a:lnSpc>
                <a:spcPct val="110000"/>
              </a:lnSpc>
              <a:spcBef>
                <a:spcPct val="0"/>
              </a:spcBef>
              <a:buNone/>
            </a:pPr>
            <a:r>
              <a:rPr lang="zh-CN" altLang="en-US" dirty="0">
                <a:solidFill>
                  <a:schemeClr val="tx1">
                    <a:lumMod val="75000"/>
                    <a:lumOff val="25000"/>
                  </a:schemeClr>
                </a:solidFill>
                <a:cs typeface="+mn-ea"/>
                <a:sym typeface="+mn-lt"/>
              </a:rPr>
              <a:t>Big Fish</a:t>
            </a:r>
          </a:p>
        </p:txBody>
      </p:sp>
      <p:sp>
        <p:nvSpPr>
          <p:cNvPr id="43" name="KSO_Shape">
            <a:extLst>
              <a:ext uri="{FF2B5EF4-FFF2-40B4-BE49-F238E27FC236}">
                <a16:creationId xmlns:a16="http://schemas.microsoft.com/office/drawing/2014/main" id="{4382FC76-A490-4B42-B3BD-F154F7B65FE8}"/>
              </a:ext>
            </a:extLst>
          </p:cNvPr>
          <p:cNvSpPr/>
          <p:nvPr/>
        </p:nvSpPr>
        <p:spPr>
          <a:xfrm rot="16200000" flipH="1">
            <a:off x="5982830" y="923923"/>
            <a:ext cx="221424" cy="7540741"/>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1E2836"/>
          </a:solidFill>
          <a:ln>
            <a:noFill/>
          </a:ln>
          <a:effectLst/>
        </p:spPr>
        <p:txBody>
          <a:bodyPr anchor="ctr"/>
          <a:lstStyle/>
          <a:p>
            <a:endParaRPr lang="zh-CN" altLang="en-US">
              <a:effectLst/>
              <a:cs typeface="+mn-ea"/>
              <a:sym typeface="+mn-lt"/>
            </a:endParaRPr>
          </a:p>
        </p:txBody>
      </p:sp>
      <p:sp>
        <p:nvSpPr>
          <p:cNvPr id="44" name="矩形 43">
            <a:extLst>
              <a:ext uri="{FF2B5EF4-FFF2-40B4-BE49-F238E27FC236}">
                <a16:creationId xmlns:a16="http://schemas.microsoft.com/office/drawing/2014/main" id="{6529CA72-4D7F-4D6C-A9DD-29B892EA6AF3}"/>
              </a:ext>
            </a:extLst>
          </p:cNvPr>
          <p:cNvSpPr/>
          <p:nvPr/>
        </p:nvSpPr>
        <p:spPr>
          <a:xfrm>
            <a:off x="4241206" y="5024868"/>
            <a:ext cx="3647880" cy="533288"/>
          </a:xfrm>
          <a:prstGeom prst="rect">
            <a:avLst/>
          </a:prstGeom>
        </p:spPr>
        <p:txBody>
          <a:bodyPr wrap="square">
            <a:spAutoFit/>
          </a:bodyPr>
          <a:lstStyle/>
          <a:p>
            <a:pPr algn="ctr">
              <a:lnSpc>
                <a:spcPct val="110000"/>
              </a:lnSpc>
              <a:spcBef>
                <a:spcPct val="0"/>
              </a:spcBef>
              <a:buNone/>
            </a:pPr>
            <a:r>
              <a:rPr lang="zh-CN" altLang="en-US" sz="2800" dirty="0">
                <a:solidFill>
                  <a:schemeClr val="tx1">
                    <a:lumMod val="75000"/>
                    <a:lumOff val="25000"/>
                  </a:schemeClr>
                </a:solidFill>
                <a:cs typeface="+mn-ea"/>
                <a:sym typeface="+mn-lt"/>
              </a:rPr>
              <a:t>Graphic video live</a:t>
            </a:r>
          </a:p>
        </p:txBody>
      </p:sp>
    </p:spTree>
    <p:extLst>
      <p:ext uri="{BB962C8B-B14F-4D97-AF65-F5344CB8AC3E}">
        <p14:creationId xmlns:p14="http://schemas.microsoft.com/office/powerpoint/2010/main" val="37331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linds(horizontal)">
                                      <p:cBhvr>
                                        <p:cTn id="24" dur="500"/>
                                        <p:tgtEl>
                                          <p:spTgt spid="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linds(horizontal)">
                                      <p:cBhvr>
                                        <p:cTn id="45" dur="500"/>
                                        <p:tgtEl>
                                          <p:spTgt spid="3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linds(horizontal)">
                                      <p:cBhvr>
                                        <p:cTn id="48" dur="500"/>
                                        <p:tgtEl>
                                          <p:spTgt spid="3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linds(horizontal)">
                                      <p:cBhvr>
                                        <p:cTn id="51" dur="500"/>
                                        <p:tgtEl>
                                          <p:spTgt spid="3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linds(horizontal)">
                                      <p:cBhvr>
                                        <p:cTn id="54" dur="500"/>
                                        <p:tgtEl>
                                          <p:spTgt spid="3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linds(horizontal)">
                                      <p:cBhvr>
                                        <p:cTn id="57" dur="500"/>
                                        <p:tgtEl>
                                          <p:spTgt spid="3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linds(horizontal)">
                                      <p:cBhvr>
                                        <p:cTn id="66" dur="500"/>
                                        <p:tgtEl>
                                          <p:spTgt spid="42"/>
                                        </p:tgtEl>
                                      </p:cBhvr>
                                    </p:animEffect>
                                  </p:childTnLst>
                                </p:cTn>
                              </p:par>
                            </p:childTnLst>
                          </p:cTn>
                        </p:par>
                        <p:par>
                          <p:cTn id="67" fill="hold">
                            <p:stCondLst>
                              <p:cond delay="2000"/>
                            </p:stCondLst>
                            <p:childTnLst>
                              <p:par>
                                <p:cTn id="68" presetID="12" presetClass="entr" presetSubtype="8"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p:tgtEl>
                                          <p:spTgt spid="43"/>
                                        </p:tgtEl>
                                        <p:attrNameLst>
                                          <p:attrName>ppt_x</p:attrName>
                                        </p:attrNameLst>
                                      </p:cBhvr>
                                      <p:tavLst>
                                        <p:tav tm="0">
                                          <p:val>
                                            <p:strVal val="#ppt_x-#ppt_w*1.125000"/>
                                          </p:val>
                                        </p:tav>
                                        <p:tav tm="100000">
                                          <p:val>
                                            <p:strVal val="#ppt_x"/>
                                          </p:val>
                                        </p:tav>
                                      </p:tavLst>
                                    </p:anim>
                                    <p:animEffect transition="in" filter="wipe(right)">
                                      <p:cBhvr>
                                        <p:cTn id="71" dur="500"/>
                                        <p:tgtEl>
                                          <p:spTgt spid="43"/>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blinds(horizontal)">
                                      <p:cBhvr>
                                        <p:cTn id="7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8" grpId="0" animBg="1"/>
      <p:bldP spid="29" grpId="0" animBg="1"/>
      <p:bldP spid="30" grpId="0" animBg="1"/>
      <p:bldP spid="31" grpId="0" animBg="1"/>
      <p:bldP spid="32" grpId="0"/>
      <p:bldP spid="33" grpId="0"/>
      <p:bldP spid="34" grpId="0" animBg="1"/>
      <p:bldP spid="35" grpId="0" animBg="1"/>
      <p:bldP spid="36" grpId="0" animBg="1"/>
      <p:bldP spid="37" grpId="0" animBg="1"/>
      <p:bldP spid="38" grpId="0"/>
      <p:bldP spid="39" grpId="0"/>
      <p:bldP spid="40" grpId="0"/>
      <p:bldP spid="41" grpId="0"/>
      <p:bldP spid="42" grpId="0"/>
      <p:bldP spid="4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43F5F0-8791-4652-BC71-8CE8CFA38098}"/>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F38524BD-D17B-4C29-AFEB-F8D949F4FD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04" y="0"/>
            <a:ext cx="4365523" cy="6858000"/>
          </a:xfrm>
          <a:prstGeom prst="rect">
            <a:avLst/>
          </a:prstGeom>
          <a:effectLst/>
        </p:spPr>
      </p:pic>
      <p:sp>
        <p:nvSpPr>
          <p:cNvPr id="6" name="圆角矩形 18">
            <a:extLst>
              <a:ext uri="{FF2B5EF4-FFF2-40B4-BE49-F238E27FC236}">
                <a16:creationId xmlns:a16="http://schemas.microsoft.com/office/drawing/2014/main" id="{F54FFB74-BBCE-40D8-A289-96528A9AB879}"/>
              </a:ext>
            </a:extLst>
          </p:cNvPr>
          <p:cNvSpPr/>
          <p:nvPr/>
        </p:nvSpPr>
        <p:spPr>
          <a:xfrm>
            <a:off x="4141023" y="2707017"/>
            <a:ext cx="1659429" cy="1667234"/>
          </a:xfrm>
          <a:prstGeom prst="roundRect">
            <a:avLst>
              <a:gd name="adj" fmla="val 8846"/>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8B34C77C-6FF2-4BCF-A0E6-D96DF5F59BE9}"/>
              </a:ext>
            </a:extLst>
          </p:cNvPr>
          <p:cNvSpPr txBox="1"/>
          <p:nvPr/>
        </p:nvSpPr>
        <p:spPr>
          <a:xfrm>
            <a:off x="4499902" y="2537797"/>
            <a:ext cx="1107996" cy="1446550"/>
          </a:xfrm>
          <a:prstGeom prst="rect">
            <a:avLst/>
          </a:prstGeom>
          <a:noFill/>
        </p:spPr>
        <p:txBody>
          <a:bodyPr wrap="none" rtlCol="0">
            <a:spAutoFit/>
          </a:bodyPr>
          <a:lstStyle>
            <a:defPPr>
              <a:defRPr lang="zh-CN"/>
            </a:defPPr>
            <a:lvl1pPr algn="ctr">
              <a:defRPr sz="8800">
                <a:solidFill>
                  <a:schemeClr val="bg1"/>
                </a:solidFill>
                <a:latin typeface="Agency FB" panose="020B0503020202020204" pitchFamily="34" charset="0"/>
                <a:cs typeface="+mn-ea"/>
              </a:defRPr>
            </a:lvl1pPr>
          </a:lstStyle>
          <a:p>
            <a:r>
              <a:rPr lang="en-US" altLang="zh-CN" dirty="0">
                <a:sym typeface="+mn-lt"/>
              </a:rPr>
              <a:t>04</a:t>
            </a:r>
            <a:endParaRPr lang="zh-CN" altLang="en-US" dirty="0">
              <a:sym typeface="+mn-lt"/>
            </a:endParaRPr>
          </a:p>
        </p:txBody>
      </p:sp>
      <p:sp>
        <p:nvSpPr>
          <p:cNvPr id="8" name="文本框 7">
            <a:extLst>
              <a:ext uri="{FF2B5EF4-FFF2-40B4-BE49-F238E27FC236}">
                <a16:creationId xmlns:a16="http://schemas.microsoft.com/office/drawing/2014/main" id="{74AA44C2-44AB-4752-8823-184864D98174}"/>
              </a:ext>
            </a:extLst>
          </p:cNvPr>
          <p:cNvSpPr txBox="1"/>
          <p:nvPr/>
        </p:nvSpPr>
        <p:spPr>
          <a:xfrm>
            <a:off x="4199532" y="3779189"/>
            <a:ext cx="1586012" cy="400110"/>
          </a:xfrm>
          <a:prstGeom prst="rect">
            <a:avLst/>
          </a:prstGeom>
          <a:noFill/>
        </p:spPr>
        <p:txBody>
          <a:bodyPr wrap="none" rtlCol="0">
            <a:spAutoFit/>
          </a:bodyPr>
          <a:lstStyle/>
          <a:p>
            <a:r>
              <a:rPr lang="en-US" altLang="zh-CN" sz="2000" dirty="0">
                <a:solidFill>
                  <a:schemeClr val="bg1"/>
                </a:solidFill>
                <a:cs typeface="+mn-ea"/>
                <a:sym typeface="+mn-lt"/>
              </a:rPr>
              <a:t>PART FOUR</a:t>
            </a:r>
            <a:endParaRPr lang="zh-CN" altLang="en-US" sz="2000" dirty="0">
              <a:solidFill>
                <a:schemeClr val="bg1"/>
              </a:solidFill>
              <a:cs typeface="+mn-ea"/>
              <a:sym typeface="+mn-lt"/>
            </a:endParaRPr>
          </a:p>
        </p:txBody>
      </p:sp>
      <p:sp>
        <p:nvSpPr>
          <p:cNvPr id="9" name="文本框 8">
            <a:extLst>
              <a:ext uri="{FF2B5EF4-FFF2-40B4-BE49-F238E27FC236}">
                <a16:creationId xmlns:a16="http://schemas.microsoft.com/office/drawing/2014/main" id="{BFDB2735-86F8-40E7-85C8-27567CEF3B88}"/>
              </a:ext>
            </a:extLst>
          </p:cNvPr>
          <p:cNvSpPr txBox="1"/>
          <p:nvPr/>
        </p:nvSpPr>
        <p:spPr>
          <a:xfrm>
            <a:off x="6059986" y="2624922"/>
            <a:ext cx="2031325" cy="646331"/>
          </a:xfrm>
          <a:prstGeom prst="rect">
            <a:avLst/>
          </a:prstGeom>
          <a:noFill/>
        </p:spPr>
        <p:txBody>
          <a:bodyPr wrap="none" rtlCol="0">
            <a:spAutoFit/>
          </a:bodyPr>
          <a:lstStyle/>
          <a:p>
            <a:r>
              <a:rPr lang="zh-CN" altLang="en-US" sz="3600" dirty="0">
                <a:solidFill>
                  <a:schemeClr val="bg1"/>
                </a:solidFill>
                <a:cs typeface="+mn-ea"/>
                <a:sym typeface="+mn-lt"/>
              </a:rPr>
              <a:t>Development planning</a:t>
            </a:r>
          </a:p>
        </p:txBody>
      </p:sp>
      <p:sp>
        <p:nvSpPr>
          <p:cNvPr id="10" name="文本框 9">
            <a:extLst>
              <a:ext uri="{FF2B5EF4-FFF2-40B4-BE49-F238E27FC236}">
                <a16:creationId xmlns:a16="http://schemas.microsoft.com/office/drawing/2014/main" id="{C95F4595-6838-4221-B051-A9B308800BC0}"/>
              </a:ext>
            </a:extLst>
          </p:cNvPr>
          <p:cNvSpPr txBox="1"/>
          <p:nvPr/>
        </p:nvSpPr>
        <p:spPr>
          <a:xfrm>
            <a:off x="6136003" y="3349849"/>
            <a:ext cx="5555627" cy="777649"/>
          </a:xfrm>
          <a:prstGeom prst="rect">
            <a:avLst/>
          </a:prstGeom>
          <a:noFill/>
        </p:spPr>
        <p:txBody>
          <a:bodyPr wrap="square" rtlCol="0">
            <a:spAutoFit/>
          </a:bodyPr>
          <a:lstStyle/>
          <a:p>
            <a:pPr>
              <a:lnSpc>
                <a:spcPct val="140000"/>
              </a:lnSpc>
            </a:pPr>
            <a:r>
              <a:rPr lang="zh-CN" altLang="en-US" sz="1100" dirty="0">
                <a:solidFill>
                  <a:schemeClr val="bg1"/>
                </a:solidFill>
                <a:cs typeface="+mn-ea"/>
                <a:sym typeface="+mn-lt"/>
              </a:rPr>
              <a:t>Add a detailed text description here, suggesting that it is relevant to the title and consistent with the overall language style, and that the language description be as concise and vivid as possible.</a:t>
            </a:r>
          </a:p>
        </p:txBody>
      </p:sp>
      <p:cxnSp>
        <p:nvCxnSpPr>
          <p:cNvPr id="23" name="直接连接符 22">
            <a:extLst>
              <a:ext uri="{FF2B5EF4-FFF2-40B4-BE49-F238E27FC236}">
                <a16:creationId xmlns:a16="http://schemas.microsoft.com/office/drawing/2014/main" id="{5C98BA34-7E99-40ED-835A-31F630659382}"/>
              </a:ext>
            </a:extLst>
          </p:cNvPr>
          <p:cNvCxnSpPr>
            <a:cxnSpLocks/>
          </p:cNvCxnSpPr>
          <p:nvPr/>
        </p:nvCxnSpPr>
        <p:spPr>
          <a:xfrm>
            <a:off x="6228270" y="4276629"/>
            <a:ext cx="4876801"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平行四边形 25">
            <a:extLst>
              <a:ext uri="{FF2B5EF4-FFF2-40B4-BE49-F238E27FC236}">
                <a16:creationId xmlns:a16="http://schemas.microsoft.com/office/drawing/2014/main" id="{F2EE8903-6001-409E-8237-69E866E4A14E}"/>
              </a:ext>
            </a:extLst>
          </p:cNvPr>
          <p:cNvSpPr/>
          <p:nvPr/>
        </p:nvSpPr>
        <p:spPr>
          <a:xfrm>
            <a:off x="11691630" y="177629"/>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D012A8FA-16D9-4408-8B36-6771F2A40DCF}"/>
              </a:ext>
            </a:extLst>
          </p:cNvPr>
          <p:cNvSpPr/>
          <p:nvPr/>
        </p:nvSpPr>
        <p:spPr>
          <a:xfrm>
            <a:off x="10917233" y="6682"/>
            <a:ext cx="949299" cy="646331"/>
          </a:xfrm>
          <a:prstGeom prst="roundRect">
            <a:avLst>
              <a:gd name="adj" fmla="val 0"/>
            </a:avLst>
          </a:prstGeom>
        </p:spPr>
        <p:txBody>
          <a:bodyPr wrap="none">
            <a:spAutoFit/>
          </a:bodyPr>
          <a:lstStyle/>
          <a:p>
            <a:r>
              <a:rPr lang="en-US" altLang="zh-CN"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rPr>
              <a:t>LOGO</a:t>
            </a:r>
            <a:endParaRPr lang="zh-CN" altLang="en-US"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endParaRPr>
          </a:p>
        </p:txBody>
      </p:sp>
      <p:sp>
        <p:nvSpPr>
          <p:cNvPr id="28" name="矩形: 圆角 27">
            <a:extLst>
              <a:ext uri="{FF2B5EF4-FFF2-40B4-BE49-F238E27FC236}">
                <a16:creationId xmlns:a16="http://schemas.microsoft.com/office/drawing/2014/main" id="{56CD8651-11FE-4C1B-81AC-238E7DA95098}"/>
              </a:ext>
            </a:extLst>
          </p:cNvPr>
          <p:cNvSpPr/>
          <p:nvPr/>
        </p:nvSpPr>
        <p:spPr>
          <a:xfrm>
            <a:off x="10161436" y="458132"/>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4629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left)">
                                      <p:cBhvr>
                                        <p:cTn id="16" dur="500"/>
                                        <p:tgtEl>
                                          <p:spTgt spid="28"/>
                                        </p:tgtEl>
                                      </p:cBhvr>
                                    </p:animEffect>
                                  </p:childTnLst>
                                </p:cTn>
                              </p:par>
                            </p:childTnLst>
                          </p:cTn>
                        </p:par>
                        <p:par>
                          <p:cTn id="17" fill="hold">
                            <p:stCondLst>
                              <p:cond delay="1000"/>
                            </p:stCondLst>
                            <p:childTnLst>
                              <p:par>
                                <p:cTn id="18" presetID="21"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1000"/>
                                        <p:tgtEl>
                                          <p:spTgt spid="6"/>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8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5" presetClass="path" presetSubtype="0" accel="10000" decel="90000" fill="hold" grpId="1" nodeType="withEffect">
                                  <p:stCondLst>
                                    <p:cond delay="0"/>
                                  </p:stCondLst>
                                  <p:childTnLst>
                                    <p:animMotion origin="layout" path="M 1.45833E-6 -1.11111E-6 L 0.05182 -1.11111E-6 " pathEditMode="relative" rAng="0" ptsTypes="AA">
                                      <p:cBhvr>
                                        <p:cTn id="35" dur="1000" spd="-100000" fill="hold"/>
                                        <p:tgtEl>
                                          <p:spTgt spid="9"/>
                                        </p:tgtEl>
                                        <p:attrNameLst>
                                          <p:attrName>ppt_x</p:attrName>
                                          <p:attrName>ppt_y</p:attrName>
                                        </p:attrNameLst>
                                      </p:cBhvr>
                                      <p:rCtr x="2591" y="0"/>
                                    </p:animMotion>
                                  </p:childTnLst>
                                </p:cTn>
                              </p:par>
                            </p:childTnLst>
                          </p:cTn>
                        </p:par>
                        <p:par>
                          <p:cTn id="36" fill="hold">
                            <p:stCondLst>
                              <p:cond delay="3850"/>
                            </p:stCondLst>
                            <p:childTnLst>
                              <p:par>
                                <p:cTn id="37" presetID="17" presetClass="entr" presetSubtype="10" fill="hold" grpId="0" nodeType="after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par>
                          <p:cTn id="41" fill="hold">
                            <p:stCondLst>
                              <p:cond delay="6250"/>
                            </p:stCondLst>
                            <p:childTnLst>
                              <p:par>
                                <p:cTn id="42" presetID="2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9" grpId="1"/>
      <p:bldP spid="10" grpId="0"/>
      <p:bldP spid="26" grpId="0" animBg="1"/>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8C97D474-431D-4D54-AB6B-8E37C6B3C417}"/>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Industry prospects</a:t>
            </a:r>
          </a:p>
        </p:txBody>
      </p:sp>
      <p:grpSp>
        <p:nvGrpSpPr>
          <p:cNvPr id="11" name="组合 10">
            <a:extLst>
              <a:ext uri="{FF2B5EF4-FFF2-40B4-BE49-F238E27FC236}">
                <a16:creationId xmlns:a16="http://schemas.microsoft.com/office/drawing/2014/main" id="{D3C24E68-B3B0-4861-827B-603CA23A683B}"/>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ECB45C27-0159-4F0C-A841-69B2F3B03F2F}"/>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EAEFF9E3-D17E-4382-A6D7-B2E8172C9337}"/>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18FAA41A-61B7-404E-A2CE-6C7ADDC5BC57}"/>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7B5E8CB6-45EF-4DD4-AB65-BFAC39797ED8}"/>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80AD9FA2-9256-4A76-BB82-FD99D65E5929}"/>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9D99C8DD-765F-4A80-89A3-97F9E81E18F4}"/>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CCD2FB64-C63A-4CBC-9BD2-C8A5660A7E30}"/>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6AD7A3C1-CCB8-4104-A0B7-01F82D49F170}"/>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B41850FB-EB9E-46AE-980A-9EB3846A8248}"/>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C621EC8E-AF9F-46F2-AB42-3D77B7B7E62C}"/>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BBF3FB1B-FE07-4860-A17E-8144B1BAFD4A}"/>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D98BEFC8-22A1-4273-A4F1-9244633AFEC5}"/>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370604C3-A50C-471C-A39D-7C66C7D50C6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16BE792C-BB53-43DE-9A19-9659BAF992BD}"/>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sp>
        <p:nvSpPr>
          <p:cNvPr id="34" name="MH_SubTitle_2">
            <a:extLst>
              <a:ext uri="{FF2B5EF4-FFF2-40B4-BE49-F238E27FC236}">
                <a16:creationId xmlns:a16="http://schemas.microsoft.com/office/drawing/2014/main" id="{D9143FAD-5459-486F-B98B-FD10AEBAC52B}"/>
              </a:ext>
            </a:extLst>
          </p:cNvPr>
          <p:cNvSpPr/>
          <p:nvPr>
            <p:custDataLst>
              <p:tags r:id="rId1"/>
            </p:custDataLst>
          </p:nvPr>
        </p:nvSpPr>
        <p:spPr bwMode="auto">
          <a:xfrm>
            <a:off x="6133518" y="2278744"/>
            <a:ext cx="4073737" cy="537109"/>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rgbClr val="1E2836"/>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a:lnSpc>
                <a:spcPct val="120000"/>
              </a:lnSpc>
              <a:spcBef>
                <a:spcPct val="0"/>
              </a:spcBef>
              <a:buFontTx/>
              <a:buNone/>
              <a:defRPr/>
            </a:pPr>
            <a:endParaRPr lang="zh-CN" altLang="en-US" sz="2000" dirty="0">
              <a:solidFill>
                <a:srgbClr val="FFFFFF"/>
              </a:solidFill>
              <a:latin typeface="+mn-lt"/>
              <a:ea typeface="+mn-ea"/>
              <a:cs typeface="+mn-ea"/>
              <a:sym typeface="+mn-lt"/>
            </a:endParaRPr>
          </a:p>
        </p:txBody>
      </p:sp>
      <p:sp>
        <p:nvSpPr>
          <p:cNvPr id="35" name="MH_SubTitle_1">
            <a:extLst>
              <a:ext uri="{FF2B5EF4-FFF2-40B4-BE49-F238E27FC236}">
                <a16:creationId xmlns:a16="http://schemas.microsoft.com/office/drawing/2014/main" id="{0589CB53-A5C5-4C66-8648-E1B79BEAB701}"/>
              </a:ext>
            </a:extLst>
          </p:cNvPr>
          <p:cNvSpPr/>
          <p:nvPr>
            <p:custDataLst>
              <p:tags r:id="rId2"/>
            </p:custDataLst>
          </p:nvPr>
        </p:nvSpPr>
        <p:spPr bwMode="auto">
          <a:xfrm>
            <a:off x="1984745" y="4762873"/>
            <a:ext cx="4079660" cy="537109"/>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1E2836"/>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spcBef>
                <a:spcPct val="0"/>
              </a:spcBef>
              <a:buFontTx/>
              <a:buNone/>
              <a:defRPr/>
            </a:pPr>
            <a:endParaRPr lang="zh-CN" altLang="en-US" sz="2000" dirty="0">
              <a:solidFill>
                <a:srgbClr val="FFFFFF"/>
              </a:solidFill>
              <a:latin typeface="+mn-lt"/>
              <a:ea typeface="+mn-ea"/>
              <a:cs typeface="+mn-ea"/>
              <a:sym typeface="+mn-lt"/>
            </a:endParaRPr>
          </a:p>
        </p:txBody>
      </p:sp>
      <p:sp>
        <p:nvSpPr>
          <p:cNvPr id="36" name="矩形 35">
            <a:extLst>
              <a:ext uri="{FF2B5EF4-FFF2-40B4-BE49-F238E27FC236}">
                <a16:creationId xmlns:a16="http://schemas.microsoft.com/office/drawing/2014/main" id="{94301CA7-065D-4F91-A77A-BA405D2B2B92}"/>
              </a:ext>
            </a:extLst>
          </p:cNvPr>
          <p:cNvSpPr/>
          <p:nvPr/>
        </p:nvSpPr>
        <p:spPr>
          <a:xfrm>
            <a:off x="7585285" y="3204991"/>
            <a:ext cx="4400237" cy="15696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600" dirty="0">
                <a:solidFill>
                  <a:prstClr val="black">
                    <a:lumMod val="65000"/>
                    <a:lumOff val="35000"/>
                  </a:prstClr>
                </a:solidFill>
                <a:cs typeface="+mn-ea"/>
                <a:sym typeface="+mn-lt"/>
              </a:rPr>
              <a:t>Today's headliner</a:t>
            </a:r>
            <a:r>
              <a:rPr lang="en-US" altLang="zh-CN" sz="1600" dirty="0">
                <a:solidFill>
                  <a:prstClr val="black">
                    <a:lumMod val="65000"/>
                    <a:lumOff val="35000"/>
                  </a:prstClr>
                </a:solidFill>
                <a:cs typeface="+mn-ea"/>
                <a:sym typeface="+mn-lt"/>
              </a:rPr>
              <a:t>【</a:t>
            </a:r>
            <a:r>
              <a:rPr lang="zh-CN" altLang="en-US" sz="1600" dirty="0">
                <a:solidFill>
                  <a:prstClr val="black">
                    <a:lumMod val="65000"/>
                    <a:lumOff val="35000"/>
                  </a:prstClr>
                </a:solidFill>
                <a:cs typeface="+mn-ea"/>
                <a:sym typeface="+mn-lt"/>
              </a:rPr>
              <a:t>A multi-million dollar plan</a:t>
            </a:r>
            <a:r>
              <a:rPr lang="en-US" altLang="zh-CN" sz="1600" dirty="0">
                <a:solidFill>
                  <a:prstClr val="black">
                    <a:lumMod val="65000"/>
                    <a:lumOff val="35000"/>
                  </a:prstClr>
                </a:solidFill>
                <a:cs typeface="+mn-ea"/>
                <a:sym typeface="+mn-lt"/>
              </a:rPr>
              <a:t>】【</a:t>
            </a:r>
            <a:r>
              <a:rPr lang="zh-CN" altLang="en-US" sz="1600" dirty="0">
                <a:solidFill>
                  <a:prstClr val="black">
                    <a:lumMod val="65000"/>
                    <a:lumOff val="35000"/>
                  </a:prstClr>
                </a:solidFill>
                <a:cs typeface="+mn-ea"/>
                <a:sym typeface="+mn-lt"/>
              </a:rPr>
              <a:t>Courtesy program</a:t>
            </a:r>
            <a:r>
              <a:rPr lang="en-US" altLang="zh-CN" sz="1600" dirty="0">
                <a:solidFill>
                  <a:prstClr val="black">
                    <a:lumMod val="65000"/>
                    <a:lumOff val="35000"/>
                  </a:prstClr>
                </a:solidFill>
                <a:cs typeface="+mn-ea"/>
                <a:sym typeface="+mn-lt"/>
              </a:rPr>
              <a:t>】</a:t>
            </a:r>
          </a:p>
          <a:p>
            <a:pPr algn="just">
              <a:lnSpc>
                <a:spcPct val="150000"/>
              </a:lnSpc>
            </a:pPr>
            <a:r>
              <a:rPr lang="zh-CN" altLang="en-US" sz="1600" dirty="0">
                <a:solidFill>
                  <a:prstClr val="black">
                    <a:lumMod val="65000"/>
                    <a:lumOff val="35000"/>
                  </a:prstClr>
                </a:solidFill>
                <a:cs typeface="+mn-ea"/>
                <a:sym typeface="+mn-lt"/>
              </a:rPr>
              <a:t>Baidu hundred</a:t>
            </a:r>
            <a:r>
              <a:rPr lang="en-US" altLang="zh-CN" sz="1600" dirty="0">
                <a:solidFill>
                  <a:prstClr val="black">
                    <a:lumMod val="65000"/>
                    <a:lumOff val="35000"/>
                  </a:prstClr>
                </a:solidFill>
                <a:cs typeface="+mn-ea"/>
                <a:sym typeface="+mn-lt"/>
              </a:rPr>
              <a:t>【</a:t>
            </a:r>
            <a:r>
              <a:rPr lang="zh-CN" altLang="en-US" sz="1600" dirty="0">
                <a:solidFill>
                  <a:prstClr val="black">
                    <a:lumMod val="65000"/>
                    <a:lumOff val="35000"/>
                  </a:prstClr>
                </a:solidFill>
                <a:cs typeface="+mn-ea"/>
                <a:sym typeface="+mn-lt"/>
              </a:rPr>
              <a:t>A hundred-plus plan</a:t>
            </a:r>
            <a:r>
              <a:rPr lang="en-US" altLang="zh-CN" sz="1600" dirty="0">
                <a:solidFill>
                  <a:prstClr val="black">
                    <a:lumMod val="65000"/>
                    <a:lumOff val="35000"/>
                  </a:prstClr>
                </a:solidFill>
                <a:cs typeface="+mn-ea"/>
                <a:sym typeface="+mn-lt"/>
              </a:rPr>
              <a:t>】</a:t>
            </a:r>
          </a:p>
          <a:p>
            <a:pPr algn="just">
              <a:lnSpc>
                <a:spcPct val="150000"/>
              </a:lnSpc>
            </a:pPr>
            <a:r>
              <a:rPr lang="zh-CN" altLang="en-US" sz="1600" dirty="0">
                <a:solidFill>
                  <a:prstClr val="black">
                    <a:lumMod val="65000"/>
                    <a:lumOff val="35000"/>
                  </a:prstClr>
                </a:solidFill>
                <a:cs typeface="+mn-ea"/>
                <a:sym typeface="+mn-lt"/>
              </a:rPr>
              <a:t>Big Fish</a:t>
            </a:r>
            <a:r>
              <a:rPr lang="en-US" altLang="zh-CN" sz="1600" dirty="0">
                <a:solidFill>
                  <a:prstClr val="black">
                    <a:lumMod val="65000"/>
                    <a:lumOff val="35000"/>
                  </a:prstClr>
                </a:solidFill>
                <a:cs typeface="+mn-ea"/>
                <a:sym typeface="+mn-lt"/>
              </a:rPr>
              <a:t>【</a:t>
            </a:r>
            <a:r>
              <a:rPr lang="zh-CN" altLang="en-US" sz="1600" dirty="0">
                <a:solidFill>
                  <a:prstClr val="black">
                    <a:lumMod val="65000"/>
                    <a:lumOff val="35000"/>
                  </a:prstClr>
                </a:solidFill>
                <a:cs typeface="+mn-ea"/>
                <a:sym typeface="+mn-lt"/>
              </a:rPr>
              <a:t>Big Fish Potential Bonus</a:t>
            </a:r>
            <a:r>
              <a:rPr lang="en-US" altLang="zh-CN" sz="1600" dirty="0">
                <a:solidFill>
                  <a:prstClr val="black">
                    <a:lumMod val="65000"/>
                    <a:lumOff val="35000"/>
                  </a:prstClr>
                </a:solidFill>
                <a:cs typeface="+mn-ea"/>
                <a:sym typeface="+mn-lt"/>
              </a:rPr>
              <a:t>】</a:t>
            </a:r>
          </a:p>
          <a:p>
            <a:pPr algn="just">
              <a:lnSpc>
                <a:spcPct val="150000"/>
              </a:lnSpc>
            </a:pPr>
            <a:r>
              <a:rPr lang="zh-CN" altLang="en-US" sz="1600" dirty="0">
                <a:solidFill>
                  <a:prstClr val="black">
                    <a:lumMod val="65000"/>
                    <a:lumOff val="35000"/>
                  </a:prstClr>
                </a:solidFill>
                <a:cs typeface="+mn-ea"/>
                <a:sym typeface="+mn-lt"/>
              </a:rPr>
              <a:t>Tencent's</a:t>
            </a:r>
            <a:r>
              <a:rPr lang="en-US" altLang="zh-CN" sz="1600" dirty="0">
                <a:solidFill>
                  <a:prstClr val="black">
                    <a:lumMod val="65000"/>
                    <a:lumOff val="35000"/>
                  </a:prstClr>
                </a:solidFill>
                <a:cs typeface="+mn-ea"/>
                <a:sym typeface="+mn-lt"/>
              </a:rPr>
              <a:t>【</a:t>
            </a:r>
            <a:r>
              <a:rPr lang="zh-CN" altLang="en-US" sz="1600" dirty="0">
                <a:solidFill>
                  <a:prstClr val="black">
                    <a:lumMod val="65000"/>
                    <a:lumOff val="35000"/>
                  </a:prstClr>
                </a:solidFill>
                <a:cs typeface="+mn-ea"/>
                <a:sym typeface="+mn-lt"/>
              </a:rPr>
              <a:t>10 billion plan</a:t>
            </a:r>
            <a:r>
              <a:rPr lang="en-US" altLang="zh-CN" sz="1600" dirty="0">
                <a:solidFill>
                  <a:prstClr val="black">
                    <a:lumMod val="65000"/>
                    <a:lumOff val="35000"/>
                  </a:prstClr>
                </a:solidFill>
                <a:cs typeface="+mn-ea"/>
                <a:sym typeface="+mn-lt"/>
              </a:rPr>
              <a:t>】</a:t>
            </a:r>
          </a:p>
        </p:txBody>
      </p:sp>
      <p:sp>
        <p:nvSpPr>
          <p:cNvPr id="37" name="矩形 36">
            <a:extLst>
              <a:ext uri="{FF2B5EF4-FFF2-40B4-BE49-F238E27FC236}">
                <a16:creationId xmlns:a16="http://schemas.microsoft.com/office/drawing/2014/main" id="{D52801B1-37EF-42D6-B650-871EE8F2F7ED}"/>
              </a:ext>
            </a:extLst>
          </p:cNvPr>
          <p:cNvSpPr/>
          <p:nvPr/>
        </p:nvSpPr>
        <p:spPr>
          <a:xfrm>
            <a:off x="7590831" y="2337490"/>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prstClr val="white"/>
                </a:solidFill>
                <a:cs typeface="+mn-ea"/>
                <a:sym typeface="+mn-lt"/>
              </a:rPr>
              <a:t>Policy support</a:t>
            </a:r>
          </a:p>
        </p:txBody>
      </p:sp>
      <p:sp>
        <p:nvSpPr>
          <p:cNvPr id="38" name="矩形 37">
            <a:extLst>
              <a:ext uri="{FF2B5EF4-FFF2-40B4-BE49-F238E27FC236}">
                <a16:creationId xmlns:a16="http://schemas.microsoft.com/office/drawing/2014/main" id="{AEC2F0CD-9AC4-4BCE-A625-8E4BE2B791E2}"/>
              </a:ext>
            </a:extLst>
          </p:cNvPr>
          <p:cNvSpPr/>
          <p:nvPr/>
        </p:nvSpPr>
        <p:spPr>
          <a:xfrm>
            <a:off x="2510830" y="4824646"/>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prstClr val="white"/>
                </a:solidFill>
                <a:cs typeface="+mn-ea"/>
                <a:sym typeface="+mn-lt"/>
              </a:rPr>
              <a:t>Trends</a:t>
            </a:r>
          </a:p>
        </p:txBody>
      </p:sp>
      <p:sp>
        <p:nvSpPr>
          <p:cNvPr id="39" name="矩形 38">
            <a:extLst>
              <a:ext uri="{FF2B5EF4-FFF2-40B4-BE49-F238E27FC236}">
                <a16:creationId xmlns:a16="http://schemas.microsoft.com/office/drawing/2014/main" id="{2AB1023C-CC34-42FC-97B2-41E1D8E72F8A}"/>
              </a:ext>
            </a:extLst>
          </p:cNvPr>
          <p:cNvSpPr/>
          <p:nvPr/>
        </p:nvSpPr>
        <p:spPr>
          <a:xfrm>
            <a:off x="505709" y="2913540"/>
            <a:ext cx="4079660" cy="12003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dirty="0">
                <a:solidFill>
                  <a:prstClr val="black">
                    <a:lumMod val="65000"/>
                    <a:lumOff val="35000"/>
                  </a:prstClr>
                </a:solidFill>
                <a:cs typeface="+mn-ea"/>
                <a:sym typeface="+mn-lt"/>
              </a:rPr>
              <a:t>Click here to add content, content to match the title, you can copy and paste directly, to select useful keyword entry.</a:t>
            </a:r>
          </a:p>
        </p:txBody>
      </p:sp>
      <p:pic>
        <p:nvPicPr>
          <p:cNvPr id="40" name="图片占位符 19">
            <a:extLst>
              <a:ext uri="{FF2B5EF4-FFF2-40B4-BE49-F238E27FC236}">
                <a16:creationId xmlns:a16="http://schemas.microsoft.com/office/drawing/2014/main" id="{33477610-7E85-4F03-B147-56C2CCAF2C6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823497" y="2518578"/>
            <a:ext cx="2524003" cy="2539596"/>
          </a:xfrm>
          <a:custGeom>
            <a:avLst/>
            <a:gdLst>
              <a:gd name="connsiteX0" fmla="*/ 1233714 w 2467428"/>
              <a:gd name="connsiteY0" fmla="*/ 0 h 2467428"/>
              <a:gd name="connsiteX1" fmla="*/ 2467428 w 2467428"/>
              <a:gd name="connsiteY1" fmla="*/ 1233714 h 2467428"/>
              <a:gd name="connsiteX2" fmla="*/ 1233714 w 2467428"/>
              <a:gd name="connsiteY2" fmla="*/ 2467428 h 2467428"/>
              <a:gd name="connsiteX3" fmla="*/ 0 w 2467428"/>
              <a:gd name="connsiteY3" fmla="*/ 1233714 h 2467428"/>
              <a:gd name="connsiteX4" fmla="*/ 1233714 w 2467428"/>
              <a:gd name="connsiteY4" fmla="*/ 0 h 246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28" h="2467428">
                <a:moveTo>
                  <a:pt x="1233714" y="0"/>
                </a:moveTo>
                <a:cubicBezTo>
                  <a:pt x="1915075" y="0"/>
                  <a:pt x="2467428" y="552353"/>
                  <a:pt x="2467428" y="1233714"/>
                </a:cubicBezTo>
                <a:cubicBezTo>
                  <a:pt x="2467428" y="1915075"/>
                  <a:pt x="1915075" y="2467428"/>
                  <a:pt x="1233714" y="2467428"/>
                </a:cubicBezTo>
                <a:cubicBezTo>
                  <a:pt x="552353" y="2467428"/>
                  <a:pt x="0" y="1915075"/>
                  <a:pt x="0" y="1233714"/>
                </a:cubicBezTo>
                <a:cubicBezTo>
                  <a:pt x="0" y="552353"/>
                  <a:pt x="552353" y="0"/>
                  <a:pt x="1233714" y="0"/>
                </a:cubicBezTo>
                <a:close/>
              </a:path>
            </a:pathLst>
          </a:custGeom>
        </p:spPr>
      </p:pic>
      <p:sp>
        <p:nvSpPr>
          <p:cNvPr id="41" name="MH_Title_1">
            <a:extLst>
              <a:ext uri="{FF2B5EF4-FFF2-40B4-BE49-F238E27FC236}">
                <a16:creationId xmlns:a16="http://schemas.microsoft.com/office/drawing/2014/main" id="{8BCF4851-0297-424E-A14E-6927E1574912}"/>
              </a:ext>
            </a:extLst>
          </p:cNvPr>
          <p:cNvSpPr/>
          <p:nvPr>
            <p:custDataLst>
              <p:tags r:id="rId3"/>
            </p:custDataLst>
          </p:nvPr>
        </p:nvSpPr>
        <p:spPr>
          <a:xfrm>
            <a:off x="4733479" y="2432769"/>
            <a:ext cx="2709242" cy="2711215"/>
          </a:xfrm>
          <a:prstGeom prst="donut">
            <a:avLst>
              <a:gd name="adj" fmla="val 3648"/>
            </a:avLst>
          </a:prstGeom>
          <a:solidFill>
            <a:srgbClr val="595959"/>
          </a:solidFill>
        </p:spPr>
        <p:txBody>
          <a:bodyPr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DF213B"/>
              </a:solidFill>
              <a:effectLst/>
              <a:uLnTx/>
              <a:uFillTx/>
              <a:cs typeface="+mn-ea"/>
              <a:sym typeface="+mn-lt"/>
            </a:endParaRPr>
          </a:p>
        </p:txBody>
      </p:sp>
    </p:spTree>
    <p:extLst>
      <p:ext uri="{BB962C8B-B14F-4D97-AF65-F5344CB8AC3E}">
        <p14:creationId xmlns:p14="http://schemas.microsoft.com/office/powerpoint/2010/main" val="18202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2300"/>
                            </p:stCondLst>
                            <p:childTnLst>
                              <p:par>
                                <p:cTn id="47" presetID="53" presetClass="entr" presetSubtype="16"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childTnLst>
                          </p:cTn>
                        </p:par>
                        <p:par>
                          <p:cTn id="52" fill="hold">
                            <p:stCondLst>
                              <p:cond delay="280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4" grpId="0" bldLvl="0" animBg="1"/>
      <p:bldP spid="35" grpId="0" bldLvl="0" animBg="1"/>
      <p:bldP spid="36" grpId="0"/>
      <p:bldP spid="37" grpId="0"/>
      <p:bldP spid="38" grpId="0"/>
      <p:bldP spid="39" grpId="0"/>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1007605" y="6636774"/>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0A08C0BC-A95A-4D2B-A603-0C847F56527C}"/>
              </a:ext>
            </a:extLst>
          </p:cNvPr>
          <p:cNvSpPr/>
          <p:nvPr/>
        </p:nvSpPr>
        <p:spPr>
          <a:xfrm>
            <a:off x="1693421" y="1276086"/>
            <a:ext cx="3002745" cy="461665"/>
          </a:xfrm>
          <a:prstGeom prst="rect">
            <a:avLst/>
          </a:prstGeom>
        </p:spPr>
        <p:txBody>
          <a:bodyPr wrap="none">
            <a:spAutoFit/>
          </a:bodyPr>
          <a:lstStyle/>
          <a:p>
            <a:r>
              <a:rPr lang="zh-CN" altLang="en-US" sz="2400" dirty="0">
                <a:solidFill>
                  <a:srgbClr val="3C4D63"/>
                </a:solidFill>
                <a:cs typeface="+mn-ea"/>
                <a:sym typeface="+mn-lt"/>
              </a:rPr>
              <a:t>Profit analysis</a:t>
            </a:r>
            <a:r>
              <a:rPr lang="en-US" altLang="zh-CN" sz="2400" dirty="0">
                <a:solidFill>
                  <a:srgbClr val="3C4D63"/>
                </a:solidFill>
                <a:cs typeface="+mn-ea"/>
                <a:sym typeface="+mn-lt"/>
              </a:rPr>
              <a:t>——</a:t>
            </a:r>
            <a:r>
              <a:rPr lang="zh-CN" altLang="en-US" sz="2400" dirty="0">
                <a:solidFill>
                  <a:srgbClr val="3C4D63"/>
                </a:solidFill>
                <a:cs typeface="+mn-ea"/>
                <a:sym typeface="+mn-lt"/>
              </a:rPr>
              <a:t>The graphic class</a:t>
            </a:r>
          </a:p>
        </p:txBody>
      </p:sp>
      <p:grpSp>
        <p:nvGrpSpPr>
          <p:cNvPr id="11" name="组合 10">
            <a:extLst>
              <a:ext uri="{FF2B5EF4-FFF2-40B4-BE49-F238E27FC236}">
                <a16:creationId xmlns:a16="http://schemas.microsoft.com/office/drawing/2014/main" id="{D3D077CC-EA09-4D30-9CA9-162EA3A2D822}"/>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86A9A959-E179-48F1-93D2-F9F663CAAF17}"/>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06CA8FA8-75EE-46DB-AD3C-47ED57B06CE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96D29946-044A-4DE8-9A34-0352A935AC11}"/>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C183DD6F-AE91-490D-AF96-494E9A3257DB}"/>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4436968F-F187-4073-8A4C-BCDF3EA87DA2}"/>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4ABD2079-B3E2-48ED-8D2E-5939D315EE36}"/>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EF46DB64-9178-4EC0-A9F1-2266D8FA397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77A607BE-D2EF-4AFD-902E-00662E1F6395}"/>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CBEB8B7F-A3D7-472B-912F-8EFDD1206D4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D966C28-7313-4772-BFAB-09075F9C56C6}"/>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5FC8E263-D1A7-4786-908D-CAF1C6778A4A}"/>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C566E091-2125-4238-AD1C-92E9D183A31B}"/>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87FD68EE-FB24-4F1A-BEA9-BF05267F66B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955AEA00-C52B-4049-AD3F-31DA56F4775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AE0ED651-DEC8-4D79-8544-B1832FC7F4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9377" y="2638317"/>
            <a:ext cx="4292351" cy="3083238"/>
          </a:xfrm>
          <a:prstGeom prst="rect">
            <a:avLst/>
          </a:prstGeom>
          <a:effectLst/>
        </p:spPr>
        <p:style>
          <a:lnRef idx="2">
            <a:schemeClr val="accent3"/>
          </a:lnRef>
          <a:fillRef idx="1">
            <a:schemeClr val="lt1"/>
          </a:fillRef>
          <a:effectRef idx="0">
            <a:schemeClr val="accent3"/>
          </a:effectRef>
          <a:fontRef idx="minor">
            <a:schemeClr val="dk1"/>
          </a:fontRef>
        </p:style>
      </p:pic>
      <p:grpSp>
        <p:nvGrpSpPr>
          <p:cNvPr id="27" name="组合 26">
            <a:extLst>
              <a:ext uri="{FF2B5EF4-FFF2-40B4-BE49-F238E27FC236}">
                <a16:creationId xmlns:a16="http://schemas.microsoft.com/office/drawing/2014/main" id="{F094516D-0E1E-4C76-BE9A-D6997F90B194}"/>
              </a:ext>
            </a:extLst>
          </p:cNvPr>
          <p:cNvGrpSpPr/>
          <p:nvPr/>
        </p:nvGrpSpPr>
        <p:grpSpPr>
          <a:xfrm>
            <a:off x="6472088" y="2225135"/>
            <a:ext cx="5123479" cy="1189214"/>
            <a:chOff x="5985391" y="2495873"/>
            <a:chExt cx="5123479" cy="1189214"/>
          </a:xfrm>
        </p:grpSpPr>
        <p:sp>
          <p:nvSpPr>
            <p:cNvPr id="28" name="矩形 27">
              <a:extLst>
                <a:ext uri="{FF2B5EF4-FFF2-40B4-BE49-F238E27FC236}">
                  <a16:creationId xmlns:a16="http://schemas.microsoft.com/office/drawing/2014/main" id="{C09BC261-EDF9-4FFB-9FC2-6A340B78EE1A}"/>
                </a:ext>
              </a:extLst>
            </p:cNvPr>
            <p:cNvSpPr/>
            <p:nvPr/>
          </p:nvSpPr>
          <p:spPr>
            <a:xfrm>
              <a:off x="5985391" y="2495873"/>
              <a:ext cx="1831254" cy="525657"/>
            </a:xfrm>
            <a:prstGeom prst="rect">
              <a:avLst/>
            </a:prstGeom>
          </p:spPr>
          <p:txBody>
            <a:bodyPr wrap="square">
              <a:spAutoFit/>
            </a:bodyPr>
            <a:lstStyle/>
            <a:p>
              <a:pPr algn="just">
                <a:lnSpc>
                  <a:spcPct val="130000"/>
                </a:lnSpc>
                <a:spcAft>
                  <a:spcPts val="1200"/>
                </a:spcAft>
              </a:pPr>
              <a:r>
                <a:rPr lang="zh-CN" altLang="en-US" sz="2400" dirty="0">
                  <a:solidFill>
                    <a:srgbClr val="3C4D63"/>
                  </a:solidFill>
                  <a:cs typeface="+mn-ea"/>
                  <a:sym typeface="+mn-lt"/>
                </a:rPr>
                <a:t>Headlines</a:t>
              </a:r>
              <a:endParaRPr lang="en-US" altLang="zh-CN" sz="2400" dirty="0">
                <a:solidFill>
                  <a:srgbClr val="3C4D63"/>
                </a:solidFill>
                <a:cs typeface="+mn-ea"/>
                <a:sym typeface="+mn-lt"/>
              </a:endParaRPr>
            </a:p>
          </p:txBody>
        </p:sp>
        <p:sp>
          <p:nvSpPr>
            <p:cNvPr id="29" name="矩形 28">
              <a:extLst>
                <a:ext uri="{FF2B5EF4-FFF2-40B4-BE49-F238E27FC236}">
                  <a16:creationId xmlns:a16="http://schemas.microsoft.com/office/drawing/2014/main" id="{EE02ED28-6CBC-4477-9B8C-6B95A7FFFB7B}"/>
                </a:ext>
              </a:extLst>
            </p:cNvPr>
            <p:cNvSpPr/>
            <p:nvPr/>
          </p:nvSpPr>
          <p:spPr>
            <a:xfrm>
              <a:off x="5985391" y="2946423"/>
              <a:ext cx="5123479" cy="738664"/>
            </a:xfrm>
            <a:prstGeom prst="rect">
              <a:avLst/>
            </a:prstGeom>
          </p:spPr>
          <p:txBody>
            <a:bodyPr wrap="square">
              <a:spAutoFit/>
            </a:bodyPr>
            <a:lstStyle/>
            <a:p>
              <a:r>
                <a:rPr lang="en-US" altLang="zh-CN" sz="1400" dirty="0">
                  <a:solidFill>
                    <a:schemeClr val="bg2">
                      <a:lumMod val="25000"/>
                    </a:schemeClr>
                  </a:solidFill>
                  <a:cs typeface="+mn-ea"/>
                  <a:sym typeface="+mn-lt"/>
                </a:rPr>
                <a:t>Click here to add content, content to match the title, you can copy and paste directly, to select useful keyword entry.</a:t>
              </a:r>
            </a:p>
          </p:txBody>
        </p:sp>
      </p:grpSp>
      <p:grpSp>
        <p:nvGrpSpPr>
          <p:cNvPr id="30" name="组合 29">
            <a:extLst>
              <a:ext uri="{FF2B5EF4-FFF2-40B4-BE49-F238E27FC236}">
                <a16:creationId xmlns:a16="http://schemas.microsoft.com/office/drawing/2014/main" id="{F20AABC2-9528-4F56-A5DC-C05B256B9568}"/>
              </a:ext>
            </a:extLst>
          </p:cNvPr>
          <p:cNvGrpSpPr/>
          <p:nvPr/>
        </p:nvGrpSpPr>
        <p:grpSpPr>
          <a:xfrm>
            <a:off x="6472088" y="3442328"/>
            <a:ext cx="5123479" cy="1355798"/>
            <a:chOff x="5985391" y="3502835"/>
            <a:chExt cx="5123479" cy="1355798"/>
          </a:xfrm>
        </p:grpSpPr>
        <p:sp>
          <p:nvSpPr>
            <p:cNvPr id="31" name="矩形 30">
              <a:extLst>
                <a:ext uri="{FF2B5EF4-FFF2-40B4-BE49-F238E27FC236}">
                  <a16:creationId xmlns:a16="http://schemas.microsoft.com/office/drawing/2014/main" id="{0D0C91CC-CA7F-46DB-B8C9-C0ACEDCC65BF}"/>
                </a:ext>
              </a:extLst>
            </p:cNvPr>
            <p:cNvSpPr/>
            <p:nvPr/>
          </p:nvSpPr>
          <p:spPr>
            <a:xfrm>
              <a:off x="5985391" y="3502835"/>
              <a:ext cx="1831254" cy="525657"/>
            </a:xfrm>
            <a:prstGeom prst="rect">
              <a:avLst/>
            </a:prstGeom>
          </p:spPr>
          <p:txBody>
            <a:bodyPr wrap="square">
              <a:spAutoFit/>
            </a:bodyPr>
            <a:lstStyle/>
            <a:p>
              <a:pPr algn="just">
                <a:lnSpc>
                  <a:spcPct val="130000"/>
                </a:lnSpc>
                <a:spcAft>
                  <a:spcPts val="1200"/>
                </a:spcAft>
              </a:pPr>
              <a:r>
                <a:rPr lang="zh-CN" altLang="en-US" sz="2400" dirty="0">
                  <a:solidFill>
                    <a:srgbClr val="3C4D63"/>
                  </a:solidFill>
                  <a:cs typeface="+mn-ea"/>
                  <a:sym typeface="+mn-lt"/>
                </a:rPr>
                <a:t>ordinary</a:t>
              </a:r>
              <a:endParaRPr lang="en-US" altLang="zh-CN" sz="2400" dirty="0">
                <a:solidFill>
                  <a:srgbClr val="3C4D63"/>
                </a:solidFill>
                <a:cs typeface="+mn-ea"/>
                <a:sym typeface="+mn-lt"/>
              </a:endParaRPr>
            </a:p>
          </p:txBody>
        </p:sp>
        <p:sp>
          <p:nvSpPr>
            <p:cNvPr id="32" name="矩形 31">
              <a:extLst>
                <a:ext uri="{FF2B5EF4-FFF2-40B4-BE49-F238E27FC236}">
                  <a16:creationId xmlns:a16="http://schemas.microsoft.com/office/drawing/2014/main" id="{3EB47E93-1E87-4CD7-B5B6-F766354FD4F1}"/>
                </a:ext>
              </a:extLst>
            </p:cNvPr>
            <p:cNvSpPr/>
            <p:nvPr/>
          </p:nvSpPr>
          <p:spPr>
            <a:xfrm>
              <a:off x="5985391" y="3953385"/>
              <a:ext cx="5123479" cy="905248"/>
            </a:xfrm>
            <a:prstGeom prst="rect">
              <a:avLst/>
            </a:prstGeom>
          </p:spPr>
          <p:txBody>
            <a:bodyPr wrap="square">
              <a:spAutoFit/>
            </a:bodyPr>
            <a:lstStyle/>
            <a:p>
              <a:pPr>
                <a:lnSpc>
                  <a:spcPct val="130000"/>
                </a:lnSpc>
              </a:pPr>
              <a:r>
                <a:rPr lang="en-US" altLang="zh-CN" sz="1400" dirty="0">
                  <a:solidFill>
                    <a:schemeClr val="bg2">
                      <a:lumMod val="25000"/>
                    </a:schemeClr>
                  </a:solidFill>
                  <a:cs typeface="+mn-ea"/>
                  <a:sym typeface="+mn-lt"/>
                </a:rPr>
                <a:t>Click here to add content, content to match the title, you can copy and paste directly, to select useful keyword entry.</a:t>
              </a:r>
            </a:p>
          </p:txBody>
        </p:sp>
      </p:grpSp>
      <p:grpSp>
        <p:nvGrpSpPr>
          <p:cNvPr id="33" name="组合 32">
            <a:extLst>
              <a:ext uri="{FF2B5EF4-FFF2-40B4-BE49-F238E27FC236}">
                <a16:creationId xmlns:a16="http://schemas.microsoft.com/office/drawing/2014/main" id="{15138E7F-0B25-4F93-995A-166755A9C142}"/>
              </a:ext>
            </a:extLst>
          </p:cNvPr>
          <p:cNvGrpSpPr/>
          <p:nvPr/>
        </p:nvGrpSpPr>
        <p:grpSpPr>
          <a:xfrm>
            <a:off x="6472088" y="4766054"/>
            <a:ext cx="5123479" cy="1355798"/>
            <a:chOff x="5985391" y="4509797"/>
            <a:chExt cx="5123479" cy="1355798"/>
          </a:xfrm>
        </p:grpSpPr>
        <p:sp>
          <p:nvSpPr>
            <p:cNvPr id="34" name="矩形 33">
              <a:extLst>
                <a:ext uri="{FF2B5EF4-FFF2-40B4-BE49-F238E27FC236}">
                  <a16:creationId xmlns:a16="http://schemas.microsoft.com/office/drawing/2014/main" id="{5F9DC328-3209-419B-9A81-E76C4B33F66F}"/>
                </a:ext>
              </a:extLst>
            </p:cNvPr>
            <p:cNvSpPr/>
            <p:nvPr/>
          </p:nvSpPr>
          <p:spPr>
            <a:xfrm>
              <a:off x="5985391" y="4509797"/>
              <a:ext cx="1831254" cy="525657"/>
            </a:xfrm>
            <a:prstGeom prst="rect">
              <a:avLst/>
            </a:prstGeom>
          </p:spPr>
          <p:txBody>
            <a:bodyPr wrap="square">
              <a:spAutoFit/>
            </a:bodyPr>
            <a:lstStyle/>
            <a:p>
              <a:pPr algn="just">
                <a:lnSpc>
                  <a:spcPct val="130000"/>
                </a:lnSpc>
                <a:spcAft>
                  <a:spcPts val="1200"/>
                </a:spcAft>
              </a:pPr>
              <a:r>
                <a:rPr lang="zh-CN" altLang="en-US" sz="2400" dirty="0">
                  <a:solidFill>
                    <a:srgbClr val="3C4D63"/>
                  </a:solidFill>
                  <a:cs typeface="+mn-ea"/>
                  <a:sym typeface="+mn-lt"/>
                </a:rPr>
                <a:t>Original</a:t>
              </a:r>
              <a:endParaRPr lang="en-US" altLang="zh-CN" sz="2400" dirty="0">
                <a:solidFill>
                  <a:srgbClr val="3C4D63"/>
                </a:solidFill>
                <a:cs typeface="+mn-ea"/>
                <a:sym typeface="+mn-lt"/>
              </a:endParaRPr>
            </a:p>
          </p:txBody>
        </p:sp>
        <p:sp>
          <p:nvSpPr>
            <p:cNvPr id="35" name="矩形 34">
              <a:extLst>
                <a:ext uri="{FF2B5EF4-FFF2-40B4-BE49-F238E27FC236}">
                  <a16:creationId xmlns:a16="http://schemas.microsoft.com/office/drawing/2014/main" id="{338670FD-A536-4D03-B0FC-17F092F809AD}"/>
                </a:ext>
              </a:extLst>
            </p:cNvPr>
            <p:cNvSpPr/>
            <p:nvPr/>
          </p:nvSpPr>
          <p:spPr>
            <a:xfrm>
              <a:off x="5985391" y="4960347"/>
              <a:ext cx="5123479" cy="905248"/>
            </a:xfrm>
            <a:prstGeom prst="rect">
              <a:avLst/>
            </a:prstGeom>
          </p:spPr>
          <p:txBody>
            <a:bodyPr wrap="square">
              <a:spAutoFit/>
            </a:bodyPr>
            <a:lstStyle/>
            <a:p>
              <a:pPr>
                <a:lnSpc>
                  <a:spcPct val="130000"/>
                </a:lnSpc>
              </a:pPr>
              <a:r>
                <a:rPr lang="en-US" altLang="zh-CN" sz="1400" dirty="0">
                  <a:solidFill>
                    <a:schemeClr val="bg2">
                      <a:lumMod val="25000"/>
                    </a:schemeClr>
                  </a:solidFill>
                  <a:cs typeface="+mn-ea"/>
                  <a:sym typeface="+mn-lt"/>
                </a:rPr>
                <a:t>Click here to add content, content to match the title, you can copy and paste directly, to select useful keyword entry.</a:t>
              </a:r>
            </a:p>
          </p:txBody>
        </p:sp>
      </p:grpSp>
      <p:sp>
        <p:nvSpPr>
          <p:cNvPr id="36" name="Freeform 7">
            <a:extLst>
              <a:ext uri="{FF2B5EF4-FFF2-40B4-BE49-F238E27FC236}">
                <a16:creationId xmlns:a16="http://schemas.microsoft.com/office/drawing/2014/main" id="{5B887777-7795-4EC2-804A-07EB93FA37F0}"/>
              </a:ext>
            </a:extLst>
          </p:cNvPr>
          <p:cNvSpPr>
            <a:spLocks/>
          </p:cNvSpPr>
          <p:nvPr/>
        </p:nvSpPr>
        <p:spPr bwMode="auto">
          <a:xfrm>
            <a:off x="5856368" y="2421306"/>
            <a:ext cx="463251" cy="411779"/>
          </a:xfrm>
          <a:custGeom>
            <a:avLst/>
            <a:gdLst>
              <a:gd name="T0" fmla="*/ 30 w 86"/>
              <a:gd name="T1" fmla="*/ 0 h 77"/>
              <a:gd name="T2" fmla="*/ 34 w 86"/>
              <a:gd name="T3" fmla="*/ 28 h 77"/>
              <a:gd name="T4" fmla="*/ 8 w 86"/>
              <a:gd name="T5" fmla="*/ 28 h 77"/>
              <a:gd name="T6" fmla="*/ 7 w 86"/>
              <a:gd name="T7" fmla="*/ 28 h 77"/>
              <a:gd name="T8" fmla="*/ 0 w 86"/>
              <a:gd name="T9" fmla="*/ 35 h 77"/>
              <a:gd name="T10" fmla="*/ 0 w 86"/>
              <a:gd name="T11" fmla="*/ 35 h 77"/>
              <a:gd name="T12" fmla="*/ 4 w 86"/>
              <a:gd name="T13" fmla="*/ 41 h 77"/>
              <a:gd name="T14" fmla="*/ 1 w 86"/>
              <a:gd name="T15" fmla="*/ 47 h 77"/>
              <a:gd name="T16" fmla="*/ 1 w 86"/>
              <a:gd name="T17" fmla="*/ 47 h 77"/>
              <a:gd name="T18" fmla="*/ 6 w 86"/>
              <a:gd name="T19" fmla="*/ 54 h 77"/>
              <a:gd name="T20" fmla="*/ 4 w 86"/>
              <a:gd name="T21" fmla="*/ 58 h 77"/>
              <a:gd name="T22" fmla="*/ 4 w 86"/>
              <a:gd name="T23" fmla="*/ 58 h 77"/>
              <a:gd name="T24" fmla="*/ 11 w 86"/>
              <a:gd name="T25" fmla="*/ 65 h 77"/>
              <a:gd name="T26" fmla="*/ 11 w 86"/>
              <a:gd name="T27" fmla="*/ 65 h 77"/>
              <a:gd name="T28" fmla="*/ 9 w 86"/>
              <a:gd name="T29" fmla="*/ 70 h 77"/>
              <a:gd name="T30" fmla="*/ 9 w 86"/>
              <a:gd name="T31" fmla="*/ 70 h 77"/>
              <a:gd name="T32" fmla="*/ 16 w 86"/>
              <a:gd name="T33" fmla="*/ 77 h 77"/>
              <a:gd name="T34" fmla="*/ 29 w 86"/>
              <a:gd name="T35" fmla="*/ 77 h 77"/>
              <a:gd name="T36" fmla="*/ 46 w 86"/>
              <a:gd name="T37" fmla="*/ 77 h 77"/>
              <a:gd name="T38" fmla="*/ 46 w 86"/>
              <a:gd name="T39" fmla="*/ 77 h 77"/>
              <a:gd name="T40" fmla="*/ 52 w 86"/>
              <a:gd name="T41" fmla="*/ 71 h 77"/>
              <a:gd name="T42" fmla="*/ 67 w 86"/>
              <a:gd name="T43" fmla="*/ 69 h 77"/>
              <a:gd name="T44" fmla="*/ 67 w 86"/>
              <a:gd name="T45" fmla="*/ 77 h 77"/>
              <a:gd name="T46" fmla="*/ 86 w 86"/>
              <a:gd name="T47" fmla="*/ 77 h 77"/>
              <a:gd name="T48" fmla="*/ 86 w 86"/>
              <a:gd name="T49" fmla="*/ 25 h 77"/>
              <a:gd name="T50" fmla="*/ 67 w 86"/>
              <a:gd name="T51" fmla="*/ 25 h 77"/>
              <a:gd name="T52" fmla="*/ 67 w 86"/>
              <a:gd name="T53" fmla="*/ 31 h 77"/>
              <a:gd name="T54" fmla="*/ 62 w 86"/>
              <a:gd name="T55" fmla="*/ 31 h 77"/>
              <a:gd name="T56" fmla="*/ 30 w 86"/>
              <a:gd name="T5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7"/>
                  <a:pt x="16" y="77"/>
                </a:cubicBezTo>
                <a:cubicBezTo>
                  <a:pt x="29" y="77"/>
                  <a:pt x="29" y="77"/>
                  <a:pt x="29" y="77"/>
                </a:cubicBezTo>
                <a:cubicBezTo>
                  <a:pt x="46" y="77"/>
                  <a:pt x="46" y="77"/>
                  <a:pt x="46" y="77"/>
                </a:cubicBezTo>
                <a:cubicBezTo>
                  <a:pt x="46" y="77"/>
                  <a:pt x="46" y="77"/>
                  <a:pt x="46" y="77"/>
                </a:cubicBezTo>
                <a:cubicBezTo>
                  <a:pt x="52" y="71"/>
                  <a:pt x="52" y="71"/>
                  <a:pt x="52" y="71"/>
                </a:cubicBezTo>
                <a:cubicBezTo>
                  <a:pt x="67" y="69"/>
                  <a:pt x="67" y="69"/>
                  <a:pt x="67" y="69"/>
                </a:cubicBezTo>
                <a:cubicBezTo>
                  <a:pt x="67" y="77"/>
                  <a:pt x="67" y="77"/>
                  <a:pt x="67" y="77"/>
                </a:cubicBezTo>
                <a:cubicBezTo>
                  <a:pt x="86" y="77"/>
                  <a:pt x="86" y="77"/>
                  <a:pt x="86" y="77"/>
                </a:cubicBezTo>
                <a:cubicBezTo>
                  <a:pt x="86" y="25"/>
                  <a:pt x="86" y="25"/>
                  <a:pt x="86" y="25"/>
                </a:cubicBezTo>
                <a:cubicBezTo>
                  <a:pt x="67" y="25"/>
                  <a:pt x="67" y="25"/>
                  <a:pt x="67" y="25"/>
                </a:cubicBezTo>
                <a:cubicBezTo>
                  <a:pt x="67" y="31"/>
                  <a:pt x="67" y="31"/>
                  <a:pt x="67" y="31"/>
                </a:cubicBezTo>
                <a:cubicBezTo>
                  <a:pt x="62" y="31"/>
                  <a:pt x="62" y="31"/>
                  <a:pt x="62" y="31"/>
                </a:cubicBezTo>
                <a:cubicBezTo>
                  <a:pt x="58" y="15"/>
                  <a:pt x="33" y="17"/>
                  <a:pt x="30" y="0"/>
                </a:cubicBezTo>
                <a:close/>
              </a:path>
            </a:pathLst>
          </a:custGeom>
          <a:solidFill>
            <a:srgbClr val="3C4D6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37" name="组合 36">
            <a:extLst>
              <a:ext uri="{FF2B5EF4-FFF2-40B4-BE49-F238E27FC236}">
                <a16:creationId xmlns:a16="http://schemas.microsoft.com/office/drawing/2014/main" id="{98EF8759-1768-49FB-B826-D4CF6DB3B0A1}"/>
              </a:ext>
            </a:extLst>
          </p:cNvPr>
          <p:cNvGrpSpPr/>
          <p:nvPr/>
        </p:nvGrpSpPr>
        <p:grpSpPr>
          <a:xfrm>
            <a:off x="5856368" y="3590550"/>
            <a:ext cx="494213" cy="488533"/>
            <a:chOff x="9297443" y="4492818"/>
            <a:chExt cx="434517" cy="429523"/>
          </a:xfrm>
          <a:solidFill>
            <a:srgbClr val="3C4D63"/>
          </a:solidFill>
        </p:grpSpPr>
        <p:sp>
          <p:nvSpPr>
            <p:cNvPr id="38" name="Freeform 172">
              <a:extLst>
                <a:ext uri="{FF2B5EF4-FFF2-40B4-BE49-F238E27FC236}">
                  <a16:creationId xmlns:a16="http://schemas.microsoft.com/office/drawing/2014/main" id="{3A5FBE0D-76B1-4A56-A074-24DD0242F60C}"/>
                </a:ext>
              </a:extLst>
            </p:cNvPr>
            <p:cNvSpPr>
              <a:spLocks/>
            </p:cNvSpPr>
            <p:nvPr/>
          </p:nvSpPr>
          <p:spPr bwMode="auto">
            <a:xfrm>
              <a:off x="9297443" y="4737546"/>
              <a:ext cx="434517" cy="184795"/>
            </a:xfrm>
            <a:custGeom>
              <a:avLst/>
              <a:gdLst>
                <a:gd name="T0" fmla="*/ 41 w 46"/>
                <a:gd name="T1" fmla="*/ 6 h 20"/>
                <a:gd name="T2" fmla="*/ 36 w 46"/>
                <a:gd name="T3" fmla="*/ 9 h 20"/>
                <a:gd name="T4" fmla="*/ 31 w 46"/>
                <a:gd name="T5" fmla="*/ 12 h 20"/>
                <a:gd name="T6" fmla="*/ 21 w 46"/>
                <a:gd name="T7" fmla="*/ 10 h 20"/>
                <a:gd name="T8" fmla="*/ 19 w 46"/>
                <a:gd name="T9" fmla="*/ 8 h 20"/>
                <a:gd name="T10" fmla="*/ 19 w 46"/>
                <a:gd name="T11" fmla="*/ 7 h 20"/>
                <a:gd name="T12" fmla="*/ 21 w 46"/>
                <a:gd name="T13" fmla="*/ 6 h 20"/>
                <a:gd name="T14" fmla="*/ 29 w 46"/>
                <a:gd name="T15" fmla="*/ 8 h 20"/>
                <a:gd name="T16" fmla="*/ 29 w 46"/>
                <a:gd name="T17" fmla="*/ 8 h 20"/>
                <a:gd name="T18" fmla="*/ 31 w 46"/>
                <a:gd name="T19" fmla="*/ 7 h 20"/>
                <a:gd name="T20" fmla="*/ 32 w 46"/>
                <a:gd name="T21" fmla="*/ 7 h 20"/>
                <a:gd name="T22" fmla="*/ 32 w 46"/>
                <a:gd name="T23" fmla="*/ 6 h 20"/>
                <a:gd name="T24" fmla="*/ 30 w 46"/>
                <a:gd name="T25" fmla="*/ 3 h 20"/>
                <a:gd name="T26" fmla="*/ 27 w 46"/>
                <a:gd name="T27" fmla="*/ 3 h 20"/>
                <a:gd name="T28" fmla="*/ 16 w 46"/>
                <a:gd name="T29" fmla="*/ 1 h 20"/>
                <a:gd name="T30" fmla="*/ 12 w 46"/>
                <a:gd name="T31" fmla="*/ 1 h 20"/>
                <a:gd name="T32" fmla="*/ 0 w 46"/>
                <a:gd name="T33" fmla="*/ 8 h 20"/>
                <a:gd name="T34" fmla="*/ 7 w 46"/>
                <a:gd name="T35" fmla="*/ 20 h 20"/>
                <a:gd name="T36" fmla="*/ 11 w 46"/>
                <a:gd name="T37" fmla="*/ 18 h 20"/>
                <a:gd name="T38" fmla="*/ 14 w 46"/>
                <a:gd name="T39" fmla="*/ 17 h 20"/>
                <a:gd name="T40" fmla="*/ 23 w 46"/>
                <a:gd name="T41" fmla="*/ 19 h 20"/>
                <a:gd name="T42" fmla="*/ 30 w 46"/>
                <a:gd name="T43" fmla="*/ 19 h 20"/>
                <a:gd name="T44" fmla="*/ 44 w 46"/>
                <a:gd name="T45" fmla="*/ 11 h 20"/>
                <a:gd name="T46" fmla="*/ 45 w 46"/>
                <a:gd name="T47" fmla="*/ 7 h 20"/>
                <a:gd name="T48" fmla="*/ 41 w 46"/>
                <a:gd name="T4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0">
                  <a:moveTo>
                    <a:pt x="41" y="6"/>
                  </a:moveTo>
                  <a:cubicBezTo>
                    <a:pt x="36" y="9"/>
                    <a:pt x="36" y="9"/>
                    <a:pt x="36" y="9"/>
                  </a:cubicBezTo>
                  <a:cubicBezTo>
                    <a:pt x="31" y="12"/>
                    <a:pt x="31" y="12"/>
                    <a:pt x="31" y="12"/>
                  </a:cubicBezTo>
                  <a:cubicBezTo>
                    <a:pt x="31" y="12"/>
                    <a:pt x="23" y="11"/>
                    <a:pt x="21" y="10"/>
                  </a:cubicBezTo>
                  <a:cubicBezTo>
                    <a:pt x="20" y="10"/>
                    <a:pt x="19" y="9"/>
                    <a:pt x="19" y="8"/>
                  </a:cubicBezTo>
                  <a:cubicBezTo>
                    <a:pt x="19" y="8"/>
                    <a:pt x="19" y="8"/>
                    <a:pt x="19" y="7"/>
                  </a:cubicBezTo>
                  <a:cubicBezTo>
                    <a:pt x="19" y="6"/>
                    <a:pt x="21" y="6"/>
                    <a:pt x="21" y="6"/>
                  </a:cubicBezTo>
                  <a:cubicBezTo>
                    <a:pt x="29" y="8"/>
                    <a:pt x="29" y="8"/>
                    <a:pt x="29" y="8"/>
                  </a:cubicBezTo>
                  <a:cubicBezTo>
                    <a:pt x="29" y="8"/>
                    <a:pt x="29" y="8"/>
                    <a:pt x="29" y="8"/>
                  </a:cubicBezTo>
                  <a:cubicBezTo>
                    <a:pt x="30" y="8"/>
                    <a:pt x="31" y="8"/>
                    <a:pt x="31" y="7"/>
                  </a:cubicBezTo>
                  <a:cubicBezTo>
                    <a:pt x="31" y="7"/>
                    <a:pt x="32" y="7"/>
                    <a:pt x="32" y="7"/>
                  </a:cubicBezTo>
                  <a:cubicBezTo>
                    <a:pt x="32" y="7"/>
                    <a:pt x="32" y="6"/>
                    <a:pt x="32" y="6"/>
                  </a:cubicBezTo>
                  <a:cubicBezTo>
                    <a:pt x="32" y="5"/>
                    <a:pt x="31" y="4"/>
                    <a:pt x="30" y="3"/>
                  </a:cubicBezTo>
                  <a:cubicBezTo>
                    <a:pt x="27" y="3"/>
                    <a:pt x="27" y="3"/>
                    <a:pt x="27" y="3"/>
                  </a:cubicBezTo>
                  <a:cubicBezTo>
                    <a:pt x="16" y="1"/>
                    <a:pt x="16" y="1"/>
                    <a:pt x="16" y="1"/>
                  </a:cubicBezTo>
                  <a:cubicBezTo>
                    <a:pt x="14" y="0"/>
                    <a:pt x="12" y="1"/>
                    <a:pt x="12" y="1"/>
                  </a:cubicBezTo>
                  <a:cubicBezTo>
                    <a:pt x="0" y="8"/>
                    <a:pt x="0" y="8"/>
                    <a:pt x="0" y="8"/>
                  </a:cubicBezTo>
                  <a:cubicBezTo>
                    <a:pt x="7" y="20"/>
                    <a:pt x="7" y="20"/>
                    <a:pt x="7" y="20"/>
                  </a:cubicBezTo>
                  <a:cubicBezTo>
                    <a:pt x="11" y="18"/>
                    <a:pt x="11" y="18"/>
                    <a:pt x="11" y="18"/>
                  </a:cubicBezTo>
                  <a:cubicBezTo>
                    <a:pt x="12" y="17"/>
                    <a:pt x="14" y="17"/>
                    <a:pt x="14" y="17"/>
                  </a:cubicBezTo>
                  <a:cubicBezTo>
                    <a:pt x="23" y="19"/>
                    <a:pt x="23" y="19"/>
                    <a:pt x="23" y="19"/>
                  </a:cubicBezTo>
                  <a:cubicBezTo>
                    <a:pt x="28" y="20"/>
                    <a:pt x="30" y="19"/>
                    <a:pt x="30" y="19"/>
                  </a:cubicBezTo>
                  <a:cubicBezTo>
                    <a:pt x="44" y="11"/>
                    <a:pt x="44" y="11"/>
                    <a:pt x="44" y="11"/>
                  </a:cubicBezTo>
                  <a:cubicBezTo>
                    <a:pt x="45" y="11"/>
                    <a:pt x="46" y="9"/>
                    <a:pt x="45" y="7"/>
                  </a:cubicBezTo>
                  <a:cubicBezTo>
                    <a:pt x="44" y="6"/>
                    <a:pt x="43" y="5"/>
                    <a:pt x="4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173">
              <a:extLst>
                <a:ext uri="{FF2B5EF4-FFF2-40B4-BE49-F238E27FC236}">
                  <a16:creationId xmlns:a16="http://schemas.microsoft.com/office/drawing/2014/main" id="{EC241E6F-4052-4573-A549-097123BB308A}"/>
                </a:ext>
              </a:extLst>
            </p:cNvPr>
            <p:cNvSpPr>
              <a:spLocks noEditPoints="1"/>
            </p:cNvSpPr>
            <p:nvPr/>
          </p:nvSpPr>
          <p:spPr bwMode="auto">
            <a:xfrm>
              <a:off x="9327410" y="4492818"/>
              <a:ext cx="374584" cy="299667"/>
            </a:xfrm>
            <a:custGeom>
              <a:avLst/>
              <a:gdLst>
                <a:gd name="T0" fmla="*/ 5 w 40"/>
                <a:gd name="T1" fmla="*/ 22 h 32"/>
                <a:gd name="T2" fmla="*/ 11 w 40"/>
                <a:gd name="T3" fmla="*/ 22 h 32"/>
                <a:gd name="T4" fmla="*/ 11 w 40"/>
                <a:gd name="T5" fmla="*/ 24 h 32"/>
                <a:gd name="T6" fmla="*/ 12 w 40"/>
                <a:gd name="T7" fmla="*/ 24 h 32"/>
                <a:gd name="T8" fmla="*/ 14 w 40"/>
                <a:gd name="T9" fmla="*/ 24 h 32"/>
                <a:gd name="T10" fmla="*/ 15 w 40"/>
                <a:gd name="T11" fmla="*/ 24 h 32"/>
                <a:gd name="T12" fmla="*/ 14 w 40"/>
                <a:gd name="T13" fmla="*/ 22 h 32"/>
                <a:gd name="T14" fmla="*/ 26 w 40"/>
                <a:gd name="T15" fmla="*/ 22 h 32"/>
                <a:gd name="T16" fmla="*/ 26 w 40"/>
                <a:gd name="T17" fmla="*/ 26 h 32"/>
                <a:gd name="T18" fmla="*/ 28 w 40"/>
                <a:gd name="T19" fmla="*/ 27 h 32"/>
                <a:gd name="T20" fmla="*/ 31 w 40"/>
                <a:gd name="T21" fmla="*/ 29 h 32"/>
                <a:gd name="T22" fmla="*/ 32 w 40"/>
                <a:gd name="T23" fmla="*/ 32 h 32"/>
                <a:gd name="T24" fmla="*/ 37 w 40"/>
                <a:gd name="T25" fmla="*/ 30 h 32"/>
                <a:gd name="T26" fmla="*/ 38 w 40"/>
                <a:gd name="T27" fmla="*/ 29 h 32"/>
                <a:gd name="T28" fmla="*/ 40 w 40"/>
                <a:gd name="T29" fmla="*/ 20 h 32"/>
                <a:gd name="T30" fmla="*/ 20 w 40"/>
                <a:gd name="T31" fmla="*/ 0 h 32"/>
                <a:gd name="T32" fmla="*/ 0 w 40"/>
                <a:gd name="T33" fmla="*/ 20 h 32"/>
                <a:gd name="T34" fmla="*/ 2 w 40"/>
                <a:gd name="T35" fmla="*/ 28 h 32"/>
                <a:gd name="T36" fmla="*/ 6 w 40"/>
                <a:gd name="T37" fmla="*/ 26 h 32"/>
                <a:gd name="T38" fmla="*/ 5 w 40"/>
                <a:gd name="T39" fmla="*/ 22 h 32"/>
                <a:gd name="T40" fmla="*/ 33 w 40"/>
                <a:gd name="T41" fmla="*/ 28 h 32"/>
                <a:gd name="T42" fmla="*/ 29 w 40"/>
                <a:gd name="T43" fmla="*/ 27 h 32"/>
                <a:gd name="T44" fmla="*/ 30 w 40"/>
                <a:gd name="T45" fmla="*/ 22 h 32"/>
                <a:gd name="T46" fmla="*/ 35 w 40"/>
                <a:gd name="T47" fmla="*/ 22 h 32"/>
                <a:gd name="T48" fmla="*/ 33 w 40"/>
                <a:gd name="T49" fmla="*/ 28 h 32"/>
                <a:gd name="T50" fmla="*/ 35 w 40"/>
                <a:gd name="T51" fmla="*/ 19 h 32"/>
                <a:gd name="T52" fmla="*/ 30 w 40"/>
                <a:gd name="T53" fmla="*/ 19 h 32"/>
                <a:gd name="T54" fmla="*/ 29 w 40"/>
                <a:gd name="T55" fmla="*/ 14 h 32"/>
                <a:gd name="T56" fmla="*/ 33 w 40"/>
                <a:gd name="T57" fmla="*/ 13 h 32"/>
                <a:gd name="T58" fmla="*/ 35 w 40"/>
                <a:gd name="T59" fmla="*/ 19 h 32"/>
                <a:gd name="T60" fmla="*/ 31 w 40"/>
                <a:gd name="T61" fmla="*/ 10 h 32"/>
                <a:gd name="T62" fmla="*/ 31 w 40"/>
                <a:gd name="T63" fmla="*/ 10 h 32"/>
                <a:gd name="T64" fmla="*/ 28 w 40"/>
                <a:gd name="T65" fmla="*/ 10 h 32"/>
                <a:gd name="T66" fmla="*/ 27 w 40"/>
                <a:gd name="T67" fmla="*/ 7 h 32"/>
                <a:gd name="T68" fmla="*/ 31 w 40"/>
                <a:gd name="T69" fmla="*/ 10 h 32"/>
                <a:gd name="T70" fmla="*/ 17 w 40"/>
                <a:gd name="T71" fmla="*/ 8 h 32"/>
                <a:gd name="T72" fmla="*/ 18 w 40"/>
                <a:gd name="T73" fmla="*/ 5 h 32"/>
                <a:gd name="T74" fmla="*/ 22 w 40"/>
                <a:gd name="T75" fmla="*/ 5 h 32"/>
                <a:gd name="T76" fmla="*/ 24 w 40"/>
                <a:gd name="T77" fmla="*/ 8 h 32"/>
                <a:gd name="T78" fmla="*/ 25 w 40"/>
                <a:gd name="T79" fmla="*/ 11 h 32"/>
                <a:gd name="T80" fmla="*/ 16 w 40"/>
                <a:gd name="T81" fmla="*/ 11 h 32"/>
                <a:gd name="T82" fmla="*/ 17 w 40"/>
                <a:gd name="T83" fmla="*/ 8 h 32"/>
                <a:gd name="T84" fmla="*/ 15 w 40"/>
                <a:gd name="T85" fmla="*/ 14 h 32"/>
                <a:gd name="T86" fmla="*/ 26 w 40"/>
                <a:gd name="T87" fmla="*/ 14 h 32"/>
                <a:gd name="T88" fmla="*/ 26 w 40"/>
                <a:gd name="T89" fmla="*/ 19 h 32"/>
                <a:gd name="T90" fmla="*/ 14 w 40"/>
                <a:gd name="T91" fmla="*/ 19 h 32"/>
                <a:gd name="T92" fmla="*/ 15 w 40"/>
                <a:gd name="T93" fmla="*/ 14 h 32"/>
                <a:gd name="T94" fmla="*/ 9 w 40"/>
                <a:gd name="T95" fmla="*/ 10 h 32"/>
                <a:gd name="T96" fmla="*/ 13 w 40"/>
                <a:gd name="T97" fmla="*/ 7 h 32"/>
                <a:gd name="T98" fmla="*/ 12 w 40"/>
                <a:gd name="T99" fmla="*/ 10 h 32"/>
                <a:gd name="T100" fmla="*/ 9 w 40"/>
                <a:gd name="T101" fmla="*/ 10 h 32"/>
                <a:gd name="T102" fmla="*/ 9 w 40"/>
                <a:gd name="T103" fmla="*/ 10 h 32"/>
                <a:gd name="T104" fmla="*/ 7 w 40"/>
                <a:gd name="T105" fmla="*/ 13 h 32"/>
                <a:gd name="T106" fmla="*/ 11 w 40"/>
                <a:gd name="T107" fmla="*/ 14 h 32"/>
                <a:gd name="T108" fmla="*/ 11 w 40"/>
                <a:gd name="T109" fmla="*/ 19 h 32"/>
                <a:gd name="T110" fmla="*/ 5 w 40"/>
                <a:gd name="T111" fmla="*/ 19 h 32"/>
                <a:gd name="T112" fmla="*/ 7 w 40"/>
                <a:gd name="T113"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 h="32">
                  <a:moveTo>
                    <a:pt x="5" y="22"/>
                  </a:moveTo>
                  <a:cubicBezTo>
                    <a:pt x="11" y="22"/>
                    <a:pt x="11" y="22"/>
                    <a:pt x="11" y="22"/>
                  </a:cubicBezTo>
                  <a:cubicBezTo>
                    <a:pt x="11" y="23"/>
                    <a:pt x="11" y="23"/>
                    <a:pt x="11" y="24"/>
                  </a:cubicBezTo>
                  <a:cubicBezTo>
                    <a:pt x="11" y="24"/>
                    <a:pt x="12" y="24"/>
                    <a:pt x="12" y="24"/>
                  </a:cubicBezTo>
                  <a:cubicBezTo>
                    <a:pt x="13" y="24"/>
                    <a:pt x="13" y="24"/>
                    <a:pt x="14" y="24"/>
                  </a:cubicBezTo>
                  <a:cubicBezTo>
                    <a:pt x="15" y="24"/>
                    <a:pt x="15" y="24"/>
                    <a:pt x="15" y="24"/>
                  </a:cubicBezTo>
                  <a:cubicBezTo>
                    <a:pt x="14" y="23"/>
                    <a:pt x="14" y="23"/>
                    <a:pt x="14" y="22"/>
                  </a:cubicBezTo>
                  <a:cubicBezTo>
                    <a:pt x="26" y="22"/>
                    <a:pt x="26" y="22"/>
                    <a:pt x="26" y="22"/>
                  </a:cubicBezTo>
                  <a:cubicBezTo>
                    <a:pt x="26" y="24"/>
                    <a:pt x="26" y="25"/>
                    <a:pt x="26" y="26"/>
                  </a:cubicBezTo>
                  <a:cubicBezTo>
                    <a:pt x="28" y="27"/>
                    <a:pt x="28" y="27"/>
                    <a:pt x="28" y="27"/>
                  </a:cubicBezTo>
                  <a:cubicBezTo>
                    <a:pt x="29" y="27"/>
                    <a:pt x="30" y="28"/>
                    <a:pt x="31" y="29"/>
                  </a:cubicBezTo>
                  <a:cubicBezTo>
                    <a:pt x="32" y="30"/>
                    <a:pt x="32" y="31"/>
                    <a:pt x="32" y="32"/>
                  </a:cubicBezTo>
                  <a:cubicBezTo>
                    <a:pt x="37" y="30"/>
                    <a:pt x="37" y="30"/>
                    <a:pt x="37" y="30"/>
                  </a:cubicBezTo>
                  <a:cubicBezTo>
                    <a:pt x="37" y="29"/>
                    <a:pt x="38" y="29"/>
                    <a:pt x="38" y="29"/>
                  </a:cubicBezTo>
                  <a:cubicBezTo>
                    <a:pt x="39" y="27"/>
                    <a:pt x="40" y="24"/>
                    <a:pt x="40" y="20"/>
                  </a:cubicBezTo>
                  <a:cubicBezTo>
                    <a:pt x="40" y="9"/>
                    <a:pt x="31" y="0"/>
                    <a:pt x="20" y="0"/>
                  </a:cubicBezTo>
                  <a:cubicBezTo>
                    <a:pt x="9" y="0"/>
                    <a:pt x="0" y="9"/>
                    <a:pt x="0" y="20"/>
                  </a:cubicBezTo>
                  <a:cubicBezTo>
                    <a:pt x="0" y="23"/>
                    <a:pt x="1" y="26"/>
                    <a:pt x="2" y="28"/>
                  </a:cubicBezTo>
                  <a:cubicBezTo>
                    <a:pt x="6" y="26"/>
                    <a:pt x="6" y="26"/>
                    <a:pt x="6" y="26"/>
                  </a:cubicBezTo>
                  <a:cubicBezTo>
                    <a:pt x="6" y="25"/>
                    <a:pt x="5" y="23"/>
                    <a:pt x="5" y="22"/>
                  </a:cubicBezTo>
                  <a:close/>
                  <a:moveTo>
                    <a:pt x="33" y="28"/>
                  </a:moveTo>
                  <a:cubicBezTo>
                    <a:pt x="32" y="27"/>
                    <a:pt x="31" y="27"/>
                    <a:pt x="29" y="27"/>
                  </a:cubicBezTo>
                  <a:cubicBezTo>
                    <a:pt x="29" y="25"/>
                    <a:pt x="30" y="24"/>
                    <a:pt x="30" y="22"/>
                  </a:cubicBezTo>
                  <a:cubicBezTo>
                    <a:pt x="35" y="22"/>
                    <a:pt x="35" y="22"/>
                    <a:pt x="35" y="22"/>
                  </a:cubicBezTo>
                  <a:cubicBezTo>
                    <a:pt x="35" y="24"/>
                    <a:pt x="34" y="26"/>
                    <a:pt x="33" y="28"/>
                  </a:cubicBezTo>
                  <a:close/>
                  <a:moveTo>
                    <a:pt x="35" y="19"/>
                  </a:moveTo>
                  <a:cubicBezTo>
                    <a:pt x="30" y="19"/>
                    <a:pt x="30" y="19"/>
                    <a:pt x="30" y="19"/>
                  </a:cubicBezTo>
                  <a:cubicBezTo>
                    <a:pt x="30" y="17"/>
                    <a:pt x="29" y="15"/>
                    <a:pt x="29" y="14"/>
                  </a:cubicBezTo>
                  <a:cubicBezTo>
                    <a:pt x="31" y="14"/>
                    <a:pt x="32" y="13"/>
                    <a:pt x="33" y="13"/>
                  </a:cubicBezTo>
                  <a:cubicBezTo>
                    <a:pt x="34" y="15"/>
                    <a:pt x="35" y="17"/>
                    <a:pt x="35" y="19"/>
                  </a:cubicBezTo>
                  <a:close/>
                  <a:moveTo>
                    <a:pt x="31" y="10"/>
                  </a:moveTo>
                  <a:cubicBezTo>
                    <a:pt x="31" y="10"/>
                    <a:pt x="31" y="10"/>
                    <a:pt x="31" y="10"/>
                  </a:cubicBezTo>
                  <a:cubicBezTo>
                    <a:pt x="30" y="10"/>
                    <a:pt x="29" y="10"/>
                    <a:pt x="28" y="10"/>
                  </a:cubicBezTo>
                  <a:cubicBezTo>
                    <a:pt x="28" y="9"/>
                    <a:pt x="28" y="8"/>
                    <a:pt x="27" y="7"/>
                  </a:cubicBezTo>
                  <a:cubicBezTo>
                    <a:pt x="29" y="7"/>
                    <a:pt x="30" y="8"/>
                    <a:pt x="31" y="10"/>
                  </a:cubicBezTo>
                  <a:close/>
                  <a:moveTo>
                    <a:pt x="17" y="8"/>
                  </a:moveTo>
                  <a:cubicBezTo>
                    <a:pt x="17" y="7"/>
                    <a:pt x="18" y="6"/>
                    <a:pt x="18" y="5"/>
                  </a:cubicBezTo>
                  <a:cubicBezTo>
                    <a:pt x="20" y="5"/>
                    <a:pt x="21" y="5"/>
                    <a:pt x="22" y="5"/>
                  </a:cubicBezTo>
                  <a:cubicBezTo>
                    <a:pt x="23" y="6"/>
                    <a:pt x="23" y="7"/>
                    <a:pt x="24" y="8"/>
                  </a:cubicBezTo>
                  <a:cubicBezTo>
                    <a:pt x="24" y="9"/>
                    <a:pt x="25" y="10"/>
                    <a:pt x="25" y="11"/>
                  </a:cubicBezTo>
                  <a:cubicBezTo>
                    <a:pt x="22" y="11"/>
                    <a:pt x="19" y="11"/>
                    <a:pt x="16" y="11"/>
                  </a:cubicBezTo>
                  <a:cubicBezTo>
                    <a:pt x="16" y="10"/>
                    <a:pt x="16" y="9"/>
                    <a:pt x="17" y="8"/>
                  </a:cubicBezTo>
                  <a:close/>
                  <a:moveTo>
                    <a:pt x="15" y="14"/>
                  </a:moveTo>
                  <a:cubicBezTo>
                    <a:pt x="18" y="15"/>
                    <a:pt x="22" y="15"/>
                    <a:pt x="26" y="14"/>
                  </a:cubicBezTo>
                  <a:cubicBezTo>
                    <a:pt x="26" y="16"/>
                    <a:pt x="26" y="17"/>
                    <a:pt x="26" y="19"/>
                  </a:cubicBezTo>
                  <a:cubicBezTo>
                    <a:pt x="14" y="19"/>
                    <a:pt x="14" y="19"/>
                    <a:pt x="14" y="19"/>
                  </a:cubicBezTo>
                  <a:cubicBezTo>
                    <a:pt x="14" y="17"/>
                    <a:pt x="15" y="16"/>
                    <a:pt x="15" y="14"/>
                  </a:cubicBezTo>
                  <a:close/>
                  <a:moveTo>
                    <a:pt x="9" y="10"/>
                  </a:moveTo>
                  <a:cubicBezTo>
                    <a:pt x="11" y="8"/>
                    <a:pt x="12" y="7"/>
                    <a:pt x="13" y="7"/>
                  </a:cubicBezTo>
                  <a:cubicBezTo>
                    <a:pt x="13" y="8"/>
                    <a:pt x="12" y="9"/>
                    <a:pt x="12" y="10"/>
                  </a:cubicBezTo>
                  <a:cubicBezTo>
                    <a:pt x="11" y="10"/>
                    <a:pt x="10" y="10"/>
                    <a:pt x="9" y="10"/>
                  </a:cubicBezTo>
                  <a:cubicBezTo>
                    <a:pt x="9" y="10"/>
                    <a:pt x="9" y="10"/>
                    <a:pt x="9" y="10"/>
                  </a:cubicBezTo>
                  <a:close/>
                  <a:moveTo>
                    <a:pt x="7" y="13"/>
                  </a:moveTo>
                  <a:cubicBezTo>
                    <a:pt x="8" y="13"/>
                    <a:pt x="10" y="14"/>
                    <a:pt x="11" y="14"/>
                  </a:cubicBezTo>
                  <a:cubicBezTo>
                    <a:pt x="11" y="15"/>
                    <a:pt x="11" y="17"/>
                    <a:pt x="11" y="19"/>
                  </a:cubicBezTo>
                  <a:cubicBezTo>
                    <a:pt x="5" y="19"/>
                    <a:pt x="5" y="19"/>
                    <a:pt x="5" y="19"/>
                  </a:cubicBezTo>
                  <a:cubicBezTo>
                    <a:pt x="5" y="17"/>
                    <a:pt x="6" y="15"/>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0" name="组合 39">
            <a:extLst>
              <a:ext uri="{FF2B5EF4-FFF2-40B4-BE49-F238E27FC236}">
                <a16:creationId xmlns:a16="http://schemas.microsoft.com/office/drawing/2014/main" id="{64FFA544-1DF6-48E0-BEE7-7A7FEC292F36}"/>
              </a:ext>
            </a:extLst>
          </p:cNvPr>
          <p:cNvGrpSpPr/>
          <p:nvPr/>
        </p:nvGrpSpPr>
        <p:grpSpPr>
          <a:xfrm>
            <a:off x="5895372" y="4938087"/>
            <a:ext cx="455209" cy="464722"/>
            <a:chOff x="3723479" y="3203434"/>
            <a:chExt cx="455209" cy="464722"/>
          </a:xfrm>
          <a:solidFill>
            <a:srgbClr val="3C4D63"/>
          </a:solidFill>
        </p:grpSpPr>
        <p:sp>
          <p:nvSpPr>
            <p:cNvPr id="41" name="Freeform 83">
              <a:extLst>
                <a:ext uri="{FF2B5EF4-FFF2-40B4-BE49-F238E27FC236}">
                  <a16:creationId xmlns:a16="http://schemas.microsoft.com/office/drawing/2014/main" id="{CF1E2F1F-155F-4473-B2DF-AD18B88A32C4}"/>
                </a:ext>
              </a:extLst>
            </p:cNvPr>
            <p:cNvSpPr>
              <a:spLocks noEditPoints="1"/>
            </p:cNvSpPr>
            <p:nvPr/>
          </p:nvSpPr>
          <p:spPr bwMode="auto">
            <a:xfrm>
              <a:off x="3746579" y="3221099"/>
              <a:ext cx="410367" cy="213337"/>
            </a:xfrm>
            <a:custGeom>
              <a:avLst/>
              <a:gdLst>
                <a:gd name="T0" fmla="*/ 302 w 302"/>
                <a:gd name="T1" fmla="*/ 157 h 157"/>
                <a:gd name="T2" fmla="*/ 0 w 302"/>
                <a:gd name="T3" fmla="*/ 157 h 157"/>
                <a:gd name="T4" fmla="*/ 0 w 302"/>
                <a:gd name="T5" fmla="*/ 0 h 157"/>
                <a:gd name="T6" fmla="*/ 302 w 302"/>
                <a:gd name="T7" fmla="*/ 0 h 157"/>
                <a:gd name="T8" fmla="*/ 302 w 302"/>
                <a:gd name="T9" fmla="*/ 157 h 157"/>
                <a:gd name="T10" fmla="*/ 302 w 302"/>
                <a:gd name="T11" fmla="*/ 157 h 157"/>
                <a:gd name="T12" fmla="*/ 11 w 302"/>
                <a:gd name="T13" fmla="*/ 148 h 157"/>
                <a:gd name="T14" fmla="*/ 292 w 302"/>
                <a:gd name="T15" fmla="*/ 148 h 157"/>
                <a:gd name="T16" fmla="*/ 292 w 302"/>
                <a:gd name="T17" fmla="*/ 9 h 157"/>
                <a:gd name="T18" fmla="*/ 11 w 302"/>
                <a:gd name="T19" fmla="*/ 9 h 157"/>
                <a:gd name="T20" fmla="*/ 11 w 302"/>
                <a:gd name="T21" fmla="*/ 148 h 157"/>
                <a:gd name="T22" fmla="*/ 11 w 302"/>
                <a:gd name="T23"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57">
                  <a:moveTo>
                    <a:pt x="302" y="157"/>
                  </a:moveTo>
                  <a:lnTo>
                    <a:pt x="0" y="157"/>
                  </a:lnTo>
                  <a:lnTo>
                    <a:pt x="0" y="0"/>
                  </a:lnTo>
                  <a:lnTo>
                    <a:pt x="302" y="0"/>
                  </a:lnTo>
                  <a:lnTo>
                    <a:pt x="302" y="157"/>
                  </a:lnTo>
                  <a:lnTo>
                    <a:pt x="302" y="157"/>
                  </a:lnTo>
                  <a:close/>
                  <a:moveTo>
                    <a:pt x="11" y="148"/>
                  </a:moveTo>
                  <a:lnTo>
                    <a:pt x="292" y="148"/>
                  </a:lnTo>
                  <a:lnTo>
                    <a:pt x="292" y="9"/>
                  </a:lnTo>
                  <a:lnTo>
                    <a:pt x="11" y="9"/>
                  </a:lnTo>
                  <a:lnTo>
                    <a:pt x="11" y="148"/>
                  </a:lnTo>
                  <a:lnTo>
                    <a:pt x="11"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Rectangle 84">
              <a:extLst>
                <a:ext uri="{FF2B5EF4-FFF2-40B4-BE49-F238E27FC236}">
                  <a16:creationId xmlns:a16="http://schemas.microsoft.com/office/drawing/2014/main" id="{22D9A09B-D52B-4B8E-9568-ADE9FF381501}"/>
                </a:ext>
              </a:extLst>
            </p:cNvPr>
            <p:cNvSpPr>
              <a:spLocks noChangeArrowheads="1"/>
            </p:cNvSpPr>
            <p:nvPr/>
          </p:nvSpPr>
          <p:spPr bwMode="auto">
            <a:xfrm>
              <a:off x="3723479" y="3203434"/>
              <a:ext cx="455209" cy="502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85">
              <a:extLst>
                <a:ext uri="{FF2B5EF4-FFF2-40B4-BE49-F238E27FC236}">
                  <a16:creationId xmlns:a16="http://schemas.microsoft.com/office/drawing/2014/main" id="{C7E7E3DE-8CCF-4FB1-8981-65F4E8ECFD14}"/>
                </a:ext>
              </a:extLst>
            </p:cNvPr>
            <p:cNvSpPr>
              <a:spLocks noEditPoints="1"/>
            </p:cNvSpPr>
            <p:nvPr/>
          </p:nvSpPr>
          <p:spPr bwMode="auto">
            <a:xfrm>
              <a:off x="3901486" y="3314859"/>
              <a:ext cx="235078" cy="183443"/>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2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4 h 72"/>
                <a:gd name="T58" fmla="*/ 38 w 92"/>
                <a:gd name="T59" fmla="*/ 28 h 72"/>
                <a:gd name="T60" fmla="*/ 38 w 92"/>
                <a:gd name="T61" fmla="*/ 72 h 72"/>
                <a:gd name="T62" fmla="*/ 38 w 92"/>
                <a:gd name="T63" fmla="*/ 72 h 72"/>
                <a:gd name="T64" fmla="*/ 78 w 92"/>
                <a:gd name="T65" fmla="*/ 71 h 72"/>
                <a:gd name="T66" fmla="*/ 78 w 92"/>
                <a:gd name="T67" fmla="*/ 71 h 72"/>
                <a:gd name="T68" fmla="*/ 78 w 92"/>
                <a:gd name="T69" fmla="*/ 63 h 72"/>
                <a:gd name="T70" fmla="*/ 82 w 92"/>
                <a:gd name="T71" fmla="*/ 66 h 72"/>
                <a:gd name="T72" fmla="*/ 91 w 92"/>
                <a:gd name="T73" fmla="*/ 48 h 72"/>
                <a:gd name="T74" fmla="*/ 91 w 92"/>
                <a:gd name="T75" fmla="*/ 48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2"/>
                    <a:pt x="48" y="22"/>
                    <a:pt x="48" y="22"/>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4"/>
                    <a:pt x="19" y="24"/>
                    <a:pt x="19" y="24"/>
                  </a:cubicBezTo>
                  <a:cubicBezTo>
                    <a:pt x="38" y="28"/>
                    <a:pt x="38" y="28"/>
                    <a:pt x="38" y="28"/>
                  </a:cubicBezTo>
                  <a:cubicBezTo>
                    <a:pt x="38" y="42"/>
                    <a:pt x="38" y="57"/>
                    <a:pt x="38" y="72"/>
                  </a:cubicBezTo>
                  <a:cubicBezTo>
                    <a:pt x="38" y="72"/>
                    <a:pt x="38" y="72"/>
                    <a:pt x="38" y="72"/>
                  </a:cubicBezTo>
                  <a:cubicBezTo>
                    <a:pt x="52" y="72"/>
                    <a:pt x="65" y="71"/>
                    <a:pt x="78" y="71"/>
                  </a:cubicBezTo>
                  <a:cubicBezTo>
                    <a:pt x="78" y="71"/>
                    <a:pt x="78" y="71"/>
                    <a:pt x="78" y="71"/>
                  </a:cubicBezTo>
                  <a:cubicBezTo>
                    <a:pt x="78" y="68"/>
                    <a:pt x="78" y="66"/>
                    <a:pt x="78" y="63"/>
                  </a:cubicBezTo>
                  <a:cubicBezTo>
                    <a:pt x="79" y="64"/>
                    <a:pt x="81" y="65"/>
                    <a:pt x="82" y="66"/>
                  </a:cubicBezTo>
                  <a:cubicBezTo>
                    <a:pt x="91" y="48"/>
                    <a:pt x="91" y="48"/>
                    <a:pt x="91" y="48"/>
                  </a:cubicBezTo>
                  <a:cubicBezTo>
                    <a:pt x="91" y="48"/>
                    <a:pt x="91" y="48"/>
                    <a:pt x="91" y="48"/>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Rectangle 86">
              <a:extLst>
                <a:ext uri="{FF2B5EF4-FFF2-40B4-BE49-F238E27FC236}">
                  <a16:creationId xmlns:a16="http://schemas.microsoft.com/office/drawing/2014/main" id="{312E6DAF-74F8-4B88-991C-09B96FC19F80}"/>
                </a:ext>
              </a:extLst>
            </p:cNvPr>
            <p:cNvSpPr>
              <a:spLocks noChangeArrowheads="1"/>
            </p:cNvSpPr>
            <p:nvPr/>
          </p:nvSpPr>
          <p:spPr bwMode="auto">
            <a:xfrm>
              <a:off x="4046882" y="3439871"/>
              <a:ext cx="1359" cy="13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87">
              <a:extLst>
                <a:ext uri="{FF2B5EF4-FFF2-40B4-BE49-F238E27FC236}">
                  <a16:creationId xmlns:a16="http://schemas.microsoft.com/office/drawing/2014/main" id="{7BE0864D-AED5-4275-99F5-0F02824BC165}"/>
                </a:ext>
              </a:extLst>
            </p:cNvPr>
            <p:cNvSpPr>
              <a:spLocks/>
            </p:cNvSpPr>
            <p:nvPr/>
          </p:nvSpPr>
          <p:spPr bwMode="auto">
            <a:xfrm>
              <a:off x="4036011" y="3350188"/>
              <a:ext cx="19024" cy="20383"/>
            </a:xfrm>
            <a:custGeom>
              <a:avLst/>
              <a:gdLst>
                <a:gd name="T0" fmla="*/ 2 w 14"/>
                <a:gd name="T1" fmla="*/ 0 h 15"/>
                <a:gd name="T2" fmla="*/ 0 w 14"/>
                <a:gd name="T3" fmla="*/ 10 h 15"/>
                <a:gd name="T4" fmla="*/ 6 w 14"/>
                <a:gd name="T5" fmla="*/ 15 h 15"/>
                <a:gd name="T6" fmla="*/ 14 w 14"/>
                <a:gd name="T7" fmla="*/ 10 h 15"/>
                <a:gd name="T8" fmla="*/ 10 w 14"/>
                <a:gd name="T9" fmla="*/ 0 h 15"/>
                <a:gd name="T10" fmla="*/ 2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2" y="0"/>
                  </a:moveTo>
                  <a:lnTo>
                    <a:pt x="0" y="10"/>
                  </a:lnTo>
                  <a:lnTo>
                    <a:pt x="6" y="15"/>
                  </a:lnTo>
                  <a:lnTo>
                    <a:pt x="14" y="10"/>
                  </a:lnTo>
                  <a:lnTo>
                    <a:pt x="1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88">
              <a:extLst>
                <a:ext uri="{FF2B5EF4-FFF2-40B4-BE49-F238E27FC236}">
                  <a16:creationId xmlns:a16="http://schemas.microsoft.com/office/drawing/2014/main" id="{EA7E174A-234A-4B09-9456-2AE88E23F90E}"/>
                </a:ext>
              </a:extLst>
            </p:cNvPr>
            <p:cNvSpPr>
              <a:spLocks/>
            </p:cNvSpPr>
            <p:nvPr/>
          </p:nvSpPr>
          <p:spPr bwMode="auto">
            <a:xfrm>
              <a:off x="4036011" y="3363776"/>
              <a:ext cx="20383" cy="82889"/>
            </a:xfrm>
            <a:custGeom>
              <a:avLst/>
              <a:gdLst>
                <a:gd name="T0" fmla="*/ 2 w 15"/>
                <a:gd name="T1" fmla="*/ 2 h 61"/>
                <a:gd name="T2" fmla="*/ 0 w 15"/>
                <a:gd name="T3" fmla="*/ 56 h 61"/>
                <a:gd name="T4" fmla="*/ 10 w 15"/>
                <a:gd name="T5" fmla="*/ 61 h 61"/>
                <a:gd name="T6" fmla="*/ 15 w 15"/>
                <a:gd name="T7" fmla="*/ 56 h 61"/>
                <a:gd name="T8" fmla="*/ 12 w 15"/>
                <a:gd name="T9" fmla="*/ 0 h 61"/>
                <a:gd name="T10" fmla="*/ 2 w 15"/>
                <a:gd name="T11" fmla="*/ 2 h 61"/>
              </a:gdLst>
              <a:ahLst/>
              <a:cxnLst>
                <a:cxn ang="0">
                  <a:pos x="T0" y="T1"/>
                </a:cxn>
                <a:cxn ang="0">
                  <a:pos x="T2" y="T3"/>
                </a:cxn>
                <a:cxn ang="0">
                  <a:pos x="T4" y="T5"/>
                </a:cxn>
                <a:cxn ang="0">
                  <a:pos x="T6" y="T7"/>
                </a:cxn>
                <a:cxn ang="0">
                  <a:pos x="T8" y="T9"/>
                </a:cxn>
                <a:cxn ang="0">
                  <a:pos x="T10" y="T11"/>
                </a:cxn>
              </a:cxnLst>
              <a:rect l="0" t="0" r="r" b="b"/>
              <a:pathLst>
                <a:path w="15" h="61">
                  <a:moveTo>
                    <a:pt x="2" y="2"/>
                  </a:moveTo>
                  <a:lnTo>
                    <a:pt x="0" y="56"/>
                  </a:lnTo>
                  <a:lnTo>
                    <a:pt x="10" y="61"/>
                  </a:lnTo>
                  <a:lnTo>
                    <a:pt x="15" y="56"/>
                  </a:lnTo>
                  <a:lnTo>
                    <a:pt x="12"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89">
              <a:extLst>
                <a:ext uri="{FF2B5EF4-FFF2-40B4-BE49-F238E27FC236}">
                  <a16:creationId xmlns:a16="http://schemas.microsoft.com/office/drawing/2014/main" id="{B0B8198A-7408-4CBC-8623-8AF87464E9C7}"/>
                </a:ext>
              </a:extLst>
            </p:cNvPr>
            <p:cNvSpPr>
              <a:spLocks/>
            </p:cNvSpPr>
            <p:nvPr/>
          </p:nvSpPr>
          <p:spPr bwMode="auto">
            <a:xfrm>
              <a:off x="4015628" y="3271376"/>
              <a:ext cx="63866" cy="74736"/>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Oval 90">
              <a:extLst>
                <a:ext uri="{FF2B5EF4-FFF2-40B4-BE49-F238E27FC236}">
                  <a16:creationId xmlns:a16="http://schemas.microsoft.com/office/drawing/2014/main" id="{D0DDC0BE-4063-4104-AF33-E6D646325849}"/>
                </a:ext>
              </a:extLst>
            </p:cNvPr>
            <p:cNvSpPr>
              <a:spLocks noChangeArrowheads="1"/>
            </p:cNvSpPr>
            <p:nvPr/>
          </p:nvSpPr>
          <p:spPr bwMode="auto">
            <a:xfrm>
              <a:off x="3766962" y="3510530"/>
              <a:ext cx="52995" cy="665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91">
              <a:extLst>
                <a:ext uri="{FF2B5EF4-FFF2-40B4-BE49-F238E27FC236}">
                  <a16:creationId xmlns:a16="http://schemas.microsoft.com/office/drawing/2014/main" id="{DBA0C8A4-B589-4CF0-A48B-6DBE31852B7E}"/>
                </a:ext>
              </a:extLst>
            </p:cNvPr>
            <p:cNvSpPr>
              <a:spLocks/>
            </p:cNvSpPr>
            <p:nvPr/>
          </p:nvSpPr>
          <p:spPr bwMode="auto">
            <a:xfrm>
              <a:off x="3732991" y="3582549"/>
              <a:ext cx="119577" cy="85607"/>
            </a:xfrm>
            <a:custGeom>
              <a:avLst/>
              <a:gdLst>
                <a:gd name="T0" fmla="*/ 38 w 47"/>
                <a:gd name="T1" fmla="*/ 1 h 34"/>
                <a:gd name="T2" fmla="*/ 38 w 47"/>
                <a:gd name="T3" fmla="*/ 1 h 34"/>
                <a:gd name="T4" fmla="*/ 10 w 47"/>
                <a:gd name="T5" fmla="*/ 1 h 34"/>
                <a:gd name="T6" fmla="*/ 9 w 47"/>
                <a:gd name="T7" fmla="*/ 1 h 34"/>
                <a:gd name="T8" fmla="*/ 9 w 47"/>
                <a:gd name="T9" fmla="*/ 1 h 34"/>
                <a:gd name="T10" fmla="*/ 3 w 47"/>
                <a:gd name="T11" fmla="*/ 7 h 34"/>
                <a:gd name="T12" fmla="*/ 0 w 47"/>
                <a:gd name="T13" fmla="*/ 34 h 34"/>
                <a:gd name="T14" fmla="*/ 47 w 47"/>
                <a:gd name="T15" fmla="*/ 34 h 34"/>
                <a:gd name="T16" fmla="*/ 45 w 47"/>
                <a:gd name="T17" fmla="*/ 7 h 34"/>
                <a:gd name="T18" fmla="*/ 39 w 47"/>
                <a:gd name="T19" fmla="*/ 1 h 34"/>
                <a:gd name="T20" fmla="*/ 38 w 47"/>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1"/>
                  </a:moveTo>
                  <a:cubicBezTo>
                    <a:pt x="38" y="1"/>
                    <a:pt x="38" y="1"/>
                    <a:pt x="38" y="1"/>
                  </a:cubicBezTo>
                  <a:cubicBezTo>
                    <a:pt x="28" y="0"/>
                    <a:pt x="19" y="0"/>
                    <a:pt x="10" y="1"/>
                  </a:cubicBezTo>
                  <a:cubicBezTo>
                    <a:pt x="9" y="1"/>
                    <a:pt x="9" y="1"/>
                    <a:pt x="9" y="1"/>
                  </a:cubicBezTo>
                  <a:cubicBezTo>
                    <a:pt x="9" y="1"/>
                    <a:pt x="9" y="1"/>
                    <a:pt x="9" y="1"/>
                  </a:cubicBezTo>
                  <a:cubicBezTo>
                    <a:pt x="6" y="1"/>
                    <a:pt x="3" y="3"/>
                    <a:pt x="3" y="7"/>
                  </a:cubicBezTo>
                  <a:cubicBezTo>
                    <a:pt x="0" y="34"/>
                    <a:pt x="0" y="34"/>
                    <a:pt x="0" y="34"/>
                  </a:cubicBezTo>
                  <a:cubicBezTo>
                    <a:pt x="47" y="34"/>
                    <a:pt x="47" y="34"/>
                    <a:pt x="47" y="34"/>
                  </a:cubicBezTo>
                  <a:cubicBezTo>
                    <a:pt x="45" y="7"/>
                    <a:pt x="45" y="7"/>
                    <a:pt x="45" y="7"/>
                  </a:cubicBezTo>
                  <a:cubicBezTo>
                    <a:pt x="45" y="3"/>
                    <a:pt x="42" y="1"/>
                    <a:pt x="39" y="1"/>
                  </a:cubicBezTo>
                  <a:cubicBezTo>
                    <a:pt x="38" y="1"/>
                    <a:pt x="38" y="1"/>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Oval 92">
              <a:extLst>
                <a:ext uri="{FF2B5EF4-FFF2-40B4-BE49-F238E27FC236}">
                  <a16:creationId xmlns:a16="http://schemas.microsoft.com/office/drawing/2014/main" id="{061BE67D-B007-4EAD-AA3F-52CA753793A5}"/>
                </a:ext>
              </a:extLst>
            </p:cNvPr>
            <p:cNvSpPr>
              <a:spLocks noChangeArrowheads="1"/>
            </p:cNvSpPr>
            <p:nvPr/>
          </p:nvSpPr>
          <p:spPr bwMode="auto">
            <a:xfrm>
              <a:off x="3904204" y="3510530"/>
              <a:ext cx="52995" cy="665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93">
              <a:extLst>
                <a:ext uri="{FF2B5EF4-FFF2-40B4-BE49-F238E27FC236}">
                  <a16:creationId xmlns:a16="http://schemas.microsoft.com/office/drawing/2014/main" id="{9613B49E-B18A-46C6-A3DA-C45B4E41D526}"/>
                </a:ext>
              </a:extLst>
            </p:cNvPr>
            <p:cNvSpPr>
              <a:spLocks/>
            </p:cNvSpPr>
            <p:nvPr/>
          </p:nvSpPr>
          <p:spPr bwMode="auto">
            <a:xfrm>
              <a:off x="3872951" y="3582549"/>
              <a:ext cx="118219" cy="85607"/>
            </a:xfrm>
            <a:custGeom>
              <a:avLst/>
              <a:gdLst>
                <a:gd name="T0" fmla="*/ 38 w 46"/>
                <a:gd name="T1" fmla="*/ 1 h 34"/>
                <a:gd name="T2" fmla="*/ 37 w 46"/>
                <a:gd name="T3" fmla="*/ 1 h 34"/>
                <a:gd name="T4" fmla="*/ 9 w 46"/>
                <a:gd name="T5" fmla="*/ 1 h 34"/>
                <a:gd name="T6" fmla="*/ 8 w 46"/>
                <a:gd name="T7" fmla="*/ 1 h 34"/>
                <a:gd name="T8" fmla="*/ 8 w 46"/>
                <a:gd name="T9" fmla="*/ 1 h 34"/>
                <a:gd name="T10" fmla="*/ 2 w 46"/>
                <a:gd name="T11" fmla="*/ 7 h 34"/>
                <a:gd name="T12" fmla="*/ 0 w 46"/>
                <a:gd name="T13" fmla="*/ 34 h 34"/>
                <a:gd name="T14" fmla="*/ 46 w 46"/>
                <a:gd name="T15" fmla="*/ 34 h 34"/>
                <a:gd name="T16" fmla="*/ 44 w 46"/>
                <a:gd name="T17" fmla="*/ 7 h 34"/>
                <a:gd name="T18" fmla="*/ 38 w 46"/>
                <a:gd name="T19" fmla="*/ 1 h 34"/>
                <a:gd name="T20" fmla="*/ 38 w 46"/>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1"/>
                  </a:moveTo>
                  <a:cubicBezTo>
                    <a:pt x="37" y="1"/>
                    <a:pt x="37" y="1"/>
                    <a:pt x="37" y="1"/>
                  </a:cubicBezTo>
                  <a:cubicBezTo>
                    <a:pt x="27" y="0"/>
                    <a:pt x="18" y="0"/>
                    <a:pt x="9" y="1"/>
                  </a:cubicBezTo>
                  <a:cubicBezTo>
                    <a:pt x="9" y="1"/>
                    <a:pt x="8" y="1"/>
                    <a:pt x="8" y="1"/>
                  </a:cubicBezTo>
                  <a:cubicBezTo>
                    <a:pt x="8" y="1"/>
                    <a:pt x="8" y="1"/>
                    <a:pt x="8" y="1"/>
                  </a:cubicBezTo>
                  <a:cubicBezTo>
                    <a:pt x="5" y="1"/>
                    <a:pt x="2" y="3"/>
                    <a:pt x="2" y="7"/>
                  </a:cubicBezTo>
                  <a:cubicBezTo>
                    <a:pt x="0" y="34"/>
                    <a:pt x="0" y="34"/>
                    <a:pt x="0" y="34"/>
                  </a:cubicBezTo>
                  <a:cubicBezTo>
                    <a:pt x="46" y="34"/>
                    <a:pt x="46" y="34"/>
                    <a:pt x="46" y="34"/>
                  </a:cubicBezTo>
                  <a:cubicBezTo>
                    <a:pt x="44" y="7"/>
                    <a:pt x="44" y="7"/>
                    <a:pt x="44" y="7"/>
                  </a:cubicBezTo>
                  <a:cubicBezTo>
                    <a:pt x="44" y="3"/>
                    <a:pt x="41" y="1"/>
                    <a:pt x="38" y="1"/>
                  </a:cubicBezTo>
                  <a:cubicBezTo>
                    <a:pt x="38" y="1"/>
                    <a:pt x="38" y="1"/>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Oval 94">
              <a:extLst>
                <a:ext uri="{FF2B5EF4-FFF2-40B4-BE49-F238E27FC236}">
                  <a16:creationId xmlns:a16="http://schemas.microsoft.com/office/drawing/2014/main" id="{8E45B77C-96D8-45EA-A5FB-76860698468C}"/>
                </a:ext>
              </a:extLst>
            </p:cNvPr>
            <p:cNvSpPr>
              <a:spLocks noChangeArrowheads="1"/>
            </p:cNvSpPr>
            <p:nvPr/>
          </p:nvSpPr>
          <p:spPr bwMode="auto">
            <a:xfrm>
              <a:off x="4044164" y="3510530"/>
              <a:ext cx="52995" cy="665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95">
              <a:extLst>
                <a:ext uri="{FF2B5EF4-FFF2-40B4-BE49-F238E27FC236}">
                  <a16:creationId xmlns:a16="http://schemas.microsoft.com/office/drawing/2014/main" id="{C60A2691-4CA8-47A7-B7D8-FF7EAA8CFB79}"/>
                </a:ext>
              </a:extLst>
            </p:cNvPr>
            <p:cNvSpPr>
              <a:spLocks/>
            </p:cNvSpPr>
            <p:nvPr/>
          </p:nvSpPr>
          <p:spPr bwMode="auto">
            <a:xfrm>
              <a:off x="4011552" y="3582549"/>
              <a:ext cx="119577" cy="85607"/>
            </a:xfrm>
            <a:custGeom>
              <a:avLst/>
              <a:gdLst>
                <a:gd name="T0" fmla="*/ 38 w 47"/>
                <a:gd name="T1" fmla="*/ 1 h 34"/>
                <a:gd name="T2" fmla="*/ 37 w 47"/>
                <a:gd name="T3" fmla="*/ 1 h 34"/>
                <a:gd name="T4" fmla="*/ 9 w 47"/>
                <a:gd name="T5" fmla="*/ 1 h 34"/>
                <a:gd name="T6" fmla="*/ 9 w 47"/>
                <a:gd name="T7" fmla="*/ 1 h 34"/>
                <a:gd name="T8" fmla="*/ 8 w 47"/>
                <a:gd name="T9" fmla="*/ 1 h 34"/>
                <a:gd name="T10" fmla="*/ 2 w 47"/>
                <a:gd name="T11" fmla="*/ 7 h 34"/>
                <a:gd name="T12" fmla="*/ 0 w 47"/>
                <a:gd name="T13" fmla="*/ 34 h 34"/>
                <a:gd name="T14" fmla="*/ 47 w 47"/>
                <a:gd name="T15" fmla="*/ 34 h 34"/>
                <a:gd name="T16" fmla="*/ 45 w 47"/>
                <a:gd name="T17" fmla="*/ 7 h 34"/>
                <a:gd name="T18" fmla="*/ 38 w 47"/>
                <a:gd name="T19" fmla="*/ 1 h 34"/>
                <a:gd name="T20" fmla="*/ 38 w 47"/>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1"/>
                  </a:moveTo>
                  <a:cubicBezTo>
                    <a:pt x="38" y="1"/>
                    <a:pt x="37" y="1"/>
                    <a:pt x="37" y="1"/>
                  </a:cubicBezTo>
                  <a:cubicBezTo>
                    <a:pt x="28" y="0"/>
                    <a:pt x="19" y="0"/>
                    <a:pt x="9" y="1"/>
                  </a:cubicBezTo>
                  <a:cubicBezTo>
                    <a:pt x="9" y="1"/>
                    <a:pt x="9" y="1"/>
                    <a:pt x="9" y="1"/>
                  </a:cubicBezTo>
                  <a:cubicBezTo>
                    <a:pt x="8" y="1"/>
                    <a:pt x="8" y="1"/>
                    <a:pt x="8" y="1"/>
                  </a:cubicBezTo>
                  <a:cubicBezTo>
                    <a:pt x="5" y="1"/>
                    <a:pt x="2" y="3"/>
                    <a:pt x="2" y="7"/>
                  </a:cubicBezTo>
                  <a:cubicBezTo>
                    <a:pt x="0" y="34"/>
                    <a:pt x="0" y="34"/>
                    <a:pt x="0" y="34"/>
                  </a:cubicBezTo>
                  <a:cubicBezTo>
                    <a:pt x="47" y="34"/>
                    <a:pt x="47" y="34"/>
                    <a:pt x="47" y="34"/>
                  </a:cubicBezTo>
                  <a:cubicBezTo>
                    <a:pt x="45" y="7"/>
                    <a:pt x="45" y="7"/>
                    <a:pt x="45" y="7"/>
                  </a:cubicBezTo>
                  <a:cubicBezTo>
                    <a:pt x="44" y="3"/>
                    <a:pt x="41" y="1"/>
                    <a:pt x="38" y="1"/>
                  </a:cubicBezTo>
                  <a:cubicBezTo>
                    <a:pt x="38" y="1"/>
                    <a:pt x="38" y="1"/>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Rectangle 96">
              <a:extLst>
                <a:ext uri="{FF2B5EF4-FFF2-40B4-BE49-F238E27FC236}">
                  <a16:creationId xmlns:a16="http://schemas.microsoft.com/office/drawing/2014/main" id="{37AC6B9A-BECB-4B43-B1E1-5B58F127A362}"/>
                </a:ext>
              </a:extLst>
            </p:cNvPr>
            <p:cNvSpPr>
              <a:spLocks noChangeArrowheads="1"/>
            </p:cNvSpPr>
            <p:nvPr/>
          </p:nvSpPr>
          <p:spPr bwMode="auto">
            <a:xfrm>
              <a:off x="3825391" y="3343394"/>
              <a:ext cx="27177" cy="529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Rectangle 97">
              <a:extLst>
                <a:ext uri="{FF2B5EF4-FFF2-40B4-BE49-F238E27FC236}">
                  <a16:creationId xmlns:a16="http://schemas.microsoft.com/office/drawing/2014/main" id="{7654D245-D3DA-4DB2-A711-10EA0AF9B105}"/>
                </a:ext>
              </a:extLst>
            </p:cNvPr>
            <p:cNvSpPr>
              <a:spLocks noChangeArrowheads="1"/>
            </p:cNvSpPr>
            <p:nvPr/>
          </p:nvSpPr>
          <p:spPr bwMode="auto">
            <a:xfrm>
              <a:off x="3784626" y="3325729"/>
              <a:ext cx="27177" cy="706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Rectangle 98">
              <a:extLst>
                <a:ext uri="{FF2B5EF4-FFF2-40B4-BE49-F238E27FC236}">
                  <a16:creationId xmlns:a16="http://schemas.microsoft.com/office/drawing/2014/main" id="{8769025E-9811-4826-8BB3-0F0A54592C55}"/>
                </a:ext>
              </a:extLst>
            </p:cNvPr>
            <p:cNvSpPr>
              <a:spLocks noChangeArrowheads="1"/>
            </p:cNvSpPr>
            <p:nvPr/>
          </p:nvSpPr>
          <p:spPr bwMode="auto">
            <a:xfrm>
              <a:off x="3863439" y="3294476"/>
              <a:ext cx="27177" cy="10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3772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800"/>
                            </p:stCondLst>
                            <p:childTnLst>
                              <p:par>
                                <p:cTn id="16" presetID="14"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par>
                          <p:cTn id="19" fill="hold">
                            <p:stCondLst>
                              <p:cond delay="23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80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35" presetClass="path" presetSubtype="0" accel="10000" decel="90000" fill="hold" nodeType="withEffect">
                                  <p:stCondLst>
                                    <p:cond delay="0"/>
                                  </p:stCondLst>
                                  <p:childTnLst>
                                    <p:animMotion origin="layout" path="M 4.58333E-6 -1.85185E-6 L 0.05182 -1.85185E-6 " pathEditMode="relative" rAng="0" ptsTypes="AA">
                                      <p:cBhvr>
                                        <p:cTn id="30" dur="1000" spd="-100000" fill="hold"/>
                                        <p:tgtEl>
                                          <p:spTgt spid="27"/>
                                        </p:tgtEl>
                                        <p:attrNameLst>
                                          <p:attrName>ppt_x</p:attrName>
                                          <p:attrName>ppt_y</p:attrName>
                                        </p:attrNameLst>
                                      </p:cBhvr>
                                      <p:rCtr x="2591" y="0"/>
                                    </p:animMotion>
                                  </p:childTnLst>
                                </p:cTn>
                              </p:par>
                            </p:childTnLst>
                          </p:cTn>
                        </p:par>
                        <p:par>
                          <p:cTn id="31" fill="hold">
                            <p:stCondLst>
                              <p:cond delay="3800"/>
                            </p:stCondLst>
                            <p:childTnLst>
                              <p:par>
                                <p:cTn id="32" presetID="53" presetClass="entr" presetSubtype="16"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4300"/>
                            </p:stCondLst>
                            <p:childTnLst>
                              <p:par>
                                <p:cTn id="38" presetID="10"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childTnLst>
                                </p:cTn>
                              </p:par>
                              <p:par>
                                <p:cTn id="41" presetID="35" presetClass="path" presetSubtype="0" accel="10000" decel="90000" fill="hold" nodeType="withEffect">
                                  <p:stCondLst>
                                    <p:cond delay="0"/>
                                  </p:stCondLst>
                                  <p:childTnLst>
                                    <p:animMotion origin="layout" path="M 4.58333E-6 2.59259E-6 L 0.05182 2.59259E-6 " pathEditMode="relative" rAng="0" ptsTypes="AA">
                                      <p:cBhvr>
                                        <p:cTn id="42" dur="1000" spd="-100000" fill="hold"/>
                                        <p:tgtEl>
                                          <p:spTgt spid="30"/>
                                        </p:tgtEl>
                                        <p:attrNameLst>
                                          <p:attrName>ppt_x</p:attrName>
                                          <p:attrName>ppt_y</p:attrName>
                                        </p:attrNameLst>
                                      </p:cBhvr>
                                      <p:rCtr x="2591" y="0"/>
                                    </p:animMotion>
                                  </p:childTnLst>
                                </p:cTn>
                              </p:par>
                            </p:childTnLst>
                          </p:cTn>
                        </p:par>
                        <p:par>
                          <p:cTn id="43" fill="hold">
                            <p:stCondLst>
                              <p:cond delay="53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par>
                          <p:cTn id="49" fill="hold">
                            <p:stCondLst>
                              <p:cond delay="5800"/>
                            </p:stCondLst>
                            <p:childTnLst>
                              <p:par>
                                <p:cTn id="50" presetID="10"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childTnLst>
                                </p:cTn>
                              </p:par>
                              <p:par>
                                <p:cTn id="53" presetID="35" presetClass="path" presetSubtype="0" accel="10000" decel="90000" fill="hold" nodeType="withEffect">
                                  <p:stCondLst>
                                    <p:cond delay="0"/>
                                  </p:stCondLst>
                                  <p:childTnLst>
                                    <p:animMotion origin="layout" path="M 4.58333E-6 2.22222E-6 L 0.05182 2.22222E-6 " pathEditMode="relative" rAng="0" ptsTypes="AA">
                                      <p:cBhvr>
                                        <p:cTn id="54" dur="1000" spd="-100000" fill="hold"/>
                                        <p:tgtEl>
                                          <p:spTgt spid="33"/>
                                        </p:tgtEl>
                                        <p:attrNameLst>
                                          <p:attrName>ppt_x</p:attrName>
                                          <p:attrName>ppt_y</p:attrName>
                                        </p:attrNameLst>
                                      </p:cBhvr>
                                      <p:rCtr x="25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3002745" cy="461665"/>
          </a:xfrm>
          <a:prstGeom prst="rect">
            <a:avLst/>
          </a:prstGeom>
        </p:spPr>
        <p:txBody>
          <a:bodyPr wrap="none">
            <a:spAutoFit/>
          </a:bodyPr>
          <a:lstStyle/>
          <a:p>
            <a:r>
              <a:rPr lang="zh-CN" altLang="en-US" sz="2400" dirty="0">
                <a:solidFill>
                  <a:srgbClr val="3C4D63"/>
                </a:solidFill>
                <a:cs typeface="+mn-ea"/>
                <a:sym typeface="+mn-lt"/>
              </a:rPr>
              <a:t>Profit analysis</a:t>
            </a:r>
            <a:r>
              <a:rPr lang="en-US" altLang="zh-CN" sz="2400" dirty="0">
                <a:solidFill>
                  <a:srgbClr val="3C4D63"/>
                </a:solidFill>
                <a:cs typeface="+mn-ea"/>
                <a:sym typeface="+mn-lt"/>
              </a:rPr>
              <a:t>——</a:t>
            </a:r>
            <a:r>
              <a:rPr lang="zh-CN" altLang="en-US" sz="2400" dirty="0">
                <a:solidFill>
                  <a:srgbClr val="3C4D63"/>
                </a:solidFill>
                <a:cs typeface="+mn-ea"/>
                <a:sym typeface="+mn-lt"/>
              </a:rPr>
              <a:t>Video class</a:t>
            </a: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79E76EE2-A8E1-461E-BCCF-1A6105E46FFA}"/>
              </a:ext>
            </a:extLst>
          </p:cNvPr>
          <p:cNvPicPr>
            <a:picLocks noChangeAspect="1"/>
          </p:cNvPicPr>
          <p:nvPr/>
        </p:nvPicPr>
        <p:blipFill>
          <a:blip r:embed="rId3">
            <a:extLst>
              <a:ext uri="{28A0092B-C50C-407E-A947-70E740481C1C}">
                <a14:useLocalDpi xmlns:a14="http://schemas.microsoft.com/office/drawing/2010/main"/>
              </a:ext>
            </a:extLst>
          </a:blip>
          <a:stretch/>
        </p:blipFill>
        <p:spPr>
          <a:xfrm>
            <a:off x="5822894" y="2362509"/>
            <a:ext cx="4837777" cy="3579566"/>
          </a:xfrm>
          <a:prstGeom prst="rect">
            <a:avLst/>
          </a:prstGeom>
          <a:effectLst/>
        </p:spPr>
        <p:style>
          <a:lnRef idx="2">
            <a:schemeClr val="accent3"/>
          </a:lnRef>
          <a:fillRef idx="1">
            <a:schemeClr val="lt1"/>
          </a:fillRef>
          <a:effectRef idx="0">
            <a:schemeClr val="accent3"/>
          </a:effectRef>
          <a:fontRef idx="minor">
            <a:schemeClr val="dk1"/>
          </a:fontRef>
        </p:style>
      </p:pic>
      <p:grpSp>
        <p:nvGrpSpPr>
          <p:cNvPr id="27" name="组合 26">
            <a:extLst>
              <a:ext uri="{FF2B5EF4-FFF2-40B4-BE49-F238E27FC236}">
                <a16:creationId xmlns:a16="http://schemas.microsoft.com/office/drawing/2014/main" id="{9316E5FB-BC44-4F3F-A9E3-9BB2B56FE7E7}"/>
              </a:ext>
            </a:extLst>
          </p:cNvPr>
          <p:cNvGrpSpPr/>
          <p:nvPr/>
        </p:nvGrpSpPr>
        <p:grpSpPr>
          <a:xfrm>
            <a:off x="1113823" y="2191966"/>
            <a:ext cx="4498461" cy="867611"/>
            <a:chOff x="1367579" y="1838730"/>
            <a:chExt cx="4498461" cy="867611"/>
          </a:xfrm>
        </p:grpSpPr>
        <p:grpSp>
          <p:nvGrpSpPr>
            <p:cNvPr id="28" name="组合 27">
              <a:extLst>
                <a:ext uri="{FF2B5EF4-FFF2-40B4-BE49-F238E27FC236}">
                  <a16:creationId xmlns:a16="http://schemas.microsoft.com/office/drawing/2014/main" id="{DEB25487-60F1-408C-8ADC-FA064BC8C9AF}"/>
                </a:ext>
              </a:extLst>
            </p:cNvPr>
            <p:cNvGrpSpPr/>
            <p:nvPr/>
          </p:nvGrpSpPr>
          <p:grpSpPr>
            <a:xfrm>
              <a:off x="2123229" y="1838730"/>
              <a:ext cx="3742811" cy="820180"/>
              <a:chOff x="7483989" y="3275131"/>
              <a:chExt cx="3742811" cy="820180"/>
            </a:xfrm>
          </p:grpSpPr>
          <p:sp>
            <p:nvSpPr>
              <p:cNvPr id="32" name="矩形 31">
                <a:extLst>
                  <a:ext uri="{FF2B5EF4-FFF2-40B4-BE49-F238E27FC236}">
                    <a16:creationId xmlns:a16="http://schemas.microsoft.com/office/drawing/2014/main" id="{8E245E4B-F7A1-47CD-9C38-E85E101BE8E0}"/>
                  </a:ext>
                </a:extLst>
              </p:cNvPr>
              <p:cNvSpPr/>
              <p:nvPr/>
            </p:nvSpPr>
            <p:spPr>
              <a:xfrm>
                <a:off x="7483989" y="3732519"/>
                <a:ext cx="3742811"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solidFill>
                      <a:schemeClr val="tx1">
                        <a:lumMod val="65000"/>
                        <a:lumOff val="35000"/>
                      </a:schemeClr>
                    </a:solidFill>
                    <a:cs typeface="+mn-ea"/>
                    <a:sym typeface="+mn-lt"/>
                  </a:rPr>
                  <a:t>Playback Revenue: Playback is only for video classes</a:t>
                </a:r>
              </a:p>
            </p:txBody>
          </p:sp>
          <p:sp>
            <p:nvSpPr>
              <p:cNvPr id="33" name="矩形 32">
                <a:extLst>
                  <a:ext uri="{FF2B5EF4-FFF2-40B4-BE49-F238E27FC236}">
                    <a16:creationId xmlns:a16="http://schemas.microsoft.com/office/drawing/2014/main" id="{110A1ADF-72E8-4ED7-89EF-BB0FB676D362}"/>
                  </a:ext>
                </a:extLst>
              </p:cNvPr>
              <p:cNvSpPr/>
              <p:nvPr/>
            </p:nvSpPr>
            <p:spPr>
              <a:xfrm>
                <a:off x="7483989" y="3275131"/>
                <a:ext cx="2050552" cy="4303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b="1" dirty="0">
                    <a:solidFill>
                      <a:schemeClr val="tx1">
                        <a:lumMod val="65000"/>
                        <a:lumOff val="35000"/>
                      </a:schemeClr>
                    </a:solidFill>
                    <a:cs typeface="+mn-ea"/>
                    <a:sym typeface="+mn-lt"/>
                  </a:rPr>
                  <a:t>Headlines</a:t>
                </a:r>
              </a:p>
            </p:txBody>
          </p:sp>
        </p:grpSp>
        <p:grpSp>
          <p:nvGrpSpPr>
            <p:cNvPr id="29" name="组合 28">
              <a:extLst>
                <a:ext uri="{FF2B5EF4-FFF2-40B4-BE49-F238E27FC236}">
                  <a16:creationId xmlns:a16="http://schemas.microsoft.com/office/drawing/2014/main" id="{8E678CAC-AFBF-46C2-810D-DFEC968CB6D8}"/>
                </a:ext>
              </a:extLst>
            </p:cNvPr>
            <p:cNvGrpSpPr/>
            <p:nvPr/>
          </p:nvGrpSpPr>
          <p:grpSpPr>
            <a:xfrm>
              <a:off x="1367579" y="2122141"/>
              <a:ext cx="584200" cy="584200"/>
              <a:chOff x="1028700" y="1853169"/>
              <a:chExt cx="787400" cy="787400"/>
            </a:xfrm>
          </p:grpSpPr>
          <p:sp>
            <p:nvSpPr>
              <p:cNvPr id="30" name="椭圆 29">
                <a:extLst>
                  <a:ext uri="{FF2B5EF4-FFF2-40B4-BE49-F238E27FC236}">
                    <a16:creationId xmlns:a16="http://schemas.microsoft.com/office/drawing/2014/main" id="{BD9983F2-09E9-4A4E-A36C-E9D08FB29787}"/>
                  </a:ext>
                </a:extLst>
              </p:cNvPr>
              <p:cNvSpPr/>
              <p:nvPr/>
            </p:nvSpPr>
            <p:spPr>
              <a:xfrm>
                <a:off x="1028700" y="1853169"/>
                <a:ext cx="787400" cy="787400"/>
              </a:xfrm>
              <a:prstGeom prst="ellipse">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solidFill>
                    <a:schemeClr val="tx1">
                      <a:lumMod val="65000"/>
                      <a:lumOff val="35000"/>
                    </a:schemeClr>
                  </a:solidFill>
                  <a:cs typeface="+mn-ea"/>
                  <a:sym typeface="+mn-lt"/>
                </a:endParaRPr>
              </a:p>
            </p:txBody>
          </p:sp>
          <p:sp>
            <p:nvSpPr>
              <p:cNvPr id="31" name="椭圆 9">
                <a:extLst>
                  <a:ext uri="{FF2B5EF4-FFF2-40B4-BE49-F238E27FC236}">
                    <a16:creationId xmlns:a16="http://schemas.microsoft.com/office/drawing/2014/main" id="{01F08A60-2093-4814-BDAA-CA08307E0E6C}"/>
                  </a:ext>
                </a:extLst>
              </p:cNvPr>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65000"/>
                      <a:lumOff val="35000"/>
                    </a:schemeClr>
                  </a:solidFill>
                  <a:cs typeface="+mn-ea"/>
                  <a:sym typeface="+mn-lt"/>
                </a:endParaRPr>
              </a:p>
            </p:txBody>
          </p:sp>
        </p:grpSp>
      </p:grpSp>
      <p:grpSp>
        <p:nvGrpSpPr>
          <p:cNvPr id="34" name="组合 33">
            <a:extLst>
              <a:ext uri="{FF2B5EF4-FFF2-40B4-BE49-F238E27FC236}">
                <a16:creationId xmlns:a16="http://schemas.microsoft.com/office/drawing/2014/main" id="{2BB1C322-F21E-44AC-BBF5-D676CFE576BC}"/>
              </a:ext>
            </a:extLst>
          </p:cNvPr>
          <p:cNvGrpSpPr/>
          <p:nvPr/>
        </p:nvGrpSpPr>
        <p:grpSpPr>
          <a:xfrm>
            <a:off x="1113823" y="3597845"/>
            <a:ext cx="4498461" cy="789942"/>
            <a:chOff x="1367579" y="1996834"/>
            <a:chExt cx="4498461" cy="789942"/>
          </a:xfrm>
        </p:grpSpPr>
        <p:grpSp>
          <p:nvGrpSpPr>
            <p:cNvPr id="35" name="组合 34">
              <a:extLst>
                <a:ext uri="{FF2B5EF4-FFF2-40B4-BE49-F238E27FC236}">
                  <a16:creationId xmlns:a16="http://schemas.microsoft.com/office/drawing/2014/main" id="{B7FBC482-B0DA-4EA8-BD54-41CF0FDC6EA1}"/>
                </a:ext>
              </a:extLst>
            </p:cNvPr>
            <p:cNvGrpSpPr/>
            <p:nvPr/>
          </p:nvGrpSpPr>
          <p:grpSpPr>
            <a:xfrm>
              <a:off x="2123229" y="1996834"/>
              <a:ext cx="3742811" cy="789942"/>
              <a:chOff x="7483989" y="3433235"/>
              <a:chExt cx="3742811" cy="789942"/>
            </a:xfrm>
          </p:grpSpPr>
          <p:sp>
            <p:nvSpPr>
              <p:cNvPr id="39" name="矩形 38">
                <a:extLst>
                  <a:ext uri="{FF2B5EF4-FFF2-40B4-BE49-F238E27FC236}">
                    <a16:creationId xmlns:a16="http://schemas.microsoft.com/office/drawing/2014/main" id="{F279D406-4898-42B7-9F44-B0B5A7169E24}"/>
                  </a:ext>
                </a:extLst>
              </p:cNvPr>
              <p:cNvSpPr/>
              <p:nvPr/>
            </p:nvSpPr>
            <p:spPr>
              <a:xfrm>
                <a:off x="7483989" y="3860385"/>
                <a:ext cx="3742811"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solidFill>
                      <a:schemeClr val="tx1">
                        <a:lumMod val="65000"/>
                        <a:lumOff val="35000"/>
                      </a:schemeClr>
                    </a:solidFill>
                    <a:cs typeface="+mn-ea"/>
                    <a:sym typeface="+mn-lt"/>
                  </a:rPr>
                  <a:t>Non-original</a:t>
                </a:r>
                <a:r>
                  <a:rPr lang="en-US" altLang="zh-CN" sz="1600" dirty="0">
                    <a:solidFill>
                      <a:schemeClr val="tx1">
                        <a:lumMod val="65000"/>
                        <a:lumOff val="35000"/>
                      </a:schemeClr>
                    </a:solidFill>
                    <a:cs typeface="+mn-ea"/>
                    <a:sym typeface="+mn-lt"/>
                  </a:rPr>
                  <a:t>1</a:t>
                </a:r>
                <a:r>
                  <a:rPr lang="zh-CN" altLang="en-US" sz="1600" dirty="0">
                    <a:solidFill>
                      <a:schemeClr val="tx1">
                        <a:lumMod val="65000"/>
                        <a:lumOff val="35000"/>
                      </a:schemeClr>
                    </a:solidFill>
                    <a:cs typeface="+mn-ea"/>
                    <a:sym typeface="+mn-lt"/>
                  </a:rPr>
                  <a:t>million playback</a:t>
                </a:r>
                <a:r>
                  <a:rPr lang="en-US" altLang="zh-CN" sz="1600" dirty="0">
                    <a:solidFill>
                      <a:schemeClr val="tx1">
                        <a:lumMod val="65000"/>
                        <a:lumOff val="35000"/>
                      </a:schemeClr>
                    </a:solidFill>
                    <a:cs typeface="+mn-ea"/>
                    <a:sym typeface="+mn-lt"/>
                  </a:rPr>
                  <a:t>4</a:t>
                </a:r>
                <a:r>
                  <a:rPr lang="zh-CN" altLang="en-US" sz="1600" dirty="0">
                    <a:solidFill>
                      <a:schemeClr val="tx1">
                        <a:lumMod val="65000"/>
                        <a:lumOff val="35000"/>
                      </a:schemeClr>
                    </a:solidFill>
                    <a:cs typeface="+mn-ea"/>
                    <a:sym typeface="+mn-lt"/>
                  </a:rPr>
                  <a:t>About the same</a:t>
                </a:r>
              </a:p>
            </p:txBody>
          </p:sp>
          <p:sp>
            <p:nvSpPr>
              <p:cNvPr id="40" name="矩形 39">
                <a:extLst>
                  <a:ext uri="{FF2B5EF4-FFF2-40B4-BE49-F238E27FC236}">
                    <a16:creationId xmlns:a16="http://schemas.microsoft.com/office/drawing/2014/main" id="{FA75B327-1490-4902-994C-430A9920EA8B}"/>
                  </a:ext>
                </a:extLst>
              </p:cNvPr>
              <p:cNvSpPr/>
              <p:nvPr/>
            </p:nvSpPr>
            <p:spPr>
              <a:xfrm>
                <a:off x="7483989" y="3433235"/>
                <a:ext cx="2050552" cy="4303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b="1" dirty="0">
                    <a:solidFill>
                      <a:schemeClr val="tx1">
                        <a:lumMod val="65000"/>
                        <a:lumOff val="35000"/>
                      </a:schemeClr>
                    </a:solidFill>
                    <a:cs typeface="+mn-ea"/>
                    <a:sym typeface="+mn-lt"/>
                  </a:rPr>
                  <a:t>ordinary</a:t>
                </a:r>
              </a:p>
            </p:txBody>
          </p:sp>
        </p:grpSp>
        <p:grpSp>
          <p:nvGrpSpPr>
            <p:cNvPr id="36" name="组合 35">
              <a:extLst>
                <a:ext uri="{FF2B5EF4-FFF2-40B4-BE49-F238E27FC236}">
                  <a16:creationId xmlns:a16="http://schemas.microsoft.com/office/drawing/2014/main" id="{0D628081-6FE3-47A2-8417-5AE4B711D60A}"/>
                </a:ext>
              </a:extLst>
            </p:cNvPr>
            <p:cNvGrpSpPr/>
            <p:nvPr/>
          </p:nvGrpSpPr>
          <p:grpSpPr>
            <a:xfrm>
              <a:off x="1367579" y="2122141"/>
              <a:ext cx="584200" cy="584200"/>
              <a:chOff x="1028700" y="1853169"/>
              <a:chExt cx="787400" cy="787400"/>
            </a:xfrm>
          </p:grpSpPr>
          <p:sp>
            <p:nvSpPr>
              <p:cNvPr id="37" name="椭圆 36">
                <a:extLst>
                  <a:ext uri="{FF2B5EF4-FFF2-40B4-BE49-F238E27FC236}">
                    <a16:creationId xmlns:a16="http://schemas.microsoft.com/office/drawing/2014/main" id="{706184DB-CCC5-4AC4-9430-3DFA2DF7D538}"/>
                  </a:ext>
                </a:extLst>
              </p:cNvPr>
              <p:cNvSpPr/>
              <p:nvPr/>
            </p:nvSpPr>
            <p:spPr>
              <a:xfrm>
                <a:off x="1028700" y="1853169"/>
                <a:ext cx="787400" cy="787400"/>
              </a:xfrm>
              <a:prstGeom prst="ellipse">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65000"/>
                      <a:lumOff val="35000"/>
                    </a:schemeClr>
                  </a:solidFill>
                  <a:cs typeface="+mn-ea"/>
                  <a:sym typeface="+mn-lt"/>
                </a:endParaRPr>
              </a:p>
            </p:txBody>
          </p:sp>
          <p:sp>
            <p:nvSpPr>
              <p:cNvPr id="38" name="椭圆 16">
                <a:extLst>
                  <a:ext uri="{FF2B5EF4-FFF2-40B4-BE49-F238E27FC236}">
                    <a16:creationId xmlns:a16="http://schemas.microsoft.com/office/drawing/2014/main" id="{9163B54E-9396-4B5C-9AE2-83436B0F5179}"/>
                  </a:ext>
                </a:extLst>
              </p:cNvPr>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65000"/>
                      <a:lumOff val="35000"/>
                    </a:schemeClr>
                  </a:solidFill>
                  <a:cs typeface="+mn-ea"/>
                  <a:sym typeface="+mn-lt"/>
                </a:endParaRPr>
              </a:p>
            </p:txBody>
          </p:sp>
        </p:grpSp>
      </p:grpSp>
      <p:grpSp>
        <p:nvGrpSpPr>
          <p:cNvPr id="41" name="组合 40">
            <a:extLst>
              <a:ext uri="{FF2B5EF4-FFF2-40B4-BE49-F238E27FC236}">
                <a16:creationId xmlns:a16="http://schemas.microsoft.com/office/drawing/2014/main" id="{6356FEFB-E882-406F-BAFB-04FA97409620}"/>
              </a:ext>
            </a:extLst>
          </p:cNvPr>
          <p:cNvGrpSpPr/>
          <p:nvPr/>
        </p:nvGrpSpPr>
        <p:grpSpPr>
          <a:xfrm>
            <a:off x="1113823" y="4845620"/>
            <a:ext cx="4498461" cy="782264"/>
            <a:chOff x="1367579" y="1996834"/>
            <a:chExt cx="4498461" cy="782264"/>
          </a:xfrm>
        </p:grpSpPr>
        <p:grpSp>
          <p:nvGrpSpPr>
            <p:cNvPr id="42" name="组合 41">
              <a:extLst>
                <a:ext uri="{FF2B5EF4-FFF2-40B4-BE49-F238E27FC236}">
                  <a16:creationId xmlns:a16="http://schemas.microsoft.com/office/drawing/2014/main" id="{26C1EE29-6A58-4D64-A6ED-0A79DBD27971}"/>
                </a:ext>
              </a:extLst>
            </p:cNvPr>
            <p:cNvGrpSpPr/>
            <p:nvPr/>
          </p:nvGrpSpPr>
          <p:grpSpPr>
            <a:xfrm>
              <a:off x="2123229" y="1996834"/>
              <a:ext cx="3742811" cy="782264"/>
              <a:chOff x="7483989" y="3433235"/>
              <a:chExt cx="3742811" cy="782264"/>
            </a:xfrm>
          </p:grpSpPr>
          <p:sp>
            <p:nvSpPr>
              <p:cNvPr id="46" name="矩形 45">
                <a:extLst>
                  <a:ext uri="{FF2B5EF4-FFF2-40B4-BE49-F238E27FC236}">
                    <a16:creationId xmlns:a16="http://schemas.microsoft.com/office/drawing/2014/main" id="{0D4B65FD-F789-4D6D-8101-E6C562DE4E6E}"/>
                  </a:ext>
                </a:extLst>
              </p:cNvPr>
              <p:cNvSpPr/>
              <p:nvPr/>
            </p:nvSpPr>
            <p:spPr>
              <a:xfrm>
                <a:off x="7483989" y="3852707"/>
                <a:ext cx="3742811"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solidFill>
                      <a:schemeClr val="tx1">
                        <a:lumMod val="65000"/>
                        <a:lumOff val="35000"/>
                      </a:schemeClr>
                    </a:solidFill>
                    <a:cs typeface="+mn-ea"/>
                    <a:sym typeface="+mn-lt"/>
                  </a:rPr>
                  <a:t>Currently original</a:t>
                </a:r>
                <a:r>
                  <a:rPr lang="en-US" altLang="zh-CN" sz="1600" dirty="0">
                    <a:solidFill>
                      <a:schemeClr val="tx1">
                        <a:lumMod val="65000"/>
                        <a:lumOff val="35000"/>
                      </a:schemeClr>
                    </a:solidFill>
                    <a:cs typeface="+mn-ea"/>
                    <a:sym typeface="+mn-lt"/>
                  </a:rPr>
                  <a:t>1</a:t>
                </a:r>
                <a:r>
                  <a:rPr lang="zh-CN" altLang="en-US" sz="1600" dirty="0">
                    <a:solidFill>
                      <a:schemeClr val="tx1">
                        <a:lumMod val="65000"/>
                        <a:lumOff val="35000"/>
                      </a:schemeClr>
                    </a:solidFill>
                    <a:cs typeface="+mn-ea"/>
                    <a:sym typeface="+mn-lt"/>
                  </a:rPr>
                  <a:t>million playback</a:t>
                </a:r>
                <a:r>
                  <a:rPr lang="en-US" altLang="zh-CN" sz="1600" dirty="0">
                    <a:solidFill>
                      <a:schemeClr val="tx1">
                        <a:lumMod val="65000"/>
                        <a:lumOff val="35000"/>
                      </a:schemeClr>
                    </a:solidFill>
                    <a:cs typeface="+mn-ea"/>
                    <a:sym typeface="+mn-lt"/>
                  </a:rPr>
                  <a:t>12-20</a:t>
                </a:r>
                <a:r>
                  <a:rPr lang="zh-CN" altLang="en-US" sz="1600" dirty="0">
                    <a:solidFill>
                      <a:schemeClr val="tx1">
                        <a:lumMod val="65000"/>
                        <a:lumOff val="35000"/>
                      </a:schemeClr>
                    </a:solidFill>
                    <a:cs typeface="+mn-ea"/>
                    <a:sym typeface="+mn-lt"/>
                  </a:rPr>
                  <a:t>About the same</a:t>
                </a:r>
              </a:p>
            </p:txBody>
          </p:sp>
          <p:sp>
            <p:nvSpPr>
              <p:cNvPr id="47" name="矩形 46">
                <a:extLst>
                  <a:ext uri="{FF2B5EF4-FFF2-40B4-BE49-F238E27FC236}">
                    <a16:creationId xmlns:a16="http://schemas.microsoft.com/office/drawing/2014/main" id="{95BAB382-3D37-4148-8D11-C66A5304D16B}"/>
                  </a:ext>
                </a:extLst>
              </p:cNvPr>
              <p:cNvSpPr/>
              <p:nvPr/>
            </p:nvSpPr>
            <p:spPr>
              <a:xfrm>
                <a:off x="7483989" y="3433235"/>
                <a:ext cx="2050552" cy="4303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b="1" dirty="0">
                    <a:solidFill>
                      <a:schemeClr val="tx1">
                        <a:lumMod val="65000"/>
                        <a:lumOff val="35000"/>
                      </a:schemeClr>
                    </a:solidFill>
                    <a:cs typeface="+mn-ea"/>
                    <a:sym typeface="+mn-lt"/>
                  </a:rPr>
                  <a:t>Original</a:t>
                </a:r>
              </a:p>
            </p:txBody>
          </p:sp>
        </p:grpSp>
        <p:grpSp>
          <p:nvGrpSpPr>
            <p:cNvPr id="43" name="组合 42">
              <a:extLst>
                <a:ext uri="{FF2B5EF4-FFF2-40B4-BE49-F238E27FC236}">
                  <a16:creationId xmlns:a16="http://schemas.microsoft.com/office/drawing/2014/main" id="{3D673DDA-FAE1-4F6D-B845-915D343711FB}"/>
                </a:ext>
              </a:extLst>
            </p:cNvPr>
            <p:cNvGrpSpPr/>
            <p:nvPr/>
          </p:nvGrpSpPr>
          <p:grpSpPr>
            <a:xfrm>
              <a:off x="1367579" y="2122141"/>
              <a:ext cx="584200" cy="584200"/>
              <a:chOff x="1028700" y="1853169"/>
              <a:chExt cx="787400" cy="787400"/>
            </a:xfrm>
          </p:grpSpPr>
          <p:sp>
            <p:nvSpPr>
              <p:cNvPr id="44" name="椭圆 43">
                <a:extLst>
                  <a:ext uri="{FF2B5EF4-FFF2-40B4-BE49-F238E27FC236}">
                    <a16:creationId xmlns:a16="http://schemas.microsoft.com/office/drawing/2014/main" id="{C8E70DEC-9410-422B-92E5-1AF447A648CD}"/>
                  </a:ext>
                </a:extLst>
              </p:cNvPr>
              <p:cNvSpPr/>
              <p:nvPr/>
            </p:nvSpPr>
            <p:spPr>
              <a:xfrm>
                <a:off x="1028700" y="1853169"/>
                <a:ext cx="787400" cy="787400"/>
              </a:xfrm>
              <a:prstGeom prst="ellipse">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solidFill>
                    <a:schemeClr val="tx1">
                      <a:lumMod val="65000"/>
                      <a:lumOff val="35000"/>
                    </a:schemeClr>
                  </a:solidFill>
                  <a:cs typeface="+mn-ea"/>
                  <a:sym typeface="+mn-lt"/>
                </a:endParaRPr>
              </a:p>
            </p:txBody>
          </p:sp>
          <p:sp>
            <p:nvSpPr>
              <p:cNvPr id="45" name="椭圆 23">
                <a:extLst>
                  <a:ext uri="{FF2B5EF4-FFF2-40B4-BE49-F238E27FC236}">
                    <a16:creationId xmlns:a16="http://schemas.microsoft.com/office/drawing/2014/main" id="{D1149B33-B276-4B99-8590-5430E0AA8360}"/>
                  </a:ext>
                </a:extLst>
              </p:cNvPr>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65000"/>
                      <a:lumOff val="35000"/>
                    </a:schemeClr>
                  </a:solidFill>
                  <a:cs typeface="+mn-ea"/>
                  <a:sym typeface="+mn-lt"/>
                </a:endParaRPr>
              </a:p>
            </p:txBody>
          </p:sp>
        </p:grpSp>
      </p:grpSp>
    </p:spTree>
    <p:extLst>
      <p:ext uri="{BB962C8B-B14F-4D97-AF65-F5344CB8AC3E}">
        <p14:creationId xmlns:p14="http://schemas.microsoft.com/office/powerpoint/2010/main" val="30157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800"/>
                            </p:stCondLst>
                            <p:childTnLst>
                              <p:par>
                                <p:cTn id="16" presetID="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2300"/>
                            </p:stCondLst>
                            <p:childTnLst>
                              <p:par>
                                <p:cTn id="21" presetID="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5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30BD0F8-1C2F-4FC5-9695-0BAC39F6174D}"/>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C454B3E0-56CE-4D82-A185-4C54163082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68709" y="14748"/>
            <a:ext cx="4999703" cy="6858000"/>
          </a:xfrm>
          <a:prstGeom prst="rect">
            <a:avLst/>
          </a:prstGeom>
          <a:effectLst>
            <a:outerShdw blurRad="50800" dist="38100" algn="l" rotWithShape="0">
              <a:prstClr val="black">
                <a:alpha val="40000"/>
              </a:prstClr>
            </a:outerShdw>
          </a:effectLst>
        </p:spPr>
      </p:pic>
      <p:grpSp>
        <p:nvGrpSpPr>
          <p:cNvPr id="11" name="组合 10">
            <a:extLst>
              <a:ext uri="{FF2B5EF4-FFF2-40B4-BE49-F238E27FC236}">
                <a16:creationId xmlns:a16="http://schemas.microsoft.com/office/drawing/2014/main" id="{3844E0D8-51DB-4120-921F-3DAB0C25CB34}"/>
              </a:ext>
            </a:extLst>
          </p:cNvPr>
          <p:cNvGrpSpPr/>
          <p:nvPr/>
        </p:nvGrpSpPr>
        <p:grpSpPr>
          <a:xfrm>
            <a:off x="6806019" y="1949060"/>
            <a:ext cx="1788759" cy="649219"/>
            <a:chOff x="6105714" y="1814326"/>
            <a:chExt cx="1788759" cy="649219"/>
          </a:xfrm>
        </p:grpSpPr>
        <p:sp>
          <p:nvSpPr>
            <p:cNvPr id="12" name="文本框 11">
              <a:extLst>
                <a:ext uri="{FF2B5EF4-FFF2-40B4-BE49-F238E27FC236}">
                  <a16:creationId xmlns:a16="http://schemas.microsoft.com/office/drawing/2014/main" id="{C71715DF-EE82-46C7-ADAC-6DEC32F89757}"/>
                </a:ext>
              </a:extLst>
            </p:cNvPr>
            <p:cNvSpPr txBox="1"/>
            <p:nvPr/>
          </p:nvSpPr>
          <p:spPr>
            <a:xfrm>
              <a:off x="6105714" y="1814326"/>
              <a:ext cx="1788759" cy="400110"/>
            </a:xfrm>
            <a:prstGeom prst="rect">
              <a:avLst/>
            </a:prstGeom>
            <a:noFill/>
          </p:spPr>
          <p:txBody>
            <a:bodyPr wrap="none" rtlCol="0">
              <a:spAutoFit/>
            </a:bodyPr>
            <a:lstStyle/>
            <a:p>
              <a:r>
                <a:rPr lang="en-US" altLang="zh-CN" sz="2000" dirty="0">
                  <a:solidFill>
                    <a:schemeClr val="bg1"/>
                  </a:solidFill>
                  <a:cs typeface="+mn-ea"/>
                  <a:sym typeface="+mn-lt"/>
                </a:rPr>
                <a:t>01. Tittle text</a:t>
              </a:r>
              <a:endParaRPr lang="zh-CN" altLang="en-US" sz="2000" dirty="0">
                <a:solidFill>
                  <a:schemeClr val="bg1"/>
                </a:solidFill>
                <a:cs typeface="+mn-ea"/>
                <a:sym typeface="+mn-lt"/>
              </a:endParaRPr>
            </a:p>
          </p:txBody>
        </p:sp>
        <p:sp>
          <p:nvSpPr>
            <p:cNvPr id="13" name="文本框 12">
              <a:extLst>
                <a:ext uri="{FF2B5EF4-FFF2-40B4-BE49-F238E27FC236}">
                  <a16:creationId xmlns:a16="http://schemas.microsoft.com/office/drawing/2014/main" id="{0F4414AA-36A1-40A2-B67A-37A417F92064}"/>
                </a:ext>
              </a:extLst>
            </p:cNvPr>
            <p:cNvSpPr txBox="1"/>
            <p:nvPr/>
          </p:nvSpPr>
          <p:spPr>
            <a:xfrm>
              <a:off x="6105714" y="2201935"/>
              <a:ext cx="1667709" cy="261610"/>
            </a:xfrm>
            <a:prstGeom prst="rect">
              <a:avLst/>
            </a:prstGeom>
            <a:noFill/>
          </p:spPr>
          <p:txBody>
            <a:bodyPr wrap="square" rtlCol="0">
              <a:spAutoFit/>
            </a:bodyPr>
            <a:lstStyle/>
            <a:p>
              <a:r>
                <a:rPr lang="en-US" altLang="zh-CN" sz="1100" dirty="0">
                  <a:solidFill>
                    <a:schemeClr val="bg1"/>
                  </a:solidFill>
                  <a:cs typeface="+mn-ea"/>
                  <a:sym typeface="+mn-lt"/>
                </a:rPr>
                <a:t>Who we are</a:t>
              </a:r>
              <a:endParaRPr lang="zh-CN" altLang="en-US" sz="1100" dirty="0">
                <a:solidFill>
                  <a:schemeClr val="bg1"/>
                </a:solidFill>
                <a:cs typeface="+mn-ea"/>
                <a:sym typeface="+mn-lt"/>
              </a:endParaRPr>
            </a:p>
          </p:txBody>
        </p:sp>
      </p:grpSp>
      <p:grpSp>
        <p:nvGrpSpPr>
          <p:cNvPr id="14" name="组合 13">
            <a:extLst>
              <a:ext uri="{FF2B5EF4-FFF2-40B4-BE49-F238E27FC236}">
                <a16:creationId xmlns:a16="http://schemas.microsoft.com/office/drawing/2014/main" id="{C6BFBFF2-9A0E-4807-8794-A23DE3CE8513}"/>
              </a:ext>
            </a:extLst>
          </p:cNvPr>
          <p:cNvGrpSpPr/>
          <p:nvPr/>
        </p:nvGrpSpPr>
        <p:grpSpPr>
          <a:xfrm>
            <a:off x="9781447" y="1949060"/>
            <a:ext cx="2041844" cy="649219"/>
            <a:chOff x="9081142" y="1814326"/>
            <a:chExt cx="2041844" cy="649219"/>
          </a:xfrm>
        </p:grpSpPr>
        <p:sp>
          <p:nvSpPr>
            <p:cNvPr id="15" name="文本框 14">
              <a:extLst>
                <a:ext uri="{FF2B5EF4-FFF2-40B4-BE49-F238E27FC236}">
                  <a16:creationId xmlns:a16="http://schemas.microsoft.com/office/drawing/2014/main" id="{C9D93CF7-CEF4-40CD-A451-EC0C3EEA198D}"/>
                </a:ext>
              </a:extLst>
            </p:cNvPr>
            <p:cNvSpPr txBox="1"/>
            <p:nvPr/>
          </p:nvSpPr>
          <p:spPr>
            <a:xfrm>
              <a:off x="9081142" y="1814326"/>
              <a:ext cx="1788759" cy="400110"/>
            </a:xfrm>
            <a:prstGeom prst="rect">
              <a:avLst/>
            </a:prstGeom>
            <a:noFill/>
          </p:spPr>
          <p:txBody>
            <a:bodyPr wrap="none" rtlCol="0">
              <a:spAutoFit/>
            </a:bodyPr>
            <a:lstStyle/>
            <a:p>
              <a:r>
                <a:rPr lang="en-US" altLang="zh-CN" sz="2000" dirty="0">
                  <a:solidFill>
                    <a:schemeClr val="bg1"/>
                  </a:solidFill>
                  <a:cs typeface="+mn-ea"/>
                  <a:sym typeface="+mn-lt"/>
                </a:rPr>
                <a:t>02. Tittle text</a:t>
              </a:r>
              <a:endParaRPr lang="zh-CN" altLang="en-US" sz="2000" dirty="0">
                <a:solidFill>
                  <a:schemeClr val="bg1"/>
                </a:solidFill>
                <a:cs typeface="+mn-ea"/>
                <a:sym typeface="+mn-lt"/>
              </a:endParaRPr>
            </a:p>
          </p:txBody>
        </p:sp>
        <p:sp>
          <p:nvSpPr>
            <p:cNvPr id="16" name="文本框 15">
              <a:extLst>
                <a:ext uri="{FF2B5EF4-FFF2-40B4-BE49-F238E27FC236}">
                  <a16:creationId xmlns:a16="http://schemas.microsoft.com/office/drawing/2014/main" id="{02A0164C-FD00-4DEA-802D-E03C6E174768}"/>
                </a:ext>
              </a:extLst>
            </p:cNvPr>
            <p:cNvSpPr txBox="1"/>
            <p:nvPr/>
          </p:nvSpPr>
          <p:spPr>
            <a:xfrm>
              <a:off x="9081142" y="2201935"/>
              <a:ext cx="2041844" cy="261610"/>
            </a:xfrm>
            <a:prstGeom prst="rect">
              <a:avLst/>
            </a:prstGeom>
            <a:noFill/>
          </p:spPr>
          <p:txBody>
            <a:bodyPr wrap="square" rtlCol="0">
              <a:spAutoFit/>
            </a:bodyPr>
            <a:lstStyle/>
            <a:p>
              <a:r>
                <a:rPr lang="en-US" altLang="zh-CN" sz="1100" dirty="0">
                  <a:solidFill>
                    <a:schemeClr val="bg1"/>
                  </a:solidFill>
                  <a:cs typeface="+mn-ea"/>
                  <a:sym typeface="+mn-lt"/>
                </a:rPr>
                <a:t>What are we going to do</a:t>
              </a:r>
              <a:endParaRPr lang="zh-CN" altLang="en-US" sz="1100" dirty="0">
                <a:solidFill>
                  <a:schemeClr val="bg1"/>
                </a:solidFill>
                <a:cs typeface="+mn-ea"/>
                <a:sym typeface="+mn-lt"/>
              </a:endParaRPr>
            </a:p>
          </p:txBody>
        </p:sp>
      </p:grpSp>
      <p:grpSp>
        <p:nvGrpSpPr>
          <p:cNvPr id="17" name="组合 16">
            <a:extLst>
              <a:ext uri="{FF2B5EF4-FFF2-40B4-BE49-F238E27FC236}">
                <a16:creationId xmlns:a16="http://schemas.microsoft.com/office/drawing/2014/main" id="{7E38E821-E9E5-4465-AE15-B55198561A84}"/>
              </a:ext>
            </a:extLst>
          </p:cNvPr>
          <p:cNvGrpSpPr/>
          <p:nvPr/>
        </p:nvGrpSpPr>
        <p:grpSpPr>
          <a:xfrm>
            <a:off x="6806019" y="3290724"/>
            <a:ext cx="1851789" cy="649219"/>
            <a:chOff x="6105714" y="3155990"/>
            <a:chExt cx="1851789" cy="649219"/>
          </a:xfrm>
        </p:grpSpPr>
        <p:sp>
          <p:nvSpPr>
            <p:cNvPr id="18" name="文本框 17">
              <a:extLst>
                <a:ext uri="{FF2B5EF4-FFF2-40B4-BE49-F238E27FC236}">
                  <a16:creationId xmlns:a16="http://schemas.microsoft.com/office/drawing/2014/main" id="{231F87FA-08D9-4D9E-A8FA-8B4469D5ACDD}"/>
                </a:ext>
              </a:extLst>
            </p:cNvPr>
            <p:cNvSpPr txBox="1"/>
            <p:nvPr/>
          </p:nvSpPr>
          <p:spPr>
            <a:xfrm>
              <a:off x="6105714" y="3155990"/>
              <a:ext cx="1851789" cy="400110"/>
            </a:xfrm>
            <a:prstGeom prst="rect">
              <a:avLst/>
            </a:prstGeom>
            <a:noFill/>
          </p:spPr>
          <p:txBody>
            <a:bodyPr wrap="none" rtlCol="0">
              <a:spAutoFit/>
            </a:bodyPr>
            <a:lstStyle/>
            <a:p>
              <a:r>
                <a:rPr lang="en-US" altLang="zh-CN" sz="2000" dirty="0">
                  <a:solidFill>
                    <a:schemeClr val="bg1"/>
                  </a:solidFill>
                  <a:cs typeface="+mn-ea"/>
                  <a:sym typeface="+mn-lt"/>
                </a:rPr>
                <a:t>03. Tittle text</a:t>
              </a:r>
              <a:endParaRPr lang="zh-CN" altLang="en-US" sz="2000" dirty="0">
                <a:solidFill>
                  <a:schemeClr val="bg1"/>
                </a:solidFill>
                <a:cs typeface="+mn-ea"/>
                <a:sym typeface="+mn-lt"/>
              </a:endParaRPr>
            </a:p>
          </p:txBody>
        </p:sp>
        <p:sp>
          <p:nvSpPr>
            <p:cNvPr id="19" name="文本框 18">
              <a:extLst>
                <a:ext uri="{FF2B5EF4-FFF2-40B4-BE49-F238E27FC236}">
                  <a16:creationId xmlns:a16="http://schemas.microsoft.com/office/drawing/2014/main" id="{30714904-CEED-4338-9E6D-6CE1EACBA5BF}"/>
                </a:ext>
              </a:extLst>
            </p:cNvPr>
            <p:cNvSpPr txBox="1"/>
            <p:nvPr/>
          </p:nvSpPr>
          <p:spPr>
            <a:xfrm>
              <a:off x="6105714" y="3543599"/>
              <a:ext cx="1667709" cy="261610"/>
            </a:xfrm>
            <a:prstGeom prst="rect">
              <a:avLst/>
            </a:prstGeom>
            <a:noFill/>
          </p:spPr>
          <p:txBody>
            <a:bodyPr wrap="square" rtlCol="0">
              <a:spAutoFit/>
            </a:bodyPr>
            <a:lstStyle/>
            <a:p>
              <a:r>
                <a:rPr lang="en-US" altLang="zh-CN" sz="1100" dirty="0">
                  <a:solidFill>
                    <a:schemeClr val="bg1"/>
                  </a:solidFill>
                  <a:cs typeface="+mn-ea"/>
                  <a:sym typeface="+mn-lt"/>
                </a:rPr>
                <a:t>What do we do</a:t>
              </a:r>
              <a:endParaRPr lang="zh-CN" altLang="en-US" sz="1100" dirty="0">
                <a:solidFill>
                  <a:schemeClr val="bg1"/>
                </a:solidFill>
                <a:cs typeface="+mn-ea"/>
                <a:sym typeface="+mn-lt"/>
              </a:endParaRPr>
            </a:p>
          </p:txBody>
        </p:sp>
      </p:grpSp>
      <p:grpSp>
        <p:nvGrpSpPr>
          <p:cNvPr id="20" name="组合 19">
            <a:extLst>
              <a:ext uri="{FF2B5EF4-FFF2-40B4-BE49-F238E27FC236}">
                <a16:creationId xmlns:a16="http://schemas.microsoft.com/office/drawing/2014/main" id="{69517E7F-8B41-4098-9AFC-49EB675F8081}"/>
              </a:ext>
            </a:extLst>
          </p:cNvPr>
          <p:cNvGrpSpPr/>
          <p:nvPr/>
        </p:nvGrpSpPr>
        <p:grpSpPr>
          <a:xfrm>
            <a:off x="9781447" y="3290724"/>
            <a:ext cx="2041844" cy="649219"/>
            <a:chOff x="9081142" y="3155990"/>
            <a:chExt cx="2041844" cy="649219"/>
          </a:xfrm>
        </p:grpSpPr>
        <p:sp>
          <p:nvSpPr>
            <p:cNvPr id="21" name="文本框 20">
              <a:extLst>
                <a:ext uri="{FF2B5EF4-FFF2-40B4-BE49-F238E27FC236}">
                  <a16:creationId xmlns:a16="http://schemas.microsoft.com/office/drawing/2014/main" id="{BE79A918-263A-413E-8358-60E4A725598B}"/>
                </a:ext>
              </a:extLst>
            </p:cNvPr>
            <p:cNvSpPr txBox="1"/>
            <p:nvPr/>
          </p:nvSpPr>
          <p:spPr>
            <a:xfrm>
              <a:off x="9081142" y="3155990"/>
              <a:ext cx="1788759" cy="400110"/>
            </a:xfrm>
            <a:prstGeom prst="rect">
              <a:avLst/>
            </a:prstGeom>
            <a:noFill/>
          </p:spPr>
          <p:txBody>
            <a:bodyPr wrap="none" rtlCol="0">
              <a:spAutoFit/>
            </a:bodyPr>
            <a:lstStyle/>
            <a:p>
              <a:r>
                <a:rPr lang="en-US" altLang="zh-CN" sz="2000" dirty="0">
                  <a:solidFill>
                    <a:schemeClr val="bg1"/>
                  </a:solidFill>
                  <a:cs typeface="+mn-ea"/>
                  <a:sym typeface="+mn-lt"/>
                </a:rPr>
                <a:t>04. Tittle text</a:t>
              </a:r>
              <a:endParaRPr lang="zh-CN" altLang="en-US" sz="2000" dirty="0">
                <a:solidFill>
                  <a:schemeClr val="bg1"/>
                </a:solidFill>
                <a:cs typeface="+mn-ea"/>
                <a:sym typeface="+mn-lt"/>
              </a:endParaRPr>
            </a:p>
          </p:txBody>
        </p:sp>
        <p:sp>
          <p:nvSpPr>
            <p:cNvPr id="22" name="文本框 21">
              <a:extLst>
                <a:ext uri="{FF2B5EF4-FFF2-40B4-BE49-F238E27FC236}">
                  <a16:creationId xmlns:a16="http://schemas.microsoft.com/office/drawing/2014/main" id="{A46EDEC6-518E-4DDE-830F-581C21B85E92}"/>
                </a:ext>
              </a:extLst>
            </p:cNvPr>
            <p:cNvSpPr txBox="1"/>
            <p:nvPr/>
          </p:nvSpPr>
          <p:spPr>
            <a:xfrm>
              <a:off x="9081142" y="3543599"/>
              <a:ext cx="2041844" cy="261610"/>
            </a:xfrm>
            <a:prstGeom prst="rect">
              <a:avLst/>
            </a:prstGeom>
            <a:noFill/>
          </p:spPr>
          <p:txBody>
            <a:bodyPr wrap="square" rtlCol="0">
              <a:spAutoFit/>
            </a:bodyPr>
            <a:lstStyle/>
            <a:p>
              <a:r>
                <a:rPr lang="en-US" altLang="zh-CN" sz="1100" dirty="0">
                  <a:solidFill>
                    <a:schemeClr val="bg1"/>
                  </a:solidFill>
                  <a:cs typeface="+mn-ea"/>
                  <a:sym typeface="+mn-lt"/>
                </a:rPr>
                <a:t>Our strategic objectives</a:t>
              </a:r>
              <a:endParaRPr lang="zh-CN" altLang="en-US" sz="1100" dirty="0">
                <a:solidFill>
                  <a:schemeClr val="bg1"/>
                </a:solidFill>
                <a:cs typeface="+mn-ea"/>
                <a:sym typeface="+mn-lt"/>
              </a:endParaRPr>
            </a:p>
          </p:txBody>
        </p:sp>
      </p:grpSp>
      <p:grpSp>
        <p:nvGrpSpPr>
          <p:cNvPr id="23" name="组合 22">
            <a:extLst>
              <a:ext uri="{FF2B5EF4-FFF2-40B4-BE49-F238E27FC236}">
                <a16:creationId xmlns:a16="http://schemas.microsoft.com/office/drawing/2014/main" id="{B0CB06A0-031A-4C0D-BA3C-E99F233606D0}"/>
              </a:ext>
            </a:extLst>
          </p:cNvPr>
          <p:cNvGrpSpPr/>
          <p:nvPr/>
        </p:nvGrpSpPr>
        <p:grpSpPr>
          <a:xfrm>
            <a:off x="6806019" y="4632388"/>
            <a:ext cx="1788759" cy="649219"/>
            <a:chOff x="6105714" y="4497654"/>
            <a:chExt cx="1788759" cy="649219"/>
          </a:xfrm>
        </p:grpSpPr>
        <p:sp>
          <p:nvSpPr>
            <p:cNvPr id="24" name="文本框 23">
              <a:extLst>
                <a:ext uri="{FF2B5EF4-FFF2-40B4-BE49-F238E27FC236}">
                  <a16:creationId xmlns:a16="http://schemas.microsoft.com/office/drawing/2014/main" id="{700889EF-1EAA-4804-AB65-9D1C8D776CEB}"/>
                </a:ext>
              </a:extLst>
            </p:cNvPr>
            <p:cNvSpPr txBox="1"/>
            <p:nvPr/>
          </p:nvSpPr>
          <p:spPr>
            <a:xfrm>
              <a:off x="6105714" y="4497654"/>
              <a:ext cx="1788759" cy="400110"/>
            </a:xfrm>
            <a:prstGeom prst="rect">
              <a:avLst/>
            </a:prstGeom>
            <a:noFill/>
          </p:spPr>
          <p:txBody>
            <a:bodyPr wrap="none" rtlCol="0">
              <a:spAutoFit/>
            </a:bodyPr>
            <a:lstStyle/>
            <a:p>
              <a:r>
                <a:rPr lang="en-US" altLang="zh-CN" sz="2000" dirty="0">
                  <a:solidFill>
                    <a:schemeClr val="bg1"/>
                  </a:solidFill>
                  <a:cs typeface="+mn-ea"/>
                  <a:sym typeface="+mn-lt"/>
                </a:rPr>
                <a:t>05. Tittle text</a:t>
              </a:r>
              <a:endParaRPr lang="zh-CN" altLang="en-US" sz="2000" dirty="0">
                <a:solidFill>
                  <a:schemeClr val="bg1"/>
                </a:solidFill>
                <a:cs typeface="+mn-ea"/>
                <a:sym typeface="+mn-lt"/>
              </a:endParaRPr>
            </a:p>
          </p:txBody>
        </p:sp>
        <p:sp>
          <p:nvSpPr>
            <p:cNvPr id="25" name="文本框 24">
              <a:extLst>
                <a:ext uri="{FF2B5EF4-FFF2-40B4-BE49-F238E27FC236}">
                  <a16:creationId xmlns:a16="http://schemas.microsoft.com/office/drawing/2014/main" id="{87927C37-3CB1-4C34-8BB9-6D0D5C30FC0D}"/>
                </a:ext>
              </a:extLst>
            </p:cNvPr>
            <p:cNvSpPr txBox="1"/>
            <p:nvPr/>
          </p:nvSpPr>
          <p:spPr>
            <a:xfrm>
              <a:off x="6105714" y="4885263"/>
              <a:ext cx="1667709" cy="261610"/>
            </a:xfrm>
            <a:prstGeom prst="rect">
              <a:avLst/>
            </a:prstGeom>
            <a:noFill/>
          </p:spPr>
          <p:txBody>
            <a:bodyPr wrap="square" rtlCol="0">
              <a:spAutoFit/>
            </a:bodyPr>
            <a:lstStyle/>
            <a:p>
              <a:r>
                <a:rPr lang="en-US" altLang="zh-CN" sz="1100" dirty="0">
                  <a:solidFill>
                    <a:schemeClr val="bg1"/>
                  </a:solidFill>
                  <a:cs typeface="+mn-ea"/>
                  <a:sym typeface="+mn-lt"/>
                </a:rPr>
                <a:t>Why do we do that?</a:t>
              </a:r>
              <a:endParaRPr lang="zh-CN" altLang="en-US" sz="1100" dirty="0">
                <a:solidFill>
                  <a:schemeClr val="bg1"/>
                </a:solidFill>
                <a:cs typeface="+mn-ea"/>
                <a:sym typeface="+mn-lt"/>
              </a:endParaRPr>
            </a:p>
          </p:txBody>
        </p:sp>
      </p:grpSp>
      <p:grpSp>
        <p:nvGrpSpPr>
          <p:cNvPr id="26" name="组合 25">
            <a:extLst>
              <a:ext uri="{FF2B5EF4-FFF2-40B4-BE49-F238E27FC236}">
                <a16:creationId xmlns:a16="http://schemas.microsoft.com/office/drawing/2014/main" id="{F309633C-2488-4BFB-BE4D-934A1061B946}"/>
              </a:ext>
            </a:extLst>
          </p:cNvPr>
          <p:cNvGrpSpPr/>
          <p:nvPr/>
        </p:nvGrpSpPr>
        <p:grpSpPr>
          <a:xfrm>
            <a:off x="9781447" y="4632388"/>
            <a:ext cx="2410553" cy="649219"/>
            <a:chOff x="9081142" y="4497654"/>
            <a:chExt cx="2410553" cy="649219"/>
          </a:xfrm>
        </p:grpSpPr>
        <p:sp>
          <p:nvSpPr>
            <p:cNvPr id="27" name="文本框 26">
              <a:extLst>
                <a:ext uri="{FF2B5EF4-FFF2-40B4-BE49-F238E27FC236}">
                  <a16:creationId xmlns:a16="http://schemas.microsoft.com/office/drawing/2014/main" id="{94D67D23-B6F0-4C14-8D78-6C78FE47E218}"/>
                </a:ext>
              </a:extLst>
            </p:cNvPr>
            <p:cNvSpPr txBox="1"/>
            <p:nvPr/>
          </p:nvSpPr>
          <p:spPr>
            <a:xfrm>
              <a:off x="9081142" y="4497654"/>
              <a:ext cx="1851789" cy="400110"/>
            </a:xfrm>
            <a:prstGeom prst="rect">
              <a:avLst/>
            </a:prstGeom>
            <a:noFill/>
          </p:spPr>
          <p:txBody>
            <a:bodyPr wrap="none" rtlCol="0">
              <a:spAutoFit/>
            </a:bodyPr>
            <a:lstStyle/>
            <a:p>
              <a:r>
                <a:rPr lang="en-US" altLang="zh-CN" sz="2000" dirty="0">
                  <a:solidFill>
                    <a:schemeClr val="bg1"/>
                  </a:solidFill>
                  <a:cs typeface="+mn-ea"/>
                  <a:sym typeface="+mn-lt"/>
                </a:rPr>
                <a:t>06. Tittle text</a:t>
              </a:r>
              <a:endParaRPr lang="zh-CN" altLang="en-US" sz="2000" dirty="0">
                <a:solidFill>
                  <a:schemeClr val="bg1"/>
                </a:solidFill>
                <a:cs typeface="+mn-ea"/>
                <a:sym typeface="+mn-lt"/>
              </a:endParaRPr>
            </a:p>
          </p:txBody>
        </p:sp>
        <p:sp>
          <p:nvSpPr>
            <p:cNvPr id="28" name="文本框 27">
              <a:extLst>
                <a:ext uri="{FF2B5EF4-FFF2-40B4-BE49-F238E27FC236}">
                  <a16:creationId xmlns:a16="http://schemas.microsoft.com/office/drawing/2014/main" id="{F85920A1-378C-4649-9BC0-A2F3FEE06449}"/>
                </a:ext>
              </a:extLst>
            </p:cNvPr>
            <p:cNvSpPr txBox="1"/>
            <p:nvPr/>
          </p:nvSpPr>
          <p:spPr>
            <a:xfrm>
              <a:off x="9081142" y="4885263"/>
              <a:ext cx="2410553" cy="261610"/>
            </a:xfrm>
            <a:prstGeom prst="rect">
              <a:avLst/>
            </a:prstGeom>
            <a:noFill/>
          </p:spPr>
          <p:txBody>
            <a:bodyPr wrap="square" rtlCol="0">
              <a:spAutoFit/>
            </a:bodyPr>
            <a:lstStyle/>
            <a:p>
              <a:r>
                <a:rPr lang="en-US" altLang="zh-CN" sz="1100" dirty="0">
                  <a:solidFill>
                    <a:schemeClr val="bg1"/>
                  </a:solidFill>
                  <a:cs typeface="+mn-ea"/>
                  <a:sym typeface="+mn-lt"/>
                </a:rPr>
                <a:t>How much money do we need</a:t>
              </a:r>
              <a:endParaRPr lang="zh-CN" altLang="en-US" sz="1100" dirty="0">
                <a:solidFill>
                  <a:schemeClr val="bg1"/>
                </a:solidFill>
                <a:cs typeface="+mn-ea"/>
                <a:sym typeface="+mn-lt"/>
              </a:endParaRPr>
            </a:p>
          </p:txBody>
        </p:sp>
      </p:grpSp>
      <p:grpSp>
        <p:nvGrpSpPr>
          <p:cNvPr id="29" name="组合 28">
            <a:extLst>
              <a:ext uri="{FF2B5EF4-FFF2-40B4-BE49-F238E27FC236}">
                <a16:creationId xmlns:a16="http://schemas.microsoft.com/office/drawing/2014/main" id="{79C44417-B2B4-4EF2-9F8D-0791B522A075}"/>
              </a:ext>
            </a:extLst>
          </p:cNvPr>
          <p:cNvGrpSpPr/>
          <p:nvPr/>
        </p:nvGrpSpPr>
        <p:grpSpPr>
          <a:xfrm>
            <a:off x="9107764" y="4682176"/>
            <a:ext cx="576580" cy="576580"/>
            <a:chOff x="8407459" y="4547442"/>
            <a:chExt cx="576580" cy="576580"/>
          </a:xfrm>
          <a:solidFill>
            <a:schemeClr val="bg1"/>
          </a:solidFill>
        </p:grpSpPr>
        <p:sp>
          <p:nvSpPr>
            <p:cNvPr id="30" name="圆角矩形 141">
              <a:extLst>
                <a:ext uri="{FF2B5EF4-FFF2-40B4-BE49-F238E27FC236}">
                  <a16:creationId xmlns:a16="http://schemas.microsoft.com/office/drawing/2014/main" id="{45955E70-09EE-40CC-9B56-9C820E45839C}"/>
                </a:ext>
              </a:extLst>
            </p:cNvPr>
            <p:cNvSpPr/>
            <p:nvPr/>
          </p:nvSpPr>
          <p:spPr>
            <a:xfrm>
              <a:off x="8407459" y="4547442"/>
              <a:ext cx="576580" cy="576580"/>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31" name="Freeform 173">
              <a:extLst>
                <a:ext uri="{FF2B5EF4-FFF2-40B4-BE49-F238E27FC236}">
                  <a16:creationId xmlns:a16="http://schemas.microsoft.com/office/drawing/2014/main" id="{4E311382-215E-4003-980B-49E9AEC9F3CD}"/>
                </a:ext>
              </a:extLst>
            </p:cNvPr>
            <p:cNvSpPr>
              <a:spLocks noEditPoints="1"/>
            </p:cNvSpPr>
            <p:nvPr/>
          </p:nvSpPr>
          <p:spPr bwMode="auto">
            <a:xfrm>
              <a:off x="8512025" y="4689920"/>
              <a:ext cx="367449" cy="327131"/>
            </a:xfrm>
            <a:custGeom>
              <a:avLst/>
              <a:gdLst>
                <a:gd name="T0" fmla="*/ 63 w 170"/>
                <a:gd name="T1" fmla="*/ 115 h 151"/>
                <a:gd name="T2" fmla="*/ 33 w 170"/>
                <a:gd name="T3" fmla="*/ 146 h 151"/>
                <a:gd name="T4" fmla="*/ 33 w 170"/>
                <a:gd name="T5" fmla="*/ 150 h 151"/>
                <a:gd name="T6" fmla="*/ 35 w 170"/>
                <a:gd name="T7" fmla="*/ 151 h 151"/>
                <a:gd name="T8" fmla="*/ 37 w 170"/>
                <a:gd name="T9" fmla="*/ 150 h 151"/>
                <a:gd name="T10" fmla="*/ 67 w 170"/>
                <a:gd name="T11" fmla="*/ 120 h 151"/>
                <a:gd name="T12" fmla="*/ 67 w 170"/>
                <a:gd name="T13" fmla="*/ 115 h 151"/>
                <a:gd name="T14" fmla="*/ 63 w 170"/>
                <a:gd name="T15" fmla="*/ 115 h 151"/>
                <a:gd name="T16" fmla="*/ 107 w 170"/>
                <a:gd name="T17" fmla="*/ 115 h 151"/>
                <a:gd name="T18" fmla="*/ 103 w 170"/>
                <a:gd name="T19" fmla="*/ 115 h 151"/>
                <a:gd name="T20" fmla="*/ 103 w 170"/>
                <a:gd name="T21" fmla="*/ 120 h 151"/>
                <a:gd name="T22" fmla="*/ 133 w 170"/>
                <a:gd name="T23" fmla="*/ 150 h 151"/>
                <a:gd name="T24" fmla="*/ 135 w 170"/>
                <a:gd name="T25" fmla="*/ 151 h 151"/>
                <a:gd name="T26" fmla="*/ 137 w 170"/>
                <a:gd name="T27" fmla="*/ 150 h 151"/>
                <a:gd name="T28" fmla="*/ 137 w 170"/>
                <a:gd name="T29" fmla="*/ 146 h 151"/>
                <a:gd name="T30" fmla="*/ 107 w 170"/>
                <a:gd name="T31" fmla="*/ 115 h 151"/>
                <a:gd name="T32" fmla="*/ 41 w 170"/>
                <a:gd name="T33" fmla="*/ 74 h 151"/>
                <a:gd name="T34" fmla="*/ 44 w 170"/>
                <a:gd name="T35" fmla="*/ 74 h 151"/>
                <a:gd name="T36" fmla="*/ 72 w 170"/>
                <a:gd name="T37" fmla="*/ 46 h 151"/>
                <a:gd name="T38" fmla="*/ 92 w 170"/>
                <a:gd name="T39" fmla="*/ 66 h 151"/>
                <a:gd name="T40" fmla="*/ 95 w 170"/>
                <a:gd name="T41" fmla="*/ 67 h 151"/>
                <a:gd name="T42" fmla="*/ 97 w 170"/>
                <a:gd name="T43" fmla="*/ 66 h 151"/>
                <a:gd name="T44" fmla="*/ 131 w 170"/>
                <a:gd name="T45" fmla="*/ 32 h 151"/>
                <a:gd name="T46" fmla="*/ 131 w 170"/>
                <a:gd name="T47" fmla="*/ 28 h 151"/>
                <a:gd name="T48" fmla="*/ 127 w 170"/>
                <a:gd name="T49" fmla="*/ 28 h 151"/>
                <a:gd name="T50" fmla="*/ 95 w 170"/>
                <a:gd name="T51" fmla="*/ 60 h 151"/>
                <a:gd name="T52" fmla="*/ 74 w 170"/>
                <a:gd name="T53" fmla="*/ 39 h 151"/>
                <a:gd name="T54" fmla="*/ 72 w 170"/>
                <a:gd name="T55" fmla="*/ 38 h 151"/>
                <a:gd name="T56" fmla="*/ 69 w 170"/>
                <a:gd name="T57" fmla="*/ 39 h 151"/>
                <a:gd name="T58" fmla="*/ 39 w 170"/>
                <a:gd name="T59" fmla="*/ 69 h 151"/>
                <a:gd name="T60" fmla="*/ 39 w 170"/>
                <a:gd name="T61" fmla="*/ 74 h 151"/>
                <a:gd name="T62" fmla="*/ 41 w 170"/>
                <a:gd name="T63" fmla="*/ 74 h 151"/>
                <a:gd name="T64" fmla="*/ 167 w 170"/>
                <a:gd name="T65" fmla="*/ 103 h 151"/>
                <a:gd name="T66" fmla="*/ 154 w 170"/>
                <a:gd name="T67" fmla="*/ 103 h 151"/>
                <a:gd name="T68" fmla="*/ 154 w 170"/>
                <a:gd name="T69" fmla="*/ 6 h 151"/>
                <a:gd name="T70" fmla="*/ 167 w 170"/>
                <a:gd name="T71" fmla="*/ 6 h 151"/>
                <a:gd name="T72" fmla="*/ 170 w 170"/>
                <a:gd name="T73" fmla="*/ 3 h 151"/>
                <a:gd name="T74" fmla="*/ 167 w 170"/>
                <a:gd name="T75" fmla="*/ 0 h 151"/>
                <a:gd name="T76" fmla="*/ 151 w 170"/>
                <a:gd name="T77" fmla="*/ 0 h 151"/>
                <a:gd name="T78" fmla="*/ 19 w 170"/>
                <a:gd name="T79" fmla="*/ 0 h 151"/>
                <a:gd name="T80" fmla="*/ 3 w 170"/>
                <a:gd name="T81" fmla="*/ 0 h 151"/>
                <a:gd name="T82" fmla="*/ 0 w 170"/>
                <a:gd name="T83" fmla="*/ 3 h 151"/>
                <a:gd name="T84" fmla="*/ 3 w 170"/>
                <a:gd name="T85" fmla="*/ 6 h 151"/>
                <a:gd name="T86" fmla="*/ 16 w 170"/>
                <a:gd name="T87" fmla="*/ 6 h 151"/>
                <a:gd name="T88" fmla="*/ 16 w 170"/>
                <a:gd name="T89" fmla="*/ 103 h 151"/>
                <a:gd name="T90" fmla="*/ 3 w 170"/>
                <a:gd name="T91" fmla="*/ 103 h 151"/>
                <a:gd name="T92" fmla="*/ 0 w 170"/>
                <a:gd name="T93" fmla="*/ 106 h 151"/>
                <a:gd name="T94" fmla="*/ 3 w 170"/>
                <a:gd name="T95" fmla="*/ 109 h 151"/>
                <a:gd name="T96" fmla="*/ 19 w 170"/>
                <a:gd name="T97" fmla="*/ 109 h 151"/>
                <a:gd name="T98" fmla="*/ 151 w 170"/>
                <a:gd name="T99" fmla="*/ 109 h 151"/>
                <a:gd name="T100" fmla="*/ 167 w 170"/>
                <a:gd name="T101" fmla="*/ 109 h 151"/>
                <a:gd name="T102" fmla="*/ 170 w 170"/>
                <a:gd name="T103" fmla="*/ 106 h 151"/>
                <a:gd name="T104" fmla="*/ 167 w 170"/>
                <a:gd name="T105" fmla="*/ 103 h 151"/>
                <a:gd name="T106" fmla="*/ 148 w 170"/>
                <a:gd name="T107" fmla="*/ 103 h 151"/>
                <a:gd name="T108" fmla="*/ 22 w 170"/>
                <a:gd name="T109" fmla="*/ 103 h 151"/>
                <a:gd name="T110" fmla="*/ 22 w 170"/>
                <a:gd name="T111" fmla="*/ 6 h 151"/>
                <a:gd name="T112" fmla="*/ 148 w 170"/>
                <a:gd name="T113" fmla="*/ 6 h 151"/>
                <a:gd name="T114" fmla="*/ 148 w 170"/>
                <a:gd name="T115" fmla="*/ 10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0" h="151">
                  <a:moveTo>
                    <a:pt x="63" y="115"/>
                  </a:moveTo>
                  <a:cubicBezTo>
                    <a:pt x="33" y="146"/>
                    <a:pt x="33" y="146"/>
                    <a:pt x="33" y="146"/>
                  </a:cubicBezTo>
                  <a:cubicBezTo>
                    <a:pt x="32" y="147"/>
                    <a:pt x="32" y="149"/>
                    <a:pt x="33" y="150"/>
                  </a:cubicBezTo>
                  <a:cubicBezTo>
                    <a:pt x="33" y="150"/>
                    <a:pt x="34" y="151"/>
                    <a:pt x="35" y="151"/>
                  </a:cubicBezTo>
                  <a:cubicBezTo>
                    <a:pt x="36" y="151"/>
                    <a:pt x="36" y="150"/>
                    <a:pt x="37" y="150"/>
                  </a:cubicBezTo>
                  <a:cubicBezTo>
                    <a:pt x="67" y="120"/>
                    <a:pt x="67" y="120"/>
                    <a:pt x="67" y="120"/>
                  </a:cubicBezTo>
                  <a:cubicBezTo>
                    <a:pt x="69" y="119"/>
                    <a:pt x="69" y="117"/>
                    <a:pt x="67" y="115"/>
                  </a:cubicBezTo>
                  <a:cubicBezTo>
                    <a:pt x="66" y="114"/>
                    <a:pt x="64" y="114"/>
                    <a:pt x="63" y="115"/>
                  </a:cubicBezTo>
                  <a:close/>
                  <a:moveTo>
                    <a:pt x="107" y="115"/>
                  </a:moveTo>
                  <a:cubicBezTo>
                    <a:pt x="106" y="114"/>
                    <a:pt x="104" y="114"/>
                    <a:pt x="103" y="115"/>
                  </a:cubicBezTo>
                  <a:cubicBezTo>
                    <a:pt x="102" y="117"/>
                    <a:pt x="102" y="119"/>
                    <a:pt x="103" y="120"/>
                  </a:cubicBezTo>
                  <a:cubicBezTo>
                    <a:pt x="133" y="150"/>
                    <a:pt x="133" y="150"/>
                    <a:pt x="133" y="150"/>
                  </a:cubicBezTo>
                  <a:cubicBezTo>
                    <a:pt x="134" y="150"/>
                    <a:pt x="134" y="151"/>
                    <a:pt x="135" y="151"/>
                  </a:cubicBezTo>
                  <a:cubicBezTo>
                    <a:pt x="136" y="151"/>
                    <a:pt x="137" y="150"/>
                    <a:pt x="137" y="150"/>
                  </a:cubicBezTo>
                  <a:cubicBezTo>
                    <a:pt x="139" y="149"/>
                    <a:pt x="139" y="147"/>
                    <a:pt x="137" y="146"/>
                  </a:cubicBezTo>
                  <a:lnTo>
                    <a:pt x="107" y="115"/>
                  </a:lnTo>
                  <a:close/>
                  <a:moveTo>
                    <a:pt x="41" y="74"/>
                  </a:moveTo>
                  <a:cubicBezTo>
                    <a:pt x="42" y="74"/>
                    <a:pt x="43" y="74"/>
                    <a:pt x="44" y="74"/>
                  </a:cubicBezTo>
                  <a:cubicBezTo>
                    <a:pt x="72" y="46"/>
                    <a:pt x="72" y="46"/>
                    <a:pt x="72" y="46"/>
                  </a:cubicBezTo>
                  <a:cubicBezTo>
                    <a:pt x="92" y="66"/>
                    <a:pt x="92" y="66"/>
                    <a:pt x="92" y="66"/>
                  </a:cubicBezTo>
                  <a:cubicBezTo>
                    <a:pt x="93" y="67"/>
                    <a:pt x="94" y="67"/>
                    <a:pt x="95" y="67"/>
                  </a:cubicBezTo>
                  <a:cubicBezTo>
                    <a:pt x="95" y="67"/>
                    <a:pt x="96" y="67"/>
                    <a:pt x="97" y="66"/>
                  </a:cubicBezTo>
                  <a:cubicBezTo>
                    <a:pt x="131" y="32"/>
                    <a:pt x="131" y="32"/>
                    <a:pt x="131" y="32"/>
                  </a:cubicBezTo>
                  <a:cubicBezTo>
                    <a:pt x="132" y="31"/>
                    <a:pt x="132" y="29"/>
                    <a:pt x="131" y="28"/>
                  </a:cubicBezTo>
                  <a:cubicBezTo>
                    <a:pt x="130" y="27"/>
                    <a:pt x="128" y="27"/>
                    <a:pt x="127" y="28"/>
                  </a:cubicBezTo>
                  <a:cubicBezTo>
                    <a:pt x="95" y="60"/>
                    <a:pt x="95" y="60"/>
                    <a:pt x="95" y="60"/>
                  </a:cubicBezTo>
                  <a:cubicBezTo>
                    <a:pt x="74" y="39"/>
                    <a:pt x="74" y="39"/>
                    <a:pt x="74" y="39"/>
                  </a:cubicBezTo>
                  <a:cubicBezTo>
                    <a:pt x="73" y="39"/>
                    <a:pt x="72" y="38"/>
                    <a:pt x="72" y="38"/>
                  </a:cubicBezTo>
                  <a:cubicBezTo>
                    <a:pt x="71" y="38"/>
                    <a:pt x="70" y="39"/>
                    <a:pt x="69" y="39"/>
                  </a:cubicBezTo>
                  <a:cubicBezTo>
                    <a:pt x="39" y="69"/>
                    <a:pt x="39" y="69"/>
                    <a:pt x="39" y="69"/>
                  </a:cubicBezTo>
                  <a:cubicBezTo>
                    <a:pt x="38" y="71"/>
                    <a:pt x="38" y="72"/>
                    <a:pt x="39" y="74"/>
                  </a:cubicBezTo>
                  <a:cubicBezTo>
                    <a:pt x="40" y="74"/>
                    <a:pt x="41" y="74"/>
                    <a:pt x="41" y="74"/>
                  </a:cubicBezTo>
                  <a:close/>
                  <a:moveTo>
                    <a:pt x="167" y="103"/>
                  </a:moveTo>
                  <a:cubicBezTo>
                    <a:pt x="154" y="103"/>
                    <a:pt x="154" y="103"/>
                    <a:pt x="154" y="103"/>
                  </a:cubicBezTo>
                  <a:cubicBezTo>
                    <a:pt x="154" y="6"/>
                    <a:pt x="154" y="6"/>
                    <a:pt x="154" y="6"/>
                  </a:cubicBezTo>
                  <a:cubicBezTo>
                    <a:pt x="167" y="6"/>
                    <a:pt x="167" y="6"/>
                    <a:pt x="167" y="6"/>
                  </a:cubicBezTo>
                  <a:cubicBezTo>
                    <a:pt x="169" y="6"/>
                    <a:pt x="170" y="5"/>
                    <a:pt x="170" y="3"/>
                  </a:cubicBezTo>
                  <a:cubicBezTo>
                    <a:pt x="170" y="1"/>
                    <a:pt x="169" y="0"/>
                    <a:pt x="167" y="0"/>
                  </a:cubicBezTo>
                  <a:cubicBezTo>
                    <a:pt x="151" y="0"/>
                    <a:pt x="151" y="0"/>
                    <a:pt x="151" y="0"/>
                  </a:cubicBezTo>
                  <a:cubicBezTo>
                    <a:pt x="19" y="0"/>
                    <a:pt x="19" y="0"/>
                    <a:pt x="19" y="0"/>
                  </a:cubicBezTo>
                  <a:cubicBezTo>
                    <a:pt x="3" y="0"/>
                    <a:pt x="3" y="0"/>
                    <a:pt x="3" y="0"/>
                  </a:cubicBezTo>
                  <a:cubicBezTo>
                    <a:pt x="2" y="0"/>
                    <a:pt x="0" y="1"/>
                    <a:pt x="0" y="3"/>
                  </a:cubicBezTo>
                  <a:cubicBezTo>
                    <a:pt x="0" y="5"/>
                    <a:pt x="2" y="6"/>
                    <a:pt x="3" y="6"/>
                  </a:cubicBezTo>
                  <a:cubicBezTo>
                    <a:pt x="16" y="6"/>
                    <a:pt x="16" y="6"/>
                    <a:pt x="16" y="6"/>
                  </a:cubicBezTo>
                  <a:cubicBezTo>
                    <a:pt x="16" y="103"/>
                    <a:pt x="16" y="103"/>
                    <a:pt x="16" y="103"/>
                  </a:cubicBezTo>
                  <a:cubicBezTo>
                    <a:pt x="3" y="103"/>
                    <a:pt x="3" y="103"/>
                    <a:pt x="3" y="103"/>
                  </a:cubicBezTo>
                  <a:cubicBezTo>
                    <a:pt x="2" y="103"/>
                    <a:pt x="0" y="104"/>
                    <a:pt x="0" y="106"/>
                  </a:cubicBezTo>
                  <a:cubicBezTo>
                    <a:pt x="0" y="108"/>
                    <a:pt x="2" y="109"/>
                    <a:pt x="3" y="109"/>
                  </a:cubicBezTo>
                  <a:cubicBezTo>
                    <a:pt x="19" y="109"/>
                    <a:pt x="19" y="109"/>
                    <a:pt x="19" y="109"/>
                  </a:cubicBezTo>
                  <a:cubicBezTo>
                    <a:pt x="151" y="109"/>
                    <a:pt x="151" y="109"/>
                    <a:pt x="151" y="109"/>
                  </a:cubicBezTo>
                  <a:cubicBezTo>
                    <a:pt x="167" y="109"/>
                    <a:pt x="167" y="109"/>
                    <a:pt x="167" y="109"/>
                  </a:cubicBezTo>
                  <a:cubicBezTo>
                    <a:pt x="169" y="109"/>
                    <a:pt x="170" y="108"/>
                    <a:pt x="170" y="106"/>
                  </a:cubicBezTo>
                  <a:cubicBezTo>
                    <a:pt x="170" y="104"/>
                    <a:pt x="169" y="103"/>
                    <a:pt x="167" y="103"/>
                  </a:cubicBezTo>
                  <a:close/>
                  <a:moveTo>
                    <a:pt x="148" y="103"/>
                  </a:moveTo>
                  <a:cubicBezTo>
                    <a:pt x="22" y="103"/>
                    <a:pt x="22" y="103"/>
                    <a:pt x="22" y="103"/>
                  </a:cubicBezTo>
                  <a:cubicBezTo>
                    <a:pt x="22" y="6"/>
                    <a:pt x="22" y="6"/>
                    <a:pt x="22" y="6"/>
                  </a:cubicBezTo>
                  <a:cubicBezTo>
                    <a:pt x="148" y="6"/>
                    <a:pt x="148" y="6"/>
                    <a:pt x="148" y="6"/>
                  </a:cubicBezTo>
                  <a:lnTo>
                    <a:pt x="148"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grpSp>
        <p:nvGrpSpPr>
          <p:cNvPr id="32" name="组合 31">
            <a:extLst>
              <a:ext uri="{FF2B5EF4-FFF2-40B4-BE49-F238E27FC236}">
                <a16:creationId xmlns:a16="http://schemas.microsoft.com/office/drawing/2014/main" id="{FE66A56F-ECCB-450A-8F6A-BFCB854ABA25}"/>
              </a:ext>
            </a:extLst>
          </p:cNvPr>
          <p:cNvGrpSpPr/>
          <p:nvPr/>
        </p:nvGrpSpPr>
        <p:grpSpPr>
          <a:xfrm>
            <a:off x="9107764" y="3340512"/>
            <a:ext cx="576580" cy="576580"/>
            <a:chOff x="8407459" y="3205778"/>
            <a:chExt cx="576580" cy="576580"/>
          </a:xfrm>
          <a:solidFill>
            <a:schemeClr val="bg1"/>
          </a:solidFill>
        </p:grpSpPr>
        <p:sp>
          <p:nvSpPr>
            <p:cNvPr id="33" name="圆角矩形 121">
              <a:extLst>
                <a:ext uri="{FF2B5EF4-FFF2-40B4-BE49-F238E27FC236}">
                  <a16:creationId xmlns:a16="http://schemas.microsoft.com/office/drawing/2014/main" id="{98DD39F9-6FBE-4BBA-87C7-A4B791CDB277}"/>
                </a:ext>
              </a:extLst>
            </p:cNvPr>
            <p:cNvSpPr/>
            <p:nvPr/>
          </p:nvSpPr>
          <p:spPr>
            <a:xfrm>
              <a:off x="8407459" y="3205778"/>
              <a:ext cx="576580" cy="576580"/>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34" name="Freeform 151">
              <a:extLst>
                <a:ext uri="{FF2B5EF4-FFF2-40B4-BE49-F238E27FC236}">
                  <a16:creationId xmlns:a16="http://schemas.microsoft.com/office/drawing/2014/main" id="{1A2F1449-3D7C-44D7-B793-09C94A243877}"/>
                </a:ext>
              </a:extLst>
            </p:cNvPr>
            <p:cNvSpPr>
              <a:spLocks noEditPoints="1"/>
            </p:cNvSpPr>
            <p:nvPr/>
          </p:nvSpPr>
          <p:spPr bwMode="auto">
            <a:xfrm>
              <a:off x="8588668" y="3301413"/>
              <a:ext cx="214160" cy="385310"/>
            </a:xfrm>
            <a:custGeom>
              <a:avLst/>
              <a:gdLst>
                <a:gd name="T0" fmla="*/ 65 w 101"/>
                <a:gd name="T1" fmla="*/ 61 h 182"/>
                <a:gd name="T2" fmla="*/ 52 w 101"/>
                <a:gd name="T3" fmla="*/ 55 h 182"/>
                <a:gd name="T4" fmla="*/ 15 w 101"/>
                <a:gd name="T5" fmla="*/ 86 h 182"/>
                <a:gd name="T6" fmla="*/ 15 w 101"/>
                <a:gd name="T7" fmla="*/ 90 h 182"/>
                <a:gd name="T8" fmla="*/ 19 w 101"/>
                <a:gd name="T9" fmla="*/ 90 h 182"/>
                <a:gd name="T10" fmla="*/ 37 w 101"/>
                <a:gd name="T11" fmla="*/ 79 h 182"/>
                <a:gd name="T12" fmla="*/ 18 w 101"/>
                <a:gd name="T13" fmla="*/ 120 h 182"/>
                <a:gd name="T14" fmla="*/ 1 w 101"/>
                <a:gd name="T15" fmla="*/ 155 h 182"/>
                <a:gd name="T16" fmla="*/ 5 w 101"/>
                <a:gd name="T17" fmla="*/ 175 h 182"/>
                <a:gd name="T18" fmla="*/ 20 w 101"/>
                <a:gd name="T19" fmla="*/ 182 h 182"/>
                <a:gd name="T20" fmla="*/ 59 w 101"/>
                <a:gd name="T21" fmla="*/ 164 h 182"/>
                <a:gd name="T22" fmla="*/ 59 w 101"/>
                <a:gd name="T23" fmla="*/ 160 h 182"/>
                <a:gd name="T24" fmla="*/ 56 w 101"/>
                <a:gd name="T25" fmla="*/ 158 h 182"/>
                <a:gd name="T26" fmla="*/ 39 w 101"/>
                <a:gd name="T27" fmla="*/ 160 h 182"/>
                <a:gd name="T28" fmla="*/ 38 w 101"/>
                <a:gd name="T29" fmla="*/ 160 h 182"/>
                <a:gd name="T30" fmla="*/ 51 w 101"/>
                <a:gd name="T31" fmla="*/ 129 h 182"/>
                <a:gd name="T32" fmla="*/ 65 w 101"/>
                <a:gd name="T33" fmla="*/ 61 h 182"/>
                <a:gd name="T34" fmla="*/ 33 w 101"/>
                <a:gd name="T35" fmla="*/ 163 h 182"/>
                <a:gd name="T36" fmla="*/ 39 w 101"/>
                <a:gd name="T37" fmla="*/ 166 h 182"/>
                <a:gd name="T38" fmla="*/ 46 w 101"/>
                <a:gd name="T39" fmla="*/ 166 h 182"/>
                <a:gd name="T40" fmla="*/ 20 w 101"/>
                <a:gd name="T41" fmla="*/ 176 h 182"/>
                <a:gd name="T42" fmla="*/ 10 w 101"/>
                <a:gd name="T43" fmla="*/ 171 h 182"/>
                <a:gd name="T44" fmla="*/ 7 w 101"/>
                <a:gd name="T45" fmla="*/ 157 h 182"/>
                <a:gd name="T46" fmla="*/ 23 w 101"/>
                <a:gd name="T47" fmla="*/ 123 h 182"/>
                <a:gd name="T48" fmla="*/ 43 w 101"/>
                <a:gd name="T49" fmla="*/ 81 h 182"/>
                <a:gd name="T50" fmla="*/ 43 w 101"/>
                <a:gd name="T51" fmla="*/ 75 h 182"/>
                <a:gd name="T52" fmla="*/ 39 w 101"/>
                <a:gd name="T53" fmla="*/ 73 h 182"/>
                <a:gd name="T54" fmla="*/ 31 w 101"/>
                <a:gd name="T55" fmla="*/ 76 h 182"/>
                <a:gd name="T56" fmla="*/ 52 w 101"/>
                <a:gd name="T57" fmla="*/ 61 h 182"/>
                <a:gd name="T58" fmla="*/ 61 w 101"/>
                <a:gd name="T59" fmla="*/ 65 h 182"/>
                <a:gd name="T60" fmla="*/ 46 w 101"/>
                <a:gd name="T61" fmla="*/ 126 h 182"/>
                <a:gd name="T62" fmla="*/ 33 w 101"/>
                <a:gd name="T63" fmla="*/ 163 h 182"/>
                <a:gd name="T64" fmla="*/ 76 w 101"/>
                <a:gd name="T65" fmla="*/ 0 h 182"/>
                <a:gd name="T66" fmla="*/ 50 w 101"/>
                <a:gd name="T67" fmla="*/ 26 h 182"/>
                <a:gd name="T68" fmla="*/ 76 w 101"/>
                <a:gd name="T69" fmla="*/ 51 h 182"/>
                <a:gd name="T70" fmla="*/ 101 w 101"/>
                <a:gd name="T71" fmla="*/ 26 h 182"/>
                <a:gd name="T72" fmla="*/ 76 w 101"/>
                <a:gd name="T73" fmla="*/ 0 h 182"/>
                <a:gd name="T74" fmla="*/ 76 w 101"/>
                <a:gd name="T75" fmla="*/ 45 h 182"/>
                <a:gd name="T76" fmla="*/ 56 w 101"/>
                <a:gd name="T77" fmla="*/ 26 h 182"/>
                <a:gd name="T78" fmla="*/ 76 w 101"/>
                <a:gd name="T79" fmla="*/ 6 h 182"/>
                <a:gd name="T80" fmla="*/ 95 w 101"/>
                <a:gd name="T81" fmla="*/ 26 h 182"/>
                <a:gd name="T82" fmla="*/ 76 w 101"/>
                <a:gd name="T83" fmla="*/ 4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82">
                  <a:moveTo>
                    <a:pt x="65" y="61"/>
                  </a:moveTo>
                  <a:cubicBezTo>
                    <a:pt x="61" y="57"/>
                    <a:pt x="56" y="55"/>
                    <a:pt x="52" y="55"/>
                  </a:cubicBezTo>
                  <a:cubicBezTo>
                    <a:pt x="39" y="55"/>
                    <a:pt x="27" y="70"/>
                    <a:pt x="15" y="86"/>
                  </a:cubicBezTo>
                  <a:cubicBezTo>
                    <a:pt x="14" y="87"/>
                    <a:pt x="14" y="89"/>
                    <a:pt x="15" y="90"/>
                  </a:cubicBezTo>
                  <a:cubicBezTo>
                    <a:pt x="16" y="91"/>
                    <a:pt x="18" y="91"/>
                    <a:pt x="19" y="90"/>
                  </a:cubicBezTo>
                  <a:cubicBezTo>
                    <a:pt x="25" y="85"/>
                    <a:pt x="33" y="80"/>
                    <a:pt x="37" y="79"/>
                  </a:cubicBezTo>
                  <a:cubicBezTo>
                    <a:pt x="35" y="86"/>
                    <a:pt x="26" y="104"/>
                    <a:pt x="18" y="120"/>
                  </a:cubicBezTo>
                  <a:cubicBezTo>
                    <a:pt x="8" y="140"/>
                    <a:pt x="2" y="151"/>
                    <a:pt x="1" y="155"/>
                  </a:cubicBezTo>
                  <a:cubicBezTo>
                    <a:pt x="0" y="160"/>
                    <a:pt x="0" y="169"/>
                    <a:pt x="5" y="175"/>
                  </a:cubicBezTo>
                  <a:cubicBezTo>
                    <a:pt x="9" y="180"/>
                    <a:pt x="14" y="182"/>
                    <a:pt x="20" y="182"/>
                  </a:cubicBezTo>
                  <a:cubicBezTo>
                    <a:pt x="31" y="182"/>
                    <a:pt x="43" y="176"/>
                    <a:pt x="59" y="164"/>
                  </a:cubicBezTo>
                  <a:cubicBezTo>
                    <a:pt x="60" y="163"/>
                    <a:pt x="60" y="161"/>
                    <a:pt x="59" y="160"/>
                  </a:cubicBezTo>
                  <a:cubicBezTo>
                    <a:pt x="59" y="159"/>
                    <a:pt x="57" y="158"/>
                    <a:pt x="56" y="158"/>
                  </a:cubicBezTo>
                  <a:cubicBezTo>
                    <a:pt x="56" y="158"/>
                    <a:pt x="48" y="160"/>
                    <a:pt x="39" y="160"/>
                  </a:cubicBezTo>
                  <a:cubicBezTo>
                    <a:pt x="39" y="160"/>
                    <a:pt x="38" y="160"/>
                    <a:pt x="38" y="160"/>
                  </a:cubicBezTo>
                  <a:cubicBezTo>
                    <a:pt x="38" y="159"/>
                    <a:pt x="36" y="154"/>
                    <a:pt x="51" y="129"/>
                  </a:cubicBezTo>
                  <a:cubicBezTo>
                    <a:pt x="65" y="104"/>
                    <a:pt x="80" y="73"/>
                    <a:pt x="65" y="61"/>
                  </a:cubicBezTo>
                  <a:close/>
                  <a:moveTo>
                    <a:pt x="33" y="163"/>
                  </a:moveTo>
                  <a:cubicBezTo>
                    <a:pt x="34" y="164"/>
                    <a:pt x="35" y="166"/>
                    <a:pt x="39" y="166"/>
                  </a:cubicBezTo>
                  <a:cubicBezTo>
                    <a:pt x="42" y="166"/>
                    <a:pt x="44" y="166"/>
                    <a:pt x="46" y="166"/>
                  </a:cubicBezTo>
                  <a:cubicBezTo>
                    <a:pt x="33" y="174"/>
                    <a:pt x="25" y="176"/>
                    <a:pt x="20" y="176"/>
                  </a:cubicBezTo>
                  <a:cubicBezTo>
                    <a:pt x="16" y="176"/>
                    <a:pt x="12" y="175"/>
                    <a:pt x="10" y="171"/>
                  </a:cubicBezTo>
                  <a:cubicBezTo>
                    <a:pt x="6" y="167"/>
                    <a:pt x="6" y="160"/>
                    <a:pt x="7" y="157"/>
                  </a:cubicBezTo>
                  <a:cubicBezTo>
                    <a:pt x="8" y="153"/>
                    <a:pt x="15" y="138"/>
                    <a:pt x="23" y="123"/>
                  </a:cubicBezTo>
                  <a:cubicBezTo>
                    <a:pt x="32" y="105"/>
                    <a:pt x="41" y="87"/>
                    <a:pt x="43" y="81"/>
                  </a:cubicBezTo>
                  <a:cubicBezTo>
                    <a:pt x="44" y="80"/>
                    <a:pt x="44" y="77"/>
                    <a:pt x="43" y="75"/>
                  </a:cubicBezTo>
                  <a:cubicBezTo>
                    <a:pt x="42" y="74"/>
                    <a:pt x="41" y="73"/>
                    <a:pt x="39" y="73"/>
                  </a:cubicBezTo>
                  <a:cubicBezTo>
                    <a:pt x="37" y="73"/>
                    <a:pt x="34" y="74"/>
                    <a:pt x="31" y="76"/>
                  </a:cubicBezTo>
                  <a:cubicBezTo>
                    <a:pt x="38" y="67"/>
                    <a:pt x="45" y="61"/>
                    <a:pt x="52" y="61"/>
                  </a:cubicBezTo>
                  <a:cubicBezTo>
                    <a:pt x="55" y="61"/>
                    <a:pt x="58" y="63"/>
                    <a:pt x="61" y="65"/>
                  </a:cubicBezTo>
                  <a:cubicBezTo>
                    <a:pt x="74" y="76"/>
                    <a:pt x="53" y="113"/>
                    <a:pt x="46" y="126"/>
                  </a:cubicBezTo>
                  <a:cubicBezTo>
                    <a:pt x="30" y="152"/>
                    <a:pt x="31" y="159"/>
                    <a:pt x="33" y="163"/>
                  </a:cubicBezTo>
                  <a:close/>
                  <a:moveTo>
                    <a:pt x="76" y="0"/>
                  </a:moveTo>
                  <a:cubicBezTo>
                    <a:pt x="62" y="0"/>
                    <a:pt x="50" y="12"/>
                    <a:pt x="50" y="26"/>
                  </a:cubicBezTo>
                  <a:cubicBezTo>
                    <a:pt x="50" y="40"/>
                    <a:pt x="62" y="51"/>
                    <a:pt x="76" y="51"/>
                  </a:cubicBezTo>
                  <a:cubicBezTo>
                    <a:pt x="90" y="51"/>
                    <a:pt x="101" y="40"/>
                    <a:pt x="101" y="26"/>
                  </a:cubicBezTo>
                  <a:cubicBezTo>
                    <a:pt x="101" y="12"/>
                    <a:pt x="90" y="0"/>
                    <a:pt x="76" y="0"/>
                  </a:cubicBezTo>
                  <a:close/>
                  <a:moveTo>
                    <a:pt x="76" y="45"/>
                  </a:moveTo>
                  <a:cubicBezTo>
                    <a:pt x="65" y="45"/>
                    <a:pt x="56" y="37"/>
                    <a:pt x="56" y="26"/>
                  </a:cubicBezTo>
                  <a:cubicBezTo>
                    <a:pt x="56" y="15"/>
                    <a:pt x="65" y="6"/>
                    <a:pt x="76" y="6"/>
                  </a:cubicBezTo>
                  <a:cubicBezTo>
                    <a:pt x="87" y="6"/>
                    <a:pt x="95" y="15"/>
                    <a:pt x="95" y="26"/>
                  </a:cubicBezTo>
                  <a:cubicBezTo>
                    <a:pt x="95" y="37"/>
                    <a:pt x="87" y="45"/>
                    <a:pt x="76"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grpSp>
        <p:nvGrpSpPr>
          <p:cNvPr id="35" name="组合 34">
            <a:extLst>
              <a:ext uri="{FF2B5EF4-FFF2-40B4-BE49-F238E27FC236}">
                <a16:creationId xmlns:a16="http://schemas.microsoft.com/office/drawing/2014/main" id="{41669C6C-17CA-4BFC-90FA-1F6C773721C4}"/>
              </a:ext>
            </a:extLst>
          </p:cNvPr>
          <p:cNvGrpSpPr/>
          <p:nvPr/>
        </p:nvGrpSpPr>
        <p:grpSpPr>
          <a:xfrm>
            <a:off x="6132336" y="4682176"/>
            <a:ext cx="576580" cy="576580"/>
            <a:chOff x="5432031" y="4547442"/>
            <a:chExt cx="576580" cy="576580"/>
          </a:xfrm>
          <a:solidFill>
            <a:schemeClr val="bg1"/>
          </a:solidFill>
        </p:grpSpPr>
        <p:sp>
          <p:nvSpPr>
            <p:cNvPr id="36" name="圆角矩形 131">
              <a:extLst>
                <a:ext uri="{FF2B5EF4-FFF2-40B4-BE49-F238E27FC236}">
                  <a16:creationId xmlns:a16="http://schemas.microsoft.com/office/drawing/2014/main" id="{5E68B5E9-1B68-49C9-A21F-B06718A260AA}"/>
                </a:ext>
              </a:extLst>
            </p:cNvPr>
            <p:cNvSpPr/>
            <p:nvPr/>
          </p:nvSpPr>
          <p:spPr>
            <a:xfrm>
              <a:off x="5432031" y="4547442"/>
              <a:ext cx="576580" cy="576580"/>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u="sng">
                <a:solidFill>
                  <a:schemeClr val="bg1"/>
                </a:solidFill>
                <a:cs typeface="+mn-ea"/>
                <a:sym typeface="+mn-lt"/>
              </a:endParaRPr>
            </a:p>
          </p:txBody>
        </p:sp>
        <p:grpSp>
          <p:nvGrpSpPr>
            <p:cNvPr id="37" name="组合 36">
              <a:extLst>
                <a:ext uri="{FF2B5EF4-FFF2-40B4-BE49-F238E27FC236}">
                  <a16:creationId xmlns:a16="http://schemas.microsoft.com/office/drawing/2014/main" id="{41434DAB-9FE6-47A2-92E7-556765757CE0}"/>
                </a:ext>
              </a:extLst>
            </p:cNvPr>
            <p:cNvGrpSpPr/>
            <p:nvPr/>
          </p:nvGrpSpPr>
          <p:grpSpPr>
            <a:xfrm>
              <a:off x="5516002" y="4628606"/>
              <a:ext cx="427598" cy="414252"/>
              <a:chOff x="5659105" y="4959631"/>
              <a:chExt cx="448512" cy="434514"/>
            </a:xfrm>
            <a:grpFill/>
          </p:grpSpPr>
          <p:sp>
            <p:nvSpPr>
              <p:cNvPr id="38" name="任意多边形 177">
                <a:extLst>
                  <a:ext uri="{FF2B5EF4-FFF2-40B4-BE49-F238E27FC236}">
                    <a16:creationId xmlns:a16="http://schemas.microsoft.com/office/drawing/2014/main" id="{30AC0960-0B48-4907-9D74-93EAA2A3B4CA}"/>
                  </a:ext>
                </a:extLst>
              </p:cNvPr>
              <p:cNvSpPr/>
              <p:nvPr/>
            </p:nvSpPr>
            <p:spPr>
              <a:xfrm>
                <a:off x="5659105" y="4959631"/>
                <a:ext cx="428058" cy="434514"/>
              </a:xfrm>
              <a:custGeom>
                <a:avLst/>
                <a:gdLst>
                  <a:gd name="connsiteX0" fmla="*/ 217257 w 428058"/>
                  <a:gd name="connsiteY0" fmla="*/ 0 h 434514"/>
                  <a:gd name="connsiteX1" fmla="*/ 417441 w 428058"/>
                  <a:gd name="connsiteY1" fmla="*/ 132691 h 434514"/>
                  <a:gd name="connsiteX2" fmla="*/ 428058 w 428058"/>
                  <a:gd name="connsiteY2" fmla="*/ 166892 h 434514"/>
                  <a:gd name="connsiteX3" fmla="*/ 422319 w 428058"/>
                  <a:gd name="connsiteY3" fmla="*/ 165733 h 434514"/>
                  <a:gd name="connsiteX4" fmla="*/ 410784 w 428058"/>
                  <a:gd name="connsiteY4" fmla="*/ 168062 h 434514"/>
                  <a:gd name="connsiteX5" fmla="*/ 401849 w 428058"/>
                  <a:gd name="connsiteY5" fmla="*/ 139278 h 434514"/>
                  <a:gd name="connsiteX6" fmla="*/ 217257 w 428058"/>
                  <a:gd name="connsiteY6" fmla="*/ 16923 h 434514"/>
                  <a:gd name="connsiteX7" fmla="*/ 16923 w 428058"/>
                  <a:gd name="connsiteY7" fmla="*/ 217257 h 434514"/>
                  <a:gd name="connsiteX8" fmla="*/ 217257 w 428058"/>
                  <a:gd name="connsiteY8" fmla="*/ 417592 h 434514"/>
                  <a:gd name="connsiteX9" fmla="*/ 401849 w 428058"/>
                  <a:gd name="connsiteY9" fmla="*/ 295237 h 434514"/>
                  <a:gd name="connsiteX10" fmla="*/ 409686 w 428058"/>
                  <a:gd name="connsiteY10" fmla="*/ 269987 h 434514"/>
                  <a:gd name="connsiteX11" fmla="*/ 422319 w 428058"/>
                  <a:gd name="connsiteY11" fmla="*/ 272537 h 434514"/>
                  <a:gd name="connsiteX12" fmla="*/ 426814 w 428058"/>
                  <a:gd name="connsiteY12" fmla="*/ 271630 h 434514"/>
                  <a:gd name="connsiteX13" fmla="*/ 417441 w 428058"/>
                  <a:gd name="connsiteY13" fmla="*/ 301824 h 434514"/>
                  <a:gd name="connsiteX14" fmla="*/ 217257 w 428058"/>
                  <a:gd name="connsiteY14" fmla="*/ 434514 h 434514"/>
                  <a:gd name="connsiteX15" fmla="*/ 0 w 428058"/>
                  <a:gd name="connsiteY15" fmla="*/ 217257 h 434514"/>
                  <a:gd name="connsiteX16" fmla="*/ 217257 w 428058"/>
                  <a:gd name="connsiteY16" fmla="*/ 0 h 43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058" h="434514">
                    <a:moveTo>
                      <a:pt x="217257" y="0"/>
                    </a:moveTo>
                    <a:cubicBezTo>
                      <a:pt x="307248" y="0"/>
                      <a:pt x="384460" y="54714"/>
                      <a:pt x="417441" y="132691"/>
                    </a:cubicBezTo>
                    <a:lnTo>
                      <a:pt x="428058" y="166892"/>
                    </a:lnTo>
                    <a:lnTo>
                      <a:pt x="422319" y="165733"/>
                    </a:lnTo>
                    <a:lnTo>
                      <a:pt x="410784" y="168062"/>
                    </a:lnTo>
                    <a:lnTo>
                      <a:pt x="401849" y="139278"/>
                    </a:lnTo>
                    <a:cubicBezTo>
                      <a:pt x="371436" y="67375"/>
                      <a:pt x="300239" y="16923"/>
                      <a:pt x="217257" y="16923"/>
                    </a:cubicBezTo>
                    <a:cubicBezTo>
                      <a:pt x="106615" y="16923"/>
                      <a:pt x="16923" y="106615"/>
                      <a:pt x="16923" y="217257"/>
                    </a:cubicBezTo>
                    <a:cubicBezTo>
                      <a:pt x="16923" y="327899"/>
                      <a:pt x="106615" y="417592"/>
                      <a:pt x="217257" y="417592"/>
                    </a:cubicBezTo>
                    <a:cubicBezTo>
                      <a:pt x="300239" y="417592"/>
                      <a:pt x="371436" y="367140"/>
                      <a:pt x="401849" y="295237"/>
                    </a:cubicBezTo>
                    <a:lnTo>
                      <a:pt x="409686" y="269987"/>
                    </a:lnTo>
                    <a:lnTo>
                      <a:pt x="422319" y="272537"/>
                    </a:lnTo>
                    <a:lnTo>
                      <a:pt x="426814" y="271630"/>
                    </a:lnTo>
                    <a:lnTo>
                      <a:pt x="417441" y="301824"/>
                    </a:lnTo>
                    <a:cubicBezTo>
                      <a:pt x="384460" y="379800"/>
                      <a:pt x="307248" y="434514"/>
                      <a:pt x="217257" y="434514"/>
                    </a:cubicBezTo>
                    <a:cubicBezTo>
                      <a:pt x="97269" y="434514"/>
                      <a:pt x="0" y="337245"/>
                      <a:pt x="0" y="217257"/>
                    </a:cubicBezTo>
                    <a:cubicBezTo>
                      <a:pt x="0" y="97269"/>
                      <a:pt x="97269" y="0"/>
                      <a:pt x="2172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39" name="组合 38">
                <a:extLst>
                  <a:ext uri="{FF2B5EF4-FFF2-40B4-BE49-F238E27FC236}">
                    <a16:creationId xmlns:a16="http://schemas.microsoft.com/office/drawing/2014/main" id="{722C6E8F-86E1-4AC0-AFBB-3168361948F0}"/>
                  </a:ext>
                </a:extLst>
              </p:cNvPr>
              <p:cNvGrpSpPr/>
              <p:nvPr/>
            </p:nvGrpSpPr>
            <p:grpSpPr>
              <a:xfrm>
                <a:off x="5796424" y="5056362"/>
                <a:ext cx="159876" cy="260104"/>
                <a:chOff x="5017858" y="4626299"/>
                <a:chExt cx="144000" cy="234274"/>
              </a:xfrm>
              <a:grpFill/>
            </p:grpSpPr>
            <p:sp>
              <p:nvSpPr>
                <p:cNvPr id="41" name="圆角矩形 180">
                  <a:extLst>
                    <a:ext uri="{FF2B5EF4-FFF2-40B4-BE49-F238E27FC236}">
                      <a16:creationId xmlns:a16="http://schemas.microsoft.com/office/drawing/2014/main" id="{19D6CA55-F07B-4839-9C42-368ECA1C187F}"/>
                    </a:ext>
                  </a:extLst>
                </p:cNvPr>
                <p:cNvSpPr/>
                <p:nvPr/>
              </p:nvSpPr>
              <p:spPr>
                <a:xfrm>
                  <a:off x="5082658" y="4716573"/>
                  <a:ext cx="14400" cy="144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2" name="圆角矩形 181">
                  <a:extLst>
                    <a:ext uri="{FF2B5EF4-FFF2-40B4-BE49-F238E27FC236}">
                      <a16:creationId xmlns:a16="http://schemas.microsoft.com/office/drawing/2014/main" id="{9D31F7C4-D9B8-4C20-95C2-23FDAA7F9D77}"/>
                    </a:ext>
                  </a:extLst>
                </p:cNvPr>
                <p:cNvSpPr/>
                <p:nvPr/>
              </p:nvSpPr>
              <p:spPr>
                <a:xfrm rot="19800000">
                  <a:off x="5050511" y="4626299"/>
                  <a:ext cx="14400" cy="108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3" name="圆角矩形 182">
                  <a:extLst>
                    <a:ext uri="{FF2B5EF4-FFF2-40B4-BE49-F238E27FC236}">
                      <a16:creationId xmlns:a16="http://schemas.microsoft.com/office/drawing/2014/main" id="{5A9301FD-7EA0-4C53-B074-AE1E6931D24F}"/>
                    </a:ext>
                  </a:extLst>
                </p:cNvPr>
                <p:cNvSpPr/>
                <p:nvPr/>
              </p:nvSpPr>
              <p:spPr>
                <a:xfrm rot="1800000">
                  <a:off x="5114805" y="4626300"/>
                  <a:ext cx="14400" cy="108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4" name="圆角矩形 183">
                  <a:extLst>
                    <a:ext uri="{FF2B5EF4-FFF2-40B4-BE49-F238E27FC236}">
                      <a16:creationId xmlns:a16="http://schemas.microsoft.com/office/drawing/2014/main" id="{C8173A19-8478-4751-BBEC-250AFE01641A}"/>
                    </a:ext>
                  </a:extLst>
                </p:cNvPr>
                <p:cNvSpPr/>
                <p:nvPr/>
              </p:nvSpPr>
              <p:spPr>
                <a:xfrm rot="5400000">
                  <a:off x="5082658" y="4649392"/>
                  <a:ext cx="14400" cy="144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5" name="圆角矩形 184">
                  <a:extLst>
                    <a:ext uri="{FF2B5EF4-FFF2-40B4-BE49-F238E27FC236}">
                      <a16:creationId xmlns:a16="http://schemas.microsoft.com/office/drawing/2014/main" id="{03D25414-6DF9-4394-BA74-69DEFA8CEA96}"/>
                    </a:ext>
                  </a:extLst>
                </p:cNvPr>
                <p:cNvSpPr/>
                <p:nvPr/>
              </p:nvSpPr>
              <p:spPr>
                <a:xfrm rot="5400000">
                  <a:off x="5082658" y="4727996"/>
                  <a:ext cx="14400" cy="108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40" name="椭圆 39">
                <a:extLst>
                  <a:ext uri="{FF2B5EF4-FFF2-40B4-BE49-F238E27FC236}">
                    <a16:creationId xmlns:a16="http://schemas.microsoft.com/office/drawing/2014/main" id="{0C04C24A-2BAE-4F8A-9977-88B9644D7FB5}"/>
                  </a:ext>
                </a:extLst>
              </p:cNvPr>
              <p:cNvSpPr/>
              <p:nvPr/>
            </p:nvSpPr>
            <p:spPr>
              <a:xfrm>
                <a:off x="6055231" y="5152573"/>
                <a:ext cx="52386" cy="523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46" name="组合 45">
            <a:extLst>
              <a:ext uri="{FF2B5EF4-FFF2-40B4-BE49-F238E27FC236}">
                <a16:creationId xmlns:a16="http://schemas.microsoft.com/office/drawing/2014/main" id="{B2482AB1-1649-4C93-ABAC-1C38E4A93009}"/>
              </a:ext>
            </a:extLst>
          </p:cNvPr>
          <p:cNvGrpSpPr/>
          <p:nvPr/>
        </p:nvGrpSpPr>
        <p:grpSpPr>
          <a:xfrm>
            <a:off x="6132336" y="1998848"/>
            <a:ext cx="576580" cy="576580"/>
            <a:chOff x="5432031" y="1864114"/>
            <a:chExt cx="576580" cy="576580"/>
          </a:xfrm>
          <a:solidFill>
            <a:schemeClr val="bg1"/>
          </a:solidFill>
        </p:grpSpPr>
        <p:sp>
          <p:nvSpPr>
            <p:cNvPr id="47" name="圆角矩形 19">
              <a:extLst>
                <a:ext uri="{FF2B5EF4-FFF2-40B4-BE49-F238E27FC236}">
                  <a16:creationId xmlns:a16="http://schemas.microsoft.com/office/drawing/2014/main" id="{1BBE21DE-4732-456E-AFA0-DF805E7B5564}"/>
                </a:ext>
              </a:extLst>
            </p:cNvPr>
            <p:cNvSpPr/>
            <p:nvPr/>
          </p:nvSpPr>
          <p:spPr>
            <a:xfrm>
              <a:off x="5432031" y="1864114"/>
              <a:ext cx="576580" cy="576580"/>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grpSp>
          <p:nvGrpSpPr>
            <p:cNvPr id="48" name="组合 47">
              <a:extLst>
                <a:ext uri="{FF2B5EF4-FFF2-40B4-BE49-F238E27FC236}">
                  <a16:creationId xmlns:a16="http://schemas.microsoft.com/office/drawing/2014/main" id="{77F7E773-E6CF-4B4F-B671-CDF3C89E78B4}"/>
                </a:ext>
              </a:extLst>
            </p:cNvPr>
            <p:cNvGrpSpPr/>
            <p:nvPr/>
          </p:nvGrpSpPr>
          <p:grpSpPr>
            <a:xfrm>
              <a:off x="5557436" y="2014381"/>
              <a:ext cx="325770" cy="276046"/>
              <a:chOff x="5552622" y="2014381"/>
              <a:chExt cx="325770" cy="276046"/>
            </a:xfrm>
            <a:grpFill/>
          </p:grpSpPr>
          <p:grpSp>
            <p:nvGrpSpPr>
              <p:cNvPr id="49" name="组合 48">
                <a:extLst>
                  <a:ext uri="{FF2B5EF4-FFF2-40B4-BE49-F238E27FC236}">
                    <a16:creationId xmlns:a16="http://schemas.microsoft.com/office/drawing/2014/main" id="{B9043FD8-4E42-42C4-812A-B4B98FFD0755}"/>
                  </a:ext>
                </a:extLst>
              </p:cNvPr>
              <p:cNvGrpSpPr/>
              <p:nvPr/>
            </p:nvGrpSpPr>
            <p:grpSpPr>
              <a:xfrm>
                <a:off x="5552622" y="2014381"/>
                <a:ext cx="325770" cy="54000"/>
                <a:chOff x="5545930" y="2014381"/>
                <a:chExt cx="325770" cy="54000"/>
              </a:xfrm>
              <a:grpFill/>
            </p:grpSpPr>
            <p:sp>
              <p:nvSpPr>
                <p:cNvPr id="56" name="椭圆 55">
                  <a:extLst>
                    <a:ext uri="{FF2B5EF4-FFF2-40B4-BE49-F238E27FC236}">
                      <a16:creationId xmlns:a16="http://schemas.microsoft.com/office/drawing/2014/main" id="{FC0CBB43-687F-4940-BE00-AD190C94A50F}"/>
                    </a:ext>
                  </a:extLst>
                </p:cNvPr>
                <p:cNvSpPr>
                  <a:spLocks noChangeAspect="1"/>
                </p:cNvSpPr>
                <p:nvPr/>
              </p:nvSpPr>
              <p:spPr>
                <a:xfrm>
                  <a:off x="5545930" y="2014381"/>
                  <a:ext cx="54000" cy="54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57" name="矩形 56">
                  <a:extLst>
                    <a:ext uri="{FF2B5EF4-FFF2-40B4-BE49-F238E27FC236}">
                      <a16:creationId xmlns:a16="http://schemas.microsoft.com/office/drawing/2014/main" id="{0010DE9A-DBC1-48AB-929F-37023E8C0C72}"/>
                    </a:ext>
                  </a:extLst>
                </p:cNvPr>
                <p:cNvSpPr/>
                <p:nvPr/>
              </p:nvSpPr>
              <p:spPr>
                <a:xfrm>
                  <a:off x="5619700" y="2034181"/>
                  <a:ext cx="252000" cy="144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grpSp>
          <p:grpSp>
            <p:nvGrpSpPr>
              <p:cNvPr id="50" name="组合 49">
                <a:extLst>
                  <a:ext uri="{FF2B5EF4-FFF2-40B4-BE49-F238E27FC236}">
                    <a16:creationId xmlns:a16="http://schemas.microsoft.com/office/drawing/2014/main" id="{26A72EA8-BA10-40A4-AA77-CCC5E19A935F}"/>
                  </a:ext>
                </a:extLst>
              </p:cNvPr>
              <p:cNvGrpSpPr/>
              <p:nvPr/>
            </p:nvGrpSpPr>
            <p:grpSpPr>
              <a:xfrm>
                <a:off x="5552622" y="2125404"/>
                <a:ext cx="325770" cy="54000"/>
                <a:chOff x="5545930" y="2014381"/>
                <a:chExt cx="325770" cy="54000"/>
              </a:xfrm>
              <a:grpFill/>
            </p:grpSpPr>
            <p:sp>
              <p:nvSpPr>
                <p:cNvPr id="54" name="椭圆 53">
                  <a:extLst>
                    <a:ext uri="{FF2B5EF4-FFF2-40B4-BE49-F238E27FC236}">
                      <a16:creationId xmlns:a16="http://schemas.microsoft.com/office/drawing/2014/main" id="{A8841F55-8B26-4AB9-9BD8-893BE2AD8B76}"/>
                    </a:ext>
                  </a:extLst>
                </p:cNvPr>
                <p:cNvSpPr>
                  <a:spLocks noChangeAspect="1"/>
                </p:cNvSpPr>
                <p:nvPr/>
              </p:nvSpPr>
              <p:spPr>
                <a:xfrm>
                  <a:off x="5545930" y="2014381"/>
                  <a:ext cx="54000" cy="54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55" name="矩形 54">
                  <a:extLst>
                    <a:ext uri="{FF2B5EF4-FFF2-40B4-BE49-F238E27FC236}">
                      <a16:creationId xmlns:a16="http://schemas.microsoft.com/office/drawing/2014/main" id="{6E9CCF96-38A2-4044-97D8-16942F94404C}"/>
                    </a:ext>
                  </a:extLst>
                </p:cNvPr>
                <p:cNvSpPr/>
                <p:nvPr/>
              </p:nvSpPr>
              <p:spPr>
                <a:xfrm>
                  <a:off x="5619700" y="2034181"/>
                  <a:ext cx="252000" cy="144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grpSp>
          <p:grpSp>
            <p:nvGrpSpPr>
              <p:cNvPr id="51" name="组合 50">
                <a:extLst>
                  <a:ext uri="{FF2B5EF4-FFF2-40B4-BE49-F238E27FC236}">
                    <a16:creationId xmlns:a16="http://schemas.microsoft.com/office/drawing/2014/main" id="{9D203ACD-B026-4696-A43B-40994B777090}"/>
                  </a:ext>
                </a:extLst>
              </p:cNvPr>
              <p:cNvGrpSpPr/>
              <p:nvPr/>
            </p:nvGrpSpPr>
            <p:grpSpPr>
              <a:xfrm>
                <a:off x="5552622" y="2236427"/>
                <a:ext cx="325770" cy="54000"/>
                <a:chOff x="5545930" y="2014381"/>
                <a:chExt cx="325770" cy="54000"/>
              </a:xfrm>
              <a:grpFill/>
            </p:grpSpPr>
            <p:sp>
              <p:nvSpPr>
                <p:cNvPr id="52" name="椭圆 51">
                  <a:extLst>
                    <a:ext uri="{FF2B5EF4-FFF2-40B4-BE49-F238E27FC236}">
                      <a16:creationId xmlns:a16="http://schemas.microsoft.com/office/drawing/2014/main" id="{C48A1BF8-0E23-4772-A589-E87C9DF481F4}"/>
                    </a:ext>
                  </a:extLst>
                </p:cNvPr>
                <p:cNvSpPr>
                  <a:spLocks noChangeAspect="1"/>
                </p:cNvSpPr>
                <p:nvPr/>
              </p:nvSpPr>
              <p:spPr>
                <a:xfrm>
                  <a:off x="5545930" y="2014381"/>
                  <a:ext cx="54000" cy="54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53" name="矩形 52">
                  <a:extLst>
                    <a:ext uri="{FF2B5EF4-FFF2-40B4-BE49-F238E27FC236}">
                      <a16:creationId xmlns:a16="http://schemas.microsoft.com/office/drawing/2014/main" id="{39047CCF-D4AB-46CF-83F6-A0A3D7FF0A60}"/>
                    </a:ext>
                  </a:extLst>
                </p:cNvPr>
                <p:cNvSpPr/>
                <p:nvPr/>
              </p:nvSpPr>
              <p:spPr>
                <a:xfrm>
                  <a:off x="5619700" y="2034181"/>
                  <a:ext cx="252000" cy="144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grpSp>
        </p:grpSp>
      </p:grpSp>
      <p:grpSp>
        <p:nvGrpSpPr>
          <p:cNvPr id="58" name="组合 57">
            <a:extLst>
              <a:ext uri="{FF2B5EF4-FFF2-40B4-BE49-F238E27FC236}">
                <a16:creationId xmlns:a16="http://schemas.microsoft.com/office/drawing/2014/main" id="{1DF61C06-2A46-46A8-B001-22C49AE3C6BF}"/>
              </a:ext>
            </a:extLst>
          </p:cNvPr>
          <p:cNvGrpSpPr/>
          <p:nvPr/>
        </p:nvGrpSpPr>
        <p:grpSpPr>
          <a:xfrm>
            <a:off x="6132336" y="3340512"/>
            <a:ext cx="576580" cy="576580"/>
            <a:chOff x="5432031" y="3205778"/>
            <a:chExt cx="576580" cy="576580"/>
          </a:xfrm>
          <a:solidFill>
            <a:schemeClr val="bg1"/>
          </a:solidFill>
        </p:grpSpPr>
        <p:sp>
          <p:nvSpPr>
            <p:cNvPr id="59" name="圆角矩形 111">
              <a:extLst>
                <a:ext uri="{FF2B5EF4-FFF2-40B4-BE49-F238E27FC236}">
                  <a16:creationId xmlns:a16="http://schemas.microsoft.com/office/drawing/2014/main" id="{499B6BD8-1D7D-4745-8CE2-7B7AA67BD8C5}"/>
                </a:ext>
              </a:extLst>
            </p:cNvPr>
            <p:cNvSpPr/>
            <p:nvPr/>
          </p:nvSpPr>
          <p:spPr>
            <a:xfrm>
              <a:off x="5432031" y="3205778"/>
              <a:ext cx="576580" cy="576580"/>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sp>
          <p:nvSpPr>
            <p:cNvPr id="60" name="Freeform 189">
              <a:extLst>
                <a:ext uri="{FF2B5EF4-FFF2-40B4-BE49-F238E27FC236}">
                  <a16:creationId xmlns:a16="http://schemas.microsoft.com/office/drawing/2014/main" id="{D82A0AA7-CB6E-4189-8CEE-50FA145EFEA6}"/>
                </a:ext>
              </a:extLst>
            </p:cNvPr>
            <p:cNvSpPr>
              <a:spLocks noEditPoints="1"/>
            </p:cNvSpPr>
            <p:nvPr/>
          </p:nvSpPr>
          <p:spPr bwMode="auto">
            <a:xfrm>
              <a:off x="5527965" y="3301413"/>
              <a:ext cx="388022" cy="388022"/>
            </a:xfrm>
            <a:custGeom>
              <a:avLst/>
              <a:gdLst>
                <a:gd name="T0" fmla="*/ 148 w 170"/>
                <a:gd name="T1" fmla="*/ 69 h 170"/>
                <a:gd name="T2" fmla="*/ 150 w 170"/>
                <a:gd name="T3" fmla="*/ 41 h 170"/>
                <a:gd name="T4" fmla="*/ 141 w 170"/>
                <a:gd name="T5" fmla="*/ 21 h 170"/>
                <a:gd name="T6" fmla="*/ 118 w 170"/>
                <a:gd name="T7" fmla="*/ 29 h 170"/>
                <a:gd name="T8" fmla="*/ 99 w 170"/>
                <a:gd name="T9" fmla="*/ 8 h 170"/>
                <a:gd name="T10" fmla="*/ 71 w 170"/>
                <a:gd name="T11" fmla="*/ 8 h 170"/>
                <a:gd name="T12" fmla="*/ 52 w 170"/>
                <a:gd name="T13" fmla="*/ 29 h 170"/>
                <a:gd name="T14" fmla="*/ 30 w 170"/>
                <a:gd name="T15" fmla="*/ 21 h 170"/>
                <a:gd name="T16" fmla="*/ 21 w 170"/>
                <a:gd name="T17" fmla="*/ 41 h 170"/>
                <a:gd name="T18" fmla="*/ 22 w 170"/>
                <a:gd name="T19" fmla="*/ 69 h 170"/>
                <a:gd name="T20" fmla="*/ 0 w 170"/>
                <a:gd name="T21" fmla="*/ 79 h 170"/>
                <a:gd name="T22" fmla="*/ 19 w 170"/>
                <a:gd name="T23" fmla="*/ 100 h 170"/>
                <a:gd name="T24" fmla="*/ 28 w 170"/>
                <a:gd name="T25" fmla="*/ 122 h 170"/>
                <a:gd name="T26" fmla="*/ 21 w 170"/>
                <a:gd name="T27" fmla="*/ 141 h 170"/>
                <a:gd name="T28" fmla="*/ 48 w 170"/>
                <a:gd name="T29" fmla="*/ 142 h 170"/>
                <a:gd name="T30" fmla="*/ 71 w 170"/>
                <a:gd name="T31" fmla="*/ 151 h 170"/>
                <a:gd name="T32" fmla="*/ 92 w 170"/>
                <a:gd name="T33" fmla="*/ 170 h 170"/>
                <a:gd name="T34" fmla="*/ 102 w 170"/>
                <a:gd name="T35" fmla="*/ 148 h 170"/>
                <a:gd name="T36" fmla="*/ 130 w 170"/>
                <a:gd name="T37" fmla="*/ 150 h 170"/>
                <a:gd name="T38" fmla="*/ 152 w 170"/>
                <a:gd name="T39" fmla="*/ 135 h 170"/>
                <a:gd name="T40" fmla="*/ 141 w 170"/>
                <a:gd name="T41" fmla="*/ 118 h 170"/>
                <a:gd name="T42" fmla="*/ 162 w 170"/>
                <a:gd name="T43" fmla="*/ 100 h 170"/>
                <a:gd name="T44" fmla="*/ 162 w 170"/>
                <a:gd name="T45" fmla="*/ 71 h 170"/>
                <a:gd name="T46" fmla="*/ 151 w 170"/>
                <a:gd name="T47" fmla="*/ 94 h 170"/>
                <a:gd name="T48" fmla="*/ 138 w 170"/>
                <a:gd name="T49" fmla="*/ 126 h 170"/>
                <a:gd name="T50" fmla="*/ 145 w 170"/>
                <a:gd name="T51" fmla="*/ 137 h 170"/>
                <a:gd name="T52" fmla="*/ 126 w 170"/>
                <a:gd name="T53" fmla="*/ 138 h 170"/>
                <a:gd name="T54" fmla="*/ 100 w 170"/>
                <a:gd name="T55" fmla="*/ 142 h 170"/>
                <a:gd name="T56" fmla="*/ 92 w 170"/>
                <a:gd name="T57" fmla="*/ 164 h 170"/>
                <a:gd name="T58" fmla="*/ 77 w 170"/>
                <a:gd name="T59" fmla="*/ 151 h 170"/>
                <a:gd name="T60" fmla="*/ 51 w 170"/>
                <a:gd name="T61" fmla="*/ 135 h 170"/>
                <a:gd name="T62" fmla="*/ 34 w 170"/>
                <a:gd name="T63" fmla="*/ 146 h 170"/>
                <a:gd name="T64" fmla="*/ 25 w 170"/>
                <a:gd name="T65" fmla="*/ 134 h 170"/>
                <a:gd name="T66" fmla="*/ 28 w 170"/>
                <a:gd name="T67" fmla="*/ 100 h 170"/>
                <a:gd name="T68" fmla="*/ 6 w 170"/>
                <a:gd name="T69" fmla="*/ 92 h 170"/>
                <a:gd name="T70" fmla="*/ 19 w 170"/>
                <a:gd name="T71" fmla="*/ 77 h 170"/>
                <a:gd name="T72" fmla="*/ 33 w 170"/>
                <a:gd name="T73" fmla="*/ 44 h 170"/>
                <a:gd name="T74" fmla="*/ 25 w 170"/>
                <a:gd name="T75" fmla="*/ 34 h 170"/>
                <a:gd name="T76" fmla="*/ 44 w 170"/>
                <a:gd name="T77" fmla="*/ 33 h 170"/>
                <a:gd name="T78" fmla="*/ 70 w 170"/>
                <a:gd name="T79" fmla="*/ 28 h 170"/>
                <a:gd name="T80" fmla="*/ 79 w 170"/>
                <a:gd name="T81" fmla="*/ 6 h 170"/>
                <a:gd name="T82" fmla="*/ 93 w 170"/>
                <a:gd name="T83" fmla="*/ 19 h 170"/>
                <a:gd name="T84" fmla="*/ 126 w 170"/>
                <a:gd name="T85" fmla="*/ 33 h 170"/>
                <a:gd name="T86" fmla="*/ 146 w 170"/>
                <a:gd name="T87" fmla="*/ 34 h 170"/>
                <a:gd name="T88" fmla="*/ 138 w 170"/>
                <a:gd name="T89" fmla="*/ 44 h 170"/>
                <a:gd name="T90" fmla="*/ 151 w 170"/>
                <a:gd name="T91" fmla="*/ 77 h 170"/>
                <a:gd name="T92" fmla="*/ 164 w 170"/>
                <a:gd name="T93" fmla="*/ 92 h 170"/>
                <a:gd name="T94" fmla="*/ 85 w 170"/>
                <a:gd name="T95" fmla="*/ 109 h 170"/>
                <a:gd name="T96" fmla="*/ 85 w 170"/>
                <a:gd name="T97" fmla="*/ 103 h 170"/>
                <a:gd name="T98" fmla="*/ 103 w 170"/>
                <a:gd name="T99"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162" y="71"/>
                  </a:moveTo>
                  <a:cubicBezTo>
                    <a:pt x="151" y="71"/>
                    <a:pt x="151" y="71"/>
                    <a:pt x="151" y="71"/>
                  </a:cubicBezTo>
                  <a:cubicBezTo>
                    <a:pt x="150" y="71"/>
                    <a:pt x="148" y="70"/>
                    <a:pt x="148" y="69"/>
                  </a:cubicBezTo>
                  <a:cubicBezTo>
                    <a:pt x="141" y="53"/>
                    <a:pt x="141" y="53"/>
                    <a:pt x="141" y="53"/>
                  </a:cubicBezTo>
                  <a:cubicBezTo>
                    <a:pt x="141" y="52"/>
                    <a:pt x="141" y="50"/>
                    <a:pt x="142" y="49"/>
                  </a:cubicBezTo>
                  <a:cubicBezTo>
                    <a:pt x="150" y="41"/>
                    <a:pt x="150" y="41"/>
                    <a:pt x="150" y="41"/>
                  </a:cubicBezTo>
                  <a:cubicBezTo>
                    <a:pt x="151" y="39"/>
                    <a:pt x="152" y="37"/>
                    <a:pt x="152" y="35"/>
                  </a:cubicBezTo>
                  <a:cubicBezTo>
                    <a:pt x="152" y="33"/>
                    <a:pt x="151" y="31"/>
                    <a:pt x="150" y="30"/>
                  </a:cubicBezTo>
                  <a:cubicBezTo>
                    <a:pt x="141" y="21"/>
                    <a:pt x="141" y="21"/>
                    <a:pt x="141" y="21"/>
                  </a:cubicBezTo>
                  <a:cubicBezTo>
                    <a:pt x="138" y="18"/>
                    <a:pt x="133" y="18"/>
                    <a:pt x="130" y="21"/>
                  </a:cubicBezTo>
                  <a:cubicBezTo>
                    <a:pt x="122" y="29"/>
                    <a:pt x="122" y="29"/>
                    <a:pt x="122" y="29"/>
                  </a:cubicBezTo>
                  <a:cubicBezTo>
                    <a:pt x="121" y="30"/>
                    <a:pt x="119" y="30"/>
                    <a:pt x="118" y="29"/>
                  </a:cubicBezTo>
                  <a:cubicBezTo>
                    <a:pt x="102" y="23"/>
                    <a:pt x="102" y="23"/>
                    <a:pt x="102" y="23"/>
                  </a:cubicBezTo>
                  <a:cubicBezTo>
                    <a:pt x="100" y="22"/>
                    <a:pt x="99" y="21"/>
                    <a:pt x="99" y="19"/>
                  </a:cubicBezTo>
                  <a:cubicBezTo>
                    <a:pt x="99" y="8"/>
                    <a:pt x="99" y="8"/>
                    <a:pt x="99" y="8"/>
                  </a:cubicBezTo>
                  <a:cubicBezTo>
                    <a:pt x="99" y="4"/>
                    <a:pt x="96" y="0"/>
                    <a:pt x="92" y="0"/>
                  </a:cubicBezTo>
                  <a:cubicBezTo>
                    <a:pt x="79" y="0"/>
                    <a:pt x="79" y="0"/>
                    <a:pt x="79" y="0"/>
                  </a:cubicBezTo>
                  <a:cubicBezTo>
                    <a:pt x="74" y="0"/>
                    <a:pt x="71" y="4"/>
                    <a:pt x="71" y="8"/>
                  </a:cubicBezTo>
                  <a:cubicBezTo>
                    <a:pt x="71" y="19"/>
                    <a:pt x="71" y="19"/>
                    <a:pt x="71" y="19"/>
                  </a:cubicBezTo>
                  <a:cubicBezTo>
                    <a:pt x="71" y="21"/>
                    <a:pt x="70" y="22"/>
                    <a:pt x="68" y="23"/>
                  </a:cubicBezTo>
                  <a:cubicBezTo>
                    <a:pt x="52" y="29"/>
                    <a:pt x="52" y="29"/>
                    <a:pt x="52" y="29"/>
                  </a:cubicBezTo>
                  <a:cubicBezTo>
                    <a:pt x="51" y="30"/>
                    <a:pt x="49" y="30"/>
                    <a:pt x="48" y="29"/>
                  </a:cubicBezTo>
                  <a:cubicBezTo>
                    <a:pt x="41" y="21"/>
                    <a:pt x="41" y="21"/>
                    <a:pt x="41" y="21"/>
                  </a:cubicBezTo>
                  <a:cubicBezTo>
                    <a:pt x="38" y="18"/>
                    <a:pt x="33" y="18"/>
                    <a:pt x="30" y="21"/>
                  </a:cubicBezTo>
                  <a:cubicBezTo>
                    <a:pt x="21" y="30"/>
                    <a:pt x="21" y="30"/>
                    <a:pt x="21" y="30"/>
                  </a:cubicBezTo>
                  <a:cubicBezTo>
                    <a:pt x="19" y="31"/>
                    <a:pt x="18" y="33"/>
                    <a:pt x="18" y="35"/>
                  </a:cubicBezTo>
                  <a:cubicBezTo>
                    <a:pt x="18" y="37"/>
                    <a:pt x="19" y="39"/>
                    <a:pt x="21" y="41"/>
                  </a:cubicBezTo>
                  <a:cubicBezTo>
                    <a:pt x="28" y="49"/>
                    <a:pt x="28" y="49"/>
                    <a:pt x="28" y="49"/>
                  </a:cubicBezTo>
                  <a:cubicBezTo>
                    <a:pt x="29" y="50"/>
                    <a:pt x="30" y="52"/>
                    <a:pt x="29" y="53"/>
                  </a:cubicBezTo>
                  <a:cubicBezTo>
                    <a:pt x="22" y="69"/>
                    <a:pt x="22" y="69"/>
                    <a:pt x="22" y="69"/>
                  </a:cubicBezTo>
                  <a:cubicBezTo>
                    <a:pt x="22" y="70"/>
                    <a:pt x="20" y="71"/>
                    <a:pt x="19" y="71"/>
                  </a:cubicBezTo>
                  <a:cubicBezTo>
                    <a:pt x="8" y="71"/>
                    <a:pt x="8" y="71"/>
                    <a:pt x="8" y="71"/>
                  </a:cubicBezTo>
                  <a:cubicBezTo>
                    <a:pt x="4" y="71"/>
                    <a:pt x="0" y="75"/>
                    <a:pt x="0" y="79"/>
                  </a:cubicBezTo>
                  <a:cubicBezTo>
                    <a:pt x="0" y="92"/>
                    <a:pt x="0" y="92"/>
                    <a:pt x="0" y="92"/>
                  </a:cubicBezTo>
                  <a:cubicBezTo>
                    <a:pt x="0" y="96"/>
                    <a:pt x="4" y="100"/>
                    <a:pt x="8" y="100"/>
                  </a:cubicBezTo>
                  <a:cubicBezTo>
                    <a:pt x="19" y="100"/>
                    <a:pt x="19" y="100"/>
                    <a:pt x="19" y="100"/>
                  </a:cubicBezTo>
                  <a:cubicBezTo>
                    <a:pt x="20" y="100"/>
                    <a:pt x="22" y="101"/>
                    <a:pt x="22" y="102"/>
                  </a:cubicBezTo>
                  <a:cubicBezTo>
                    <a:pt x="29" y="118"/>
                    <a:pt x="29" y="118"/>
                    <a:pt x="29" y="118"/>
                  </a:cubicBezTo>
                  <a:cubicBezTo>
                    <a:pt x="30" y="119"/>
                    <a:pt x="29" y="121"/>
                    <a:pt x="28" y="122"/>
                  </a:cubicBezTo>
                  <a:cubicBezTo>
                    <a:pt x="21" y="130"/>
                    <a:pt x="21" y="130"/>
                    <a:pt x="21" y="130"/>
                  </a:cubicBezTo>
                  <a:cubicBezTo>
                    <a:pt x="19" y="131"/>
                    <a:pt x="18" y="133"/>
                    <a:pt x="18" y="135"/>
                  </a:cubicBezTo>
                  <a:cubicBezTo>
                    <a:pt x="18" y="138"/>
                    <a:pt x="19" y="139"/>
                    <a:pt x="21" y="141"/>
                  </a:cubicBezTo>
                  <a:cubicBezTo>
                    <a:pt x="30" y="150"/>
                    <a:pt x="30" y="150"/>
                    <a:pt x="30" y="150"/>
                  </a:cubicBezTo>
                  <a:cubicBezTo>
                    <a:pt x="33" y="153"/>
                    <a:pt x="38" y="153"/>
                    <a:pt x="41" y="150"/>
                  </a:cubicBezTo>
                  <a:cubicBezTo>
                    <a:pt x="48" y="142"/>
                    <a:pt x="48" y="142"/>
                    <a:pt x="48" y="142"/>
                  </a:cubicBezTo>
                  <a:cubicBezTo>
                    <a:pt x="49" y="141"/>
                    <a:pt x="51" y="141"/>
                    <a:pt x="53" y="142"/>
                  </a:cubicBezTo>
                  <a:cubicBezTo>
                    <a:pt x="69" y="148"/>
                    <a:pt x="69" y="148"/>
                    <a:pt x="69" y="148"/>
                  </a:cubicBezTo>
                  <a:cubicBezTo>
                    <a:pt x="70" y="149"/>
                    <a:pt x="71" y="150"/>
                    <a:pt x="71" y="151"/>
                  </a:cubicBezTo>
                  <a:cubicBezTo>
                    <a:pt x="71" y="163"/>
                    <a:pt x="71" y="163"/>
                    <a:pt x="71" y="163"/>
                  </a:cubicBezTo>
                  <a:cubicBezTo>
                    <a:pt x="71" y="167"/>
                    <a:pt x="74" y="170"/>
                    <a:pt x="79" y="170"/>
                  </a:cubicBezTo>
                  <a:cubicBezTo>
                    <a:pt x="92" y="170"/>
                    <a:pt x="92" y="170"/>
                    <a:pt x="92" y="170"/>
                  </a:cubicBezTo>
                  <a:cubicBezTo>
                    <a:pt x="96" y="170"/>
                    <a:pt x="99" y="167"/>
                    <a:pt x="99" y="163"/>
                  </a:cubicBezTo>
                  <a:cubicBezTo>
                    <a:pt x="99" y="151"/>
                    <a:pt x="99" y="151"/>
                    <a:pt x="99" y="151"/>
                  </a:cubicBezTo>
                  <a:cubicBezTo>
                    <a:pt x="99" y="150"/>
                    <a:pt x="100" y="149"/>
                    <a:pt x="102" y="148"/>
                  </a:cubicBezTo>
                  <a:cubicBezTo>
                    <a:pt x="118" y="142"/>
                    <a:pt x="118" y="142"/>
                    <a:pt x="118" y="142"/>
                  </a:cubicBezTo>
                  <a:cubicBezTo>
                    <a:pt x="119" y="141"/>
                    <a:pt x="121" y="141"/>
                    <a:pt x="122" y="142"/>
                  </a:cubicBezTo>
                  <a:cubicBezTo>
                    <a:pt x="130" y="150"/>
                    <a:pt x="130" y="150"/>
                    <a:pt x="130" y="150"/>
                  </a:cubicBezTo>
                  <a:cubicBezTo>
                    <a:pt x="133" y="153"/>
                    <a:pt x="138" y="153"/>
                    <a:pt x="141" y="150"/>
                  </a:cubicBezTo>
                  <a:cubicBezTo>
                    <a:pt x="150" y="141"/>
                    <a:pt x="150" y="141"/>
                    <a:pt x="150" y="141"/>
                  </a:cubicBezTo>
                  <a:cubicBezTo>
                    <a:pt x="151" y="139"/>
                    <a:pt x="152" y="138"/>
                    <a:pt x="152" y="135"/>
                  </a:cubicBezTo>
                  <a:cubicBezTo>
                    <a:pt x="152" y="133"/>
                    <a:pt x="151" y="131"/>
                    <a:pt x="150" y="130"/>
                  </a:cubicBezTo>
                  <a:cubicBezTo>
                    <a:pt x="142" y="122"/>
                    <a:pt x="142" y="122"/>
                    <a:pt x="142" y="122"/>
                  </a:cubicBezTo>
                  <a:cubicBezTo>
                    <a:pt x="141" y="121"/>
                    <a:pt x="141" y="119"/>
                    <a:pt x="141" y="118"/>
                  </a:cubicBezTo>
                  <a:cubicBezTo>
                    <a:pt x="148" y="102"/>
                    <a:pt x="148" y="102"/>
                    <a:pt x="148" y="102"/>
                  </a:cubicBezTo>
                  <a:cubicBezTo>
                    <a:pt x="148" y="101"/>
                    <a:pt x="150" y="100"/>
                    <a:pt x="151" y="100"/>
                  </a:cubicBezTo>
                  <a:cubicBezTo>
                    <a:pt x="162" y="100"/>
                    <a:pt x="162" y="100"/>
                    <a:pt x="162" y="100"/>
                  </a:cubicBezTo>
                  <a:cubicBezTo>
                    <a:pt x="167" y="100"/>
                    <a:pt x="170" y="96"/>
                    <a:pt x="170" y="92"/>
                  </a:cubicBezTo>
                  <a:cubicBezTo>
                    <a:pt x="170" y="79"/>
                    <a:pt x="170" y="79"/>
                    <a:pt x="170" y="79"/>
                  </a:cubicBezTo>
                  <a:cubicBezTo>
                    <a:pt x="170" y="75"/>
                    <a:pt x="167" y="71"/>
                    <a:pt x="162" y="71"/>
                  </a:cubicBezTo>
                  <a:close/>
                  <a:moveTo>
                    <a:pt x="164" y="92"/>
                  </a:moveTo>
                  <a:cubicBezTo>
                    <a:pt x="164" y="93"/>
                    <a:pt x="163" y="94"/>
                    <a:pt x="162" y="94"/>
                  </a:cubicBezTo>
                  <a:cubicBezTo>
                    <a:pt x="151" y="94"/>
                    <a:pt x="151" y="94"/>
                    <a:pt x="151" y="94"/>
                  </a:cubicBezTo>
                  <a:cubicBezTo>
                    <a:pt x="147" y="94"/>
                    <a:pt x="143" y="96"/>
                    <a:pt x="142" y="100"/>
                  </a:cubicBezTo>
                  <a:cubicBezTo>
                    <a:pt x="136" y="115"/>
                    <a:pt x="136" y="115"/>
                    <a:pt x="136" y="115"/>
                  </a:cubicBezTo>
                  <a:cubicBezTo>
                    <a:pt x="134" y="119"/>
                    <a:pt x="135" y="124"/>
                    <a:pt x="138" y="126"/>
                  </a:cubicBezTo>
                  <a:cubicBezTo>
                    <a:pt x="146" y="134"/>
                    <a:pt x="146" y="134"/>
                    <a:pt x="146" y="134"/>
                  </a:cubicBezTo>
                  <a:cubicBezTo>
                    <a:pt x="146" y="135"/>
                    <a:pt x="146" y="135"/>
                    <a:pt x="146" y="135"/>
                  </a:cubicBezTo>
                  <a:cubicBezTo>
                    <a:pt x="146" y="136"/>
                    <a:pt x="146" y="136"/>
                    <a:pt x="145" y="137"/>
                  </a:cubicBezTo>
                  <a:cubicBezTo>
                    <a:pt x="136" y="146"/>
                    <a:pt x="136" y="146"/>
                    <a:pt x="136" y="146"/>
                  </a:cubicBezTo>
                  <a:cubicBezTo>
                    <a:pt x="136" y="147"/>
                    <a:pt x="135" y="147"/>
                    <a:pt x="134" y="146"/>
                  </a:cubicBezTo>
                  <a:cubicBezTo>
                    <a:pt x="126" y="138"/>
                    <a:pt x="126" y="138"/>
                    <a:pt x="126" y="138"/>
                  </a:cubicBezTo>
                  <a:cubicBezTo>
                    <a:pt x="124" y="136"/>
                    <a:pt x="122" y="135"/>
                    <a:pt x="119" y="135"/>
                  </a:cubicBezTo>
                  <a:cubicBezTo>
                    <a:pt x="118" y="135"/>
                    <a:pt x="116" y="136"/>
                    <a:pt x="115" y="136"/>
                  </a:cubicBezTo>
                  <a:cubicBezTo>
                    <a:pt x="100" y="142"/>
                    <a:pt x="100" y="142"/>
                    <a:pt x="100" y="142"/>
                  </a:cubicBezTo>
                  <a:cubicBezTo>
                    <a:pt x="96" y="144"/>
                    <a:pt x="93" y="148"/>
                    <a:pt x="93" y="151"/>
                  </a:cubicBezTo>
                  <a:cubicBezTo>
                    <a:pt x="93" y="163"/>
                    <a:pt x="93" y="163"/>
                    <a:pt x="93" y="163"/>
                  </a:cubicBezTo>
                  <a:cubicBezTo>
                    <a:pt x="93" y="164"/>
                    <a:pt x="93" y="164"/>
                    <a:pt x="92" y="164"/>
                  </a:cubicBezTo>
                  <a:cubicBezTo>
                    <a:pt x="79" y="164"/>
                    <a:pt x="79" y="164"/>
                    <a:pt x="79" y="164"/>
                  </a:cubicBezTo>
                  <a:cubicBezTo>
                    <a:pt x="78" y="164"/>
                    <a:pt x="77" y="164"/>
                    <a:pt x="77" y="163"/>
                  </a:cubicBezTo>
                  <a:cubicBezTo>
                    <a:pt x="77" y="151"/>
                    <a:pt x="77" y="151"/>
                    <a:pt x="77" y="151"/>
                  </a:cubicBezTo>
                  <a:cubicBezTo>
                    <a:pt x="77" y="148"/>
                    <a:pt x="74" y="144"/>
                    <a:pt x="71" y="143"/>
                  </a:cubicBezTo>
                  <a:cubicBezTo>
                    <a:pt x="55" y="136"/>
                    <a:pt x="55" y="136"/>
                    <a:pt x="55" y="136"/>
                  </a:cubicBezTo>
                  <a:cubicBezTo>
                    <a:pt x="54" y="136"/>
                    <a:pt x="52" y="135"/>
                    <a:pt x="51" y="135"/>
                  </a:cubicBezTo>
                  <a:cubicBezTo>
                    <a:pt x="48" y="135"/>
                    <a:pt x="46" y="136"/>
                    <a:pt x="44" y="138"/>
                  </a:cubicBezTo>
                  <a:cubicBezTo>
                    <a:pt x="36" y="146"/>
                    <a:pt x="36" y="146"/>
                    <a:pt x="36" y="146"/>
                  </a:cubicBezTo>
                  <a:cubicBezTo>
                    <a:pt x="36" y="146"/>
                    <a:pt x="34" y="146"/>
                    <a:pt x="34" y="146"/>
                  </a:cubicBezTo>
                  <a:cubicBezTo>
                    <a:pt x="25" y="137"/>
                    <a:pt x="25" y="137"/>
                    <a:pt x="25" y="137"/>
                  </a:cubicBezTo>
                  <a:cubicBezTo>
                    <a:pt x="24" y="136"/>
                    <a:pt x="24" y="136"/>
                    <a:pt x="24" y="135"/>
                  </a:cubicBezTo>
                  <a:cubicBezTo>
                    <a:pt x="24" y="135"/>
                    <a:pt x="24" y="135"/>
                    <a:pt x="25" y="134"/>
                  </a:cubicBezTo>
                  <a:cubicBezTo>
                    <a:pt x="33" y="126"/>
                    <a:pt x="33" y="126"/>
                    <a:pt x="33" y="126"/>
                  </a:cubicBezTo>
                  <a:cubicBezTo>
                    <a:pt x="35" y="124"/>
                    <a:pt x="36" y="119"/>
                    <a:pt x="34" y="116"/>
                  </a:cubicBezTo>
                  <a:cubicBezTo>
                    <a:pt x="28" y="100"/>
                    <a:pt x="28" y="100"/>
                    <a:pt x="28" y="100"/>
                  </a:cubicBezTo>
                  <a:cubicBezTo>
                    <a:pt x="27" y="96"/>
                    <a:pt x="23" y="94"/>
                    <a:pt x="19" y="94"/>
                  </a:cubicBezTo>
                  <a:cubicBezTo>
                    <a:pt x="8" y="94"/>
                    <a:pt x="8" y="94"/>
                    <a:pt x="8" y="94"/>
                  </a:cubicBezTo>
                  <a:cubicBezTo>
                    <a:pt x="7" y="94"/>
                    <a:pt x="6" y="93"/>
                    <a:pt x="6" y="92"/>
                  </a:cubicBezTo>
                  <a:cubicBezTo>
                    <a:pt x="6" y="79"/>
                    <a:pt x="6" y="79"/>
                    <a:pt x="6" y="79"/>
                  </a:cubicBezTo>
                  <a:cubicBezTo>
                    <a:pt x="6" y="78"/>
                    <a:pt x="7" y="77"/>
                    <a:pt x="8" y="77"/>
                  </a:cubicBezTo>
                  <a:cubicBezTo>
                    <a:pt x="19" y="77"/>
                    <a:pt x="19" y="77"/>
                    <a:pt x="19" y="77"/>
                  </a:cubicBezTo>
                  <a:cubicBezTo>
                    <a:pt x="23" y="77"/>
                    <a:pt x="27" y="74"/>
                    <a:pt x="28" y="71"/>
                  </a:cubicBezTo>
                  <a:cubicBezTo>
                    <a:pt x="34" y="56"/>
                    <a:pt x="34" y="56"/>
                    <a:pt x="34" y="56"/>
                  </a:cubicBezTo>
                  <a:cubicBezTo>
                    <a:pt x="36" y="52"/>
                    <a:pt x="35" y="47"/>
                    <a:pt x="33" y="44"/>
                  </a:cubicBezTo>
                  <a:cubicBezTo>
                    <a:pt x="25" y="37"/>
                    <a:pt x="25" y="37"/>
                    <a:pt x="25" y="37"/>
                  </a:cubicBezTo>
                  <a:cubicBezTo>
                    <a:pt x="24" y="36"/>
                    <a:pt x="24" y="36"/>
                    <a:pt x="24" y="35"/>
                  </a:cubicBezTo>
                  <a:cubicBezTo>
                    <a:pt x="24" y="35"/>
                    <a:pt x="24" y="34"/>
                    <a:pt x="25" y="34"/>
                  </a:cubicBezTo>
                  <a:cubicBezTo>
                    <a:pt x="34" y="25"/>
                    <a:pt x="34" y="25"/>
                    <a:pt x="34" y="25"/>
                  </a:cubicBezTo>
                  <a:cubicBezTo>
                    <a:pt x="35" y="24"/>
                    <a:pt x="36" y="24"/>
                    <a:pt x="36" y="25"/>
                  </a:cubicBezTo>
                  <a:cubicBezTo>
                    <a:pt x="44" y="33"/>
                    <a:pt x="44" y="33"/>
                    <a:pt x="44" y="33"/>
                  </a:cubicBezTo>
                  <a:cubicBezTo>
                    <a:pt x="46" y="35"/>
                    <a:pt x="48" y="36"/>
                    <a:pt x="51" y="36"/>
                  </a:cubicBezTo>
                  <a:cubicBezTo>
                    <a:pt x="52" y="36"/>
                    <a:pt x="54" y="35"/>
                    <a:pt x="55" y="35"/>
                  </a:cubicBezTo>
                  <a:cubicBezTo>
                    <a:pt x="70" y="28"/>
                    <a:pt x="70" y="28"/>
                    <a:pt x="70" y="28"/>
                  </a:cubicBezTo>
                  <a:cubicBezTo>
                    <a:pt x="74" y="27"/>
                    <a:pt x="77" y="23"/>
                    <a:pt x="77" y="19"/>
                  </a:cubicBezTo>
                  <a:cubicBezTo>
                    <a:pt x="77" y="8"/>
                    <a:pt x="77" y="8"/>
                    <a:pt x="77" y="8"/>
                  </a:cubicBezTo>
                  <a:cubicBezTo>
                    <a:pt x="77" y="7"/>
                    <a:pt x="78" y="6"/>
                    <a:pt x="79" y="6"/>
                  </a:cubicBezTo>
                  <a:cubicBezTo>
                    <a:pt x="92" y="6"/>
                    <a:pt x="92" y="6"/>
                    <a:pt x="92" y="6"/>
                  </a:cubicBezTo>
                  <a:cubicBezTo>
                    <a:pt x="93" y="6"/>
                    <a:pt x="93" y="7"/>
                    <a:pt x="93" y="8"/>
                  </a:cubicBezTo>
                  <a:cubicBezTo>
                    <a:pt x="93" y="19"/>
                    <a:pt x="93" y="19"/>
                    <a:pt x="93" y="19"/>
                  </a:cubicBezTo>
                  <a:cubicBezTo>
                    <a:pt x="93" y="23"/>
                    <a:pt x="96" y="27"/>
                    <a:pt x="100" y="28"/>
                  </a:cubicBezTo>
                  <a:cubicBezTo>
                    <a:pt x="115" y="35"/>
                    <a:pt x="115" y="35"/>
                    <a:pt x="115" y="35"/>
                  </a:cubicBezTo>
                  <a:cubicBezTo>
                    <a:pt x="118" y="36"/>
                    <a:pt x="123" y="36"/>
                    <a:pt x="126" y="33"/>
                  </a:cubicBezTo>
                  <a:cubicBezTo>
                    <a:pt x="134" y="25"/>
                    <a:pt x="134" y="25"/>
                    <a:pt x="134" y="25"/>
                  </a:cubicBezTo>
                  <a:cubicBezTo>
                    <a:pt x="135" y="24"/>
                    <a:pt x="136" y="24"/>
                    <a:pt x="136" y="25"/>
                  </a:cubicBezTo>
                  <a:cubicBezTo>
                    <a:pt x="146" y="34"/>
                    <a:pt x="146" y="34"/>
                    <a:pt x="146" y="34"/>
                  </a:cubicBezTo>
                  <a:cubicBezTo>
                    <a:pt x="146" y="34"/>
                    <a:pt x="146" y="35"/>
                    <a:pt x="146" y="35"/>
                  </a:cubicBezTo>
                  <a:cubicBezTo>
                    <a:pt x="146" y="36"/>
                    <a:pt x="146" y="36"/>
                    <a:pt x="145" y="37"/>
                  </a:cubicBezTo>
                  <a:cubicBezTo>
                    <a:pt x="138" y="44"/>
                    <a:pt x="138" y="44"/>
                    <a:pt x="138" y="44"/>
                  </a:cubicBezTo>
                  <a:cubicBezTo>
                    <a:pt x="135" y="47"/>
                    <a:pt x="134" y="52"/>
                    <a:pt x="136" y="55"/>
                  </a:cubicBezTo>
                  <a:cubicBezTo>
                    <a:pt x="142" y="71"/>
                    <a:pt x="142" y="71"/>
                    <a:pt x="142" y="71"/>
                  </a:cubicBezTo>
                  <a:cubicBezTo>
                    <a:pt x="143" y="74"/>
                    <a:pt x="147" y="77"/>
                    <a:pt x="151" y="77"/>
                  </a:cubicBezTo>
                  <a:cubicBezTo>
                    <a:pt x="162" y="77"/>
                    <a:pt x="162" y="77"/>
                    <a:pt x="162" y="77"/>
                  </a:cubicBezTo>
                  <a:cubicBezTo>
                    <a:pt x="163" y="77"/>
                    <a:pt x="164" y="78"/>
                    <a:pt x="164" y="79"/>
                  </a:cubicBezTo>
                  <a:lnTo>
                    <a:pt x="164" y="92"/>
                  </a:lnTo>
                  <a:close/>
                  <a:moveTo>
                    <a:pt x="85" y="62"/>
                  </a:moveTo>
                  <a:cubicBezTo>
                    <a:pt x="72" y="62"/>
                    <a:pt x="62" y="72"/>
                    <a:pt x="62" y="85"/>
                  </a:cubicBezTo>
                  <a:cubicBezTo>
                    <a:pt x="62" y="98"/>
                    <a:pt x="72" y="109"/>
                    <a:pt x="85" y="109"/>
                  </a:cubicBezTo>
                  <a:cubicBezTo>
                    <a:pt x="98" y="109"/>
                    <a:pt x="109" y="98"/>
                    <a:pt x="109" y="85"/>
                  </a:cubicBezTo>
                  <a:cubicBezTo>
                    <a:pt x="109" y="72"/>
                    <a:pt x="98" y="62"/>
                    <a:pt x="85" y="62"/>
                  </a:cubicBezTo>
                  <a:close/>
                  <a:moveTo>
                    <a:pt x="85" y="103"/>
                  </a:moveTo>
                  <a:cubicBezTo>
                    <a:pt x="76" y="103"/>
                    <a:pt x="68" y="95"/>
                    <a:pt x="68" y="85"/>
                  </a:cubicBezTo>
                  <a:cubicBezTo>
                    <a:pt x="68" y="76"/>
                    <a:pt x="76" y="68"/>
                    <a:pt x="85" y="68"/>
                  </a:cubicBezTo>
                  <a:cubicBezTo>
                    <a:pt x="95" y="68"/>
                    <a:pt x="103" y="76"/>
                    <a:pt x="103" y="85"/>
                  </a:cubicBezTo>
                  <a:cubicBezTo>
                    <a:pt x="103" y="95"/>
                    <a:pt x="95" y="103"/>
                    <a:pt x="85"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grpSp>
        <p:nvGrpSpPr>
          <p:cNvPr id="61" name="组合 60">
            <a:extLst>
              <a:ext uri="{FF2B5EF4-FFF2-40B4-BE49-F238E27FC236}">
                <a16:creationId xmlns:a16="http://schemas.microsoft.com/office/drawing/2014/main" id="{F9A4A999-8808-46B0-AF8B-94B3C1289580}"/>
              </a:ext>
            </a:extLst>
          </p:cNvPr>
          <p:cNvGrpSpPr/>
          <p:nvPr/>
        </p:nvGrpSpPr>
        <p:grpSpPr>
          <a:xfrm>
            <a:off x="9107764" y="1998848"/>
            <a:ext cx="576580" cy="576580"/>
            <a:chOff x="8407459" y="1864114"/>
            <a:chExt cx="576580" cy="576580"/>
          </a:xfrm>
          <a:solidFill>
            <a:schemeClr val="bg1"/>
          </a:solidFill>
        </p:grpSpPr>
        <p:sp>
          <p:nvSpPr>
            <p:cNvPr id="62" name="圆角矩形 101">
              <a:extLst>
                <a:ext uri="{FF2B5EF4-FFF2-40B4-BE49-F238E27FC236}">
                  <a16:creationId xmlns:a16="http://schemas.microsoft.com/office/drawing/2014/main" id="{6352CEA7-00AC-44A0-B6E4-2A5FB730CE27}"/>
                </a:ext>
              </a:extLst>
            </p:cNvPr>
            <p:cNvSpPr/>
            <p:nvPr/>
          </p:nvSpPr>
          <p:spPr>
            <a:xfrm>
              <a:off x="8407459" y="1864114"/>
              <a:ext cx="576580" cy="576580"/>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cs typeface="+mn-ea"/>
                <a:sym typeface="+mn-lt"/>
              </a:endParaRPr>
            </a:p>
          </p:txBody>
        </p:sp>
        <p:grpSp>
          <p:nvGrpSpPr>
            <p:cNvPr id="63" name="组合 62">
              <a:extLst>
                <a:ext uri="{FF2B5EF4-FFF2-40B4-BE49-F238E27FC236}">
                  <a16:creationId xmlns:a16="http://schemas.microsoft.com/office/drawing/2014/main" id="{A8B0685C-94A3-4004-9E93-2684CD087174}"/>
                </a:ext>
              </a:extLst>
            </p:cNvPr>
            <p:cNvGrpSpPr/>
            <p:nvPr/>
          </p:nvGrpSpPr>
          <p:grpSpPr>
            <a:xfrm>
              <a:off x="8570278" y="1973200"/>
              <a:ext cx="265204" cy="344007"/>
              <a:chOff x="8175428" y="2319832"/>
              <a:chExt cx="244310" cy="316905"/>
            </a:xfrm>
            <a:grpFill/>
          </p:grpSpPr>
          <p:sp>
            <p:nvSpPr>
              <p:cNvPr id="64" name="Freeform 321">
                <a:extLst>
                  <a:ext uri="{FF2B5EF4-FFF2-40B4-BE49-F238E27FC236}">
                    <a16:creationId xmlns:a16="http://schemas.microsoft.com/office/drawing/2014/main" id="{57985016-F6B0-4A9C-94D1-C764C75E8F0B}"/>
                  </a:ext>
                </a:extLst>
              </p:cNvPr>
              <p:cNvSpPr>
                <a:spLocks/>
              </p:cNvSpPr>
              <p:nvPr/>
            </p:nvSpPr>
            <p:spPr bwMode="auto">
              <a:xfrm>
                <a:off x="8366688" y="2577404"/>
                <a:ext cx="53050" cy="53050"/>
              </a:xfrm>
              <a:custGeom>
                <a:avLst/>
                <a:gdLst>
                  <a:gd name="T0" fmla="*/ 28 w 32"/>
                  <a:gd name="T1" fmla="*/ 32 h 32"/>
                  <a:gd name="T2" fmla="*/ 25 w 32"/>
                  <a:gd name="T3" fmla="*/ 31 h 32"/>
                  <a:gd name="T4" fmla="*/ 1 w 32"/>
                  <a:gd name="T5" fmla="*/ 7 h 32"/>
                  <a:gd name="T6" fmla="*/ 1 w 32"/>
                  <a:gd name="T7" fmla="*/ 1 h 32"/>
                  <a:gd name="T8" fmla="*/ 7 w 32"/>
                  <a:gd name="T9" fmla="*/ 1 h 32"/>
                  <a:gd name="T10" fmla="*/ 31 w 32"/>
                  <a:gd name="T11" fmla="*/ 25 h 32"/>
                  <a:gd name="T12" fmla="*/ 31 w 32"/>
                  <a:gd name="T13" fmla="*/ 31 h 32"/>
                  <a:gd name="T14" fmla="*/ 28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8" y="32"/>
                    </a:moveTo>
                    <a:cubicBezTo>
                      <a:pt x="27" y="32"/>
                      <a:pt x="26" y="32"/>
                      <a:pt x="25" y="31"/>
                    </a:cubicBezTo>
                    <a:cubicBezTo>
                      <a:pt x="1" y="7"/>
                      <a:pt x="1" y="7"/>
                      <a:pt x="1" y="7"/>
                    </a:cubicBezTo>
                    <a:cubicBezTo>
                      <a:pt x="0" y="5"/>
                      <a:pt x="0" y="3"/>
                      <a:pt x="1" y="1"/>
                    </a:cubicBezTo>
                    <a:cubicBezTo>
                      <a:pt x="3" y="0"/>
                      <a:pt x="5" y="0"/>
                      <a:pt x="7" y="1"/>
                    </a:cubicBezTo>
                    <a:cubicBezTo>
                      <a:pt x="31" y="25"/>
                      <a:pt x="31" y="25"/>
                      <a:pt x="31" y="25"/>
                    </a:cubicBezTo>
                    <a:cubicBezTo>
                      <a:pt x="32" y="27"/>
                      <a:pt x="32" y="29"/>
                      <a:pt x="31" y="31"/>
                    </a:cubicBezTo>
                    <a:cubicBezTo>
                      <a:pt x="30" y="32"/>
                      <a:pt x="29" y="32"/>
                      <a:pt x="2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65" name="Freeform 322">
                <a:extLst>
                  <a:ext uri="{FF2B5EF4-FFF2-40B4-BE49-F238E27FC236}">
                    <a16:creationId xmlns:a16="http://schemas.microsoft.com/office/drawing/2014/main" id="{97552262-931B-4F39-A14C-644D9B736A5F}"/>
                  </a:ext>
                </a:extLst>
              </p:cNvPr>
              <p:cNvSpPr>
                <a:spLocks noEditPoints="1"/>
              </p:cNvSpPr>
              <p:nvPr/>
            </p:nvSpPr>
            <p:spPr bwMode="auto">
              <a:xfrm>
                <a:off x="8294093" y="2504809"/>
                <a:ext cx="92140" cy="92838"/>
              </a:xfrm>
              <a:custGeom>
                <a:avLst/>
                <a:gdLst>
                  <a:gd name="T0" fmla="*/ 28 w 56"/>
                  <a:gd name="T1" fmla="*/ 56 h 56"/>
                  <a:gd name="T2" fmla="*/ 28 w 56"/>
                  <a:gd name="T3" fmla="*/ 56 h 56"/>
                  <a:gd name="T4" fmla="*/ 0 w 56"/>
                  <a:gd name="T5" fmla="*/ 28 h 56"/>
                  <a:gd name="T6" fmla="*/ 8 w 56"/>
                  <a:gd name="T7" fmla="*/ 8 h 56"/>
                  <a:gd name="T8" fmla="*/ 28 w 56"/>
                  <a:gd name="T9" fmla="*/ 0 h 56"/>
                  <a:gd name="T10" fmla="*/ 48 w 56"/>
                  <a:gd name="T11" fmla="*/ 8 h 56"/>
                  <a:gd name="T12" fmla="*/ 56 w 56"/>
                  <a:gd name="T13" fmla="*/ 28 h 56"/>
                  <a:gd name="T14" fmla="*/ 48 w 56"/>
                  <a:gd name="T15" fmla="*/ 48 h 56"/>
                  <a:gd name="T16" fmla="*/ 28 w 56"/>
                  <a:gd name="T17" fmla="*/ 56 h 56"/>
                  <a:gd name="T18" fmla="*/ 28 w 56"/>
                  <a:gd name="T19" fmla="*/ 8 h 56"/>
                  <a:gd name="T20" fmla="*/ 14 w 56"/>
                  <a:gd name="T21" fmla="*/ 14 h 56"/>
                  <a:gd name="T22" fmla="*/ 8 w 56"/>
                  <a:gd name="T23" fmla="*/ 28 h 56"/>
                  <a:gd name="T24" fmla="*/ 28 w 56"/>
                  <a:gd name="T25" fmla="*/ 48 h 56"/>
                  <a:gd name="T26" fmla="*/ 42 w 56"/>
                  <a:gd name="T27" fmla="*/ 42 h 56"/>
                  <a:gd name="T28" fmla="*/ 48 w 56"/>
                  <a:gd name="T29" fmla="*/ 28 h 56"/>
                  <a:gd name="T30" fmla="*/ 42 w 56"/>
                  <a:gd name="T31" fmla="*/ 14 h 56"/>
                  <a:gd name="T32" fmla="*/ 28 w 56"/>
                  <a:gd name="T33"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6">
                    <a:moveTo>
                      <a:pt x="28" y="56"/>
                    </a:moveTo>
                    <a:cubicBezTo>
                      <a:pt x="28" y="56"/>
                      <a:pt x="28" y="56"/>
                      <a:pt x="28" y="56"/>
                    </a:cubicBezTo>
                    <a:cubicBezTo>
                      <a:pt x="13" y="56"/>
                      <a:pt x="0" y="43"/>
                      <a:pt x="0" y="28"/>
                    </a:cubicBezTo>
                    <a:cubicBezTo>
                      <a:pt x="0" y="21"/>
                      <a:pt x="3" y="13"/>
                      <a:pt x="8" y="8"/>
                    </a:cubicBezTo>
                    <a:cubicBezTo>
                      <a:pt x="13" y="3"/>
                      <a:pt x="20" y="0"/>
                      <a:pt x="28" y="0"/>
                    </a:cubicBezTo>
                    <a:cubicBezTo>
                      <a:pt x="35" y="0"/>
                      <a:pt x="42" y="3"/>
                      <a:pt x="48" y="8"/>
                    </a:cubicBezTo>
                    <a:cubicBezTo>
                      <a:pt x="53" y="13"/>
                      <a:pt x="56" y="21"/>
                      <a:pt x="56" y="28"/>
                    </a:cubicBezTo>
                    <a:cubicBezTo>
                      <a:pt x="56" y="35"/>
                      <a:pt x="53" y="43"/>
                      <a:pt x="48" y="48"/>
                    </a:cubicBezTo>
                    <a:cubicBezTo>
                      <a:pt x="42" y="53"/>
                      <a:pt x="35" y="56"/>
                      <a:pt x="28" y="56"/>
                    </a:cubicBezTo>
                    <a:close/>
                    <a:moveTo>
                      <a:pt x="28" y="8"/>
                    </a:moveTo>
                    <a:cubicBezTo>
                      <a:pt x="23" y="8"/>
                      <a:pt x="18" y="10"/>
                      <a:pt x="14" y="14"/>
                    </a:cubicBezTo>
                    <a:cubicBezTo>
                      <a:pt x="10" y="18"/>
                      <a:pt x="8" y="23"/>
                      <a:pt x="8" y="28"/>
                    </a:cubicBezTo>
                    <a:cubicBezTo>
                      <a:pt x="8" y="39"/>
                      <a:pt x="17" y="48"/>
                      <a:pt x="28" y="48"/>
                    </a:cubicBezTo>
                    <a:cubicBezTo>
                      <a:pt x="33" y="48"/>
                      <a:pt x="38" y="46"/>
                      <a:pt x="42" y="42"/>
                    </a:cubicBezTo>
                    <a:cubicBezTo>
                      <a:pt x="46" y="38"/>
                      <a:pt x="48" y="33"/>
                      <a:pt x="48" y="28"/>
                    </a:cubicBezTo>
                    <a:cubicBezTo>
                      <a:pt x="48" y="23"/>
                      <a:pt x="46" y="18"/>
                      <a:pt x="42" y="14"/>
                    </a:cubicBezTo>
                    <a:cubicBezTo>
                      <a:pt x="38" y="10"/>
                      <a:pt x="33"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66" name="Freeform 323">
                <a:extLst>
                  <a:ext uri="{FF2B5EF4-FFF2-40B4-BE49-F238E27FC236}">
                    <a16:creationId xmlns:a16="http://schemas.microsoft.com/office/drawing/2014/main" id="{B373822C-65FE-4CC5-B172-2ED5B1B238B7}"/>
                  </a:ext>
                </a:extLst>
              </p:cNvPr>
              <p:cNvSpPr>
                <a:spLocks/>
              </p:cNvSpPr>
              <p:nvPr/>
            </p:nvSpPr>
            <p:spPr bwMode="auto">
              <a:xfrm>
                <a:off x="8175428" y="2319832"/>
                <a:ext cx="237330" cy="316905"/>
              </a:xfrm>
              <a:custGeom>
                <a:avLst/>
                <a:gdLst>
                  <a:gd name="T0" fmla="*/ 80 w 144"/>
                  <a:gd name="T1" fmla="*/ 192 h 192"/>
                  <a:gd name="T2" fmla="*/ 4 w 144"/>
                  <a:gd name="T3" fmla="*/ 192 h 192"/>
                  <a:gd name="T4" fmla="*/ 0 w 144"/>
                  <a:gd name="T5" fmla="*/ 188 h 192"/>
                  <a:gd name="T6" fmla="*/ 0 w 144"/>
                  <a:gd name="T7" fmla="*/ 47 h 192"/>
                  <a:gd name="T8" fmla="*/ 1 w 144"/>
                  <a:gd name="T9" fmla="*/ 44 h 192"/>
                  <a:gd name="T10" fmla="*/ 43 w 144"/>
                  <a:gd name="T11" fmla="*/ 1 h 192"/>
                  <a:gd name="T12" fmla="*/ 45 w 144"/>
                  <a:gd name="T13" fmla="*/ 0 h 192"/>
                  <a:gd name="T14" fmla="*/ 140 w 144"/>
                  <a:gd name="T15" fmla="*/ 0 h 192"/>
                  <a:gd name="T16" fmla="*/ 144 w 144"/>
                  <a:gd name="T17" fmla="*/ 4 h 192"/>
                  <a:gd name="T18" fmla="*/ 144 w 144"/>
                  <a:gd name="T19" fmla="*/ 116 h 192"/>
                  <a:gd name="T20" fmla="*/ 140 w 144"/>
                  <a:gd name="T21" fmla="*/ 120 h 192"/>
                  <a:gd name="T22" fmla="*/ 136 w 144"/>
                  <a:gd name="T23" fmla="*/ 116 h 192"/>
                  <a:gd name="T24" fmla="*/ 136 w 144"/>
                  <a:gd name="T25" fmla="*/ 8 h 192"/>
                  <a:gd name="T26" fmla="*/ 47 w 144"/>
                  <a:gd name="T27" fmla="*/ 8 h 192"/>
                  <a:gd name="T28" fmla="*/ 8 w 144"/>
                  <a:gd name="T29" fmla="*/ 48 h 192"/>
                  <a:gd name="T30" fmla="*/ 8 w 144"/>
                  <a:gd name="T31" fmla="*/ 184 h 192"/>
                  <a:gd name="T32" fmla="*/ 80 w 144"/>
                  <a:gd name="T33" fmla="*/ 184 h 192"/>
                  <a:gd name="T34" fmla="*/ 84 w 144"/>
                  <a:gd name="T35" fmla="*/ 188 h 192"/>
                  <a:gd name="T36" fmla="*/ 80 w 144"/>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2">
                    <a:moveTo>
                      <a:pt x="80" y="192"/>
                    </a:moveTo>
                    <a:cubicBezTo>
                      <a:pt x="4" y="192"/>
                      <a:pt x="4" y="192"/>
                      <a:pt x="4" y="192"/>
                    </a:cubicBezTo>
                    <a:cubicBezTo>
                      <a:pt x="2" y="192"/>
                      <a:pt x="0" y="190"/>
                      <a:pt x="0" y="188"/>
                    </a:cubicBezTo>
                    <a:cubicBezTo>
                      <a:pt x="0" y="47"/>
                      <a:pt x="0" y="47"/>
                      <a:pt x="0" y="47"/>
                    </a:cubicBezTo>
                    <a:cubicBezTo>
                      <a:pt x="0" y="45"/>
                      <a:pt x="0" y="44"/>
                      <a:pt x="1" y="44"/>
                    </a:cubicBezTo>
                    <a:cubicBezTo>
                      <a:pt x="43" y="1"/>
                      <a:pt x="43" y="1"/>
                      <a:pt x="43" y="1"/>
                    </a:cubicBezTo>
                    <a:cubicBezTo>
                      <a:pt x="43" y="0"/>
                      <a:pt x="44" y="0"/>
                      <a:pt x="45" y="0"/>
                    </a:cubicBezTo>
                    <a:cubicBezTo>
                      <a:pt x="140" y="0"/>
                      <a:pt x="140" y="0"/>
                      <a:pt x="140" y="0"/>
                    </a:cubicBezTo>
                    <a:cubicBezTo>
                      <a:pt x="142" y="0"/>
                      <a:pt x="144" y="2"/>
                      <a:pt x="144" y="4"/>
                    </a:cubicBezTo>
                    <a:cubicBezTo>
                      <a:pt x="144" y="116"/>
                      <a:pt x="144" y="116"/>
                      <a:pt x="144" y="116"/>
                    </a:cubicBezTo>
                    <a:cubicBezTo>
                      <a:pt x="144" y="118"/>
                      <a:pt x="142" y="120"/>
                      <a:pt x="140" y="120"/>
                    </a:cubicBezTo>
                    <a:cubicBezTo>
                      <a:pt x="138" y="120"/>
                      <a:pt x="136" y="118"/>
                      <a:pt x="136" y="116"/>
                    </a:cubicBezTo>
                    <a:cubicBezTo>
                      <a:pt x="136" y="8"/>
                      <a:pt x="136" y="8"/>
                      <a:pt x="136" y="8"/>
                    </a:cubicBezTo>
                    <a:cubicBezTo>
                      <a:pt x="47" y="8"/>
                      <a:pt x="47" y="8"/>
                      <a:pt x="47" y="8"/>
                    </a:cubicBezTo>
                    <a:cubicBezTo>
                      <a:pt x="8" y="48"/>
                      <a:pt x="8" y="48"/>
                      <a:pt x="8" y="48"/>
                    </a:cubicBezTo>
                    <a:cubicBezTo>
                      <a:pt x="8" y="184"/>
                      <a:pt x="8" y="184"/>
                      <a:pt x="8" y="184"/>
                    </a:cubicBezTo>
                    <a:cubicBezTo>
                      <a:pt x="80" y="184"/>
                      <a:pt x="80" y="184"/>
                      <a:pt x="80" y="184"/>
                    </a:cubicBezTo>
                    <a:cubicBezTo>
                      <a:pt x="82" y="184"/>
                      <a:pt x="84" y="186"/>
                      <a:pt x="84" y="188"/>
                    </a:cubicBezTo>
                    <a:cubicBezTo>
                      <a:pt x="84" y="190"/>
                      <a:pt x="82" y="192"/>
                      <a:pt x="80"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67" name="Freeform 324">
                <a:extLst>
                  <a:ext uri="{FF2B5EF4-FFF2-40B4-BE49-F238E27FC236}">
                    <a16:creationId xmlns:a16="http://schemas.microsoft.com/office/drawing/2014/main" id="{F7295FD6-44C4-4E68-9D7F-FCA6C88775A6}"/>
                  </a:ext>
                </a:extLst>
              </p:cNvPr>
              <p:cNvSpPr>
                <a:spLocks/>
              </p:cNvSpPr>
              <p:nvPr/>
            </p:nvSpPr>
            <p:spPr bwMode="auto">
              <a:xfrm>
                <a:off x="8181710" y="2319832"/>
                <a:ext cx="79575" cy="92838"/>
              </a:xfrm>
              <a:custGeom>
                <a:avLst/>
                <a:gdLst>
                  <a:gd name="T0" fmla="*/ 44 w 48"/>
                  <a:gd name="T1" fmla="*/ 56 h 56"/>
                  <a:gd name="T2" fmla="*/ 4 w 48"/>
                  <a:gd name="T3" fmla="*/ 56 h 56"/>
                  <a:gd name="T4" fmla="*/ 0 w 48"/>
                  <a:gd name="T5" fmla="*/ 52 h 56"/>
                  <a:gd name="T6" fmla="*/ 4 w 48"/>
                  <a:gd name="T7" fmla="*/ 48 h 56"/>
                  <a:gd name="T8" fmla="*/ 40 w 48"/>
                  <a:gd name="T9" fmla="*/ 48 h 56"/>
                  <a:gd name="T10" fmla="*/ 40 w 48"/>
                  <a:gd name="T11" fmla="*/ 4 h 56"/>
                  <a:gd name="T12" fmla="*/ 44 w 48"/>
                  <a:gd name="T13" fmla="*/ 0 h 56"/>
                  <a:gd name="T14" fmla="*/ 48 w 48"/>
                  <a:gd name="T15" fmla="*/ 4 h 56"/>
                  <a:gd name="T16" fmla="*/ 48 w 48"/>
                  <a:gd name="T17" fmla="*/ 52 h 56"/>
                  <a:gd name="T18" fmla="*/ 44 w 48"/>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6">
                    <a:moveTo>
                      <a:pt x="44" y="56"/>
                    </a:moveTo>
                    <a:cubicBezTo>
                      <a:pt x="4" y="56"/>
                      <a:pt x="4" y="56"/>
                      <a:pt x="4" y="56"/>
                    </a:cubicBezTo>
                    <a:cubicBezTo>
                      <a:pt x="2" y="56"/>
                      <a:pt x="0" y="54"/>
                      <a:pt x="0" y="52"/>
                    </a:cubicBezTo>
                    <a:cubicBezTo>
                      <a:pt x="0" y="50"/>
                      <a:pt x="2" y="48"/>
                      <a:pt x="4" y="48"/>
                    </a:cubicBezTo>
                    <a:cubicBezTo>
                      <a:pt x="40" y="48"/>
                      <a:pt x="40" y="48"/>
                      <a:pt x="40" y="48"/>
                    </a:cubicBezTo>
                    <a:cubicBezTo>
                      <a:pt x="40" y="4"/>
                      <a:pt x="40" y="4"/>
                      <a:pt x="40" y="4"/>
                    </a:cubicBezTo>
                    <a:cubicBezTo>
                      <a:pt x="40" y="2"/>
                      <a:pt x="42" y="0"/>
                      <a:pt x="44" y="0"/>
                    </a:cubicBezTo>
                    <a:cubicBezTo>
                      <a:pt x="46" y="0"/>
                      <a:pt x="48" y="2"/>
                      <a:pt x="48" y="4"/>
                    </a:cubicBezTo>
                    <a:cubicBezTo>
                      <a:pt x="48" y="52"/>
                      <a:pt x="48" y="52"/>
                      <a:pt x="48" y="52"/>
                    </a:cubicBezTo>
                    <a:cubicBezTo>
                      <a:pt x="48" y="54"/>
                      <a:pt x="46" y="56"/>
                      <a:pt x="4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grpSp>
      <p:sp>
        <p:nvSpPr>
          <p:cNvPr id="68" name="矩形: 圆角 67">
            <a:extLst>
              <a:ext uri="{FF2B5EF4-FFF2-40B4-BE49-F238E27FC236}">
                <a16:creationId xmlns:a16="http://schemas.microsoft.com/office/drawing/2014/main" id="{6698C58E-57B8-4174-ACC3-2524980ADB91}"/>
              </a:ext>
            </a:extLst>
          </p:cNvPr>
          <p:cNvSpPr/>
          <p:nvPr/>
        </p:nvSpPr>
        <p:spPr>
          <a:xfrm>
            <a:off x="191733" y="127142"/>
            <a:ext cx="949299" cy="646331"/>
          </a:xfrm>
          <a:prstGeom prst="roundRect">
            <a:avLst>
              <a:gd name="adj" fmla="val 0"/>
            </a:avLst>
          </a:prstGeom>
        </p:spPr>
        <p:txBody>
          <a:bodyPr wrap="none">
            <a:spAutoFit/>
          </a:bodyPr>
          <a:lstStyle/>
          <a:p>
            <a:r>
              <a:rPr lang="en-US" altLang="zh-CN"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rPr>
              <a:t>LOGO</a:t>
            </a:r>
            <a:endParaRPr lang="zh-CN" altLang="en-US"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endParaRPr>
          </a:p>
        </p:txBody>
      </p:sp>
      <p:sp>
        <p:nvSpPr>
          <p:cNvPr id="69" name="矩形: 圆角 68">
            <a:extLst>
              <a:ext uri="{FF2B5EF4-FFF2-40B4-BE49-F238E27FC236}">
                <a16:creationId xmlns:a16="http://schemas.microsoft.com/office/drawing/2014/main" id="{C32B4F26-E306-4872-A94D-7AC3FB10B462}"/>
              </a:ext>
            </a:extLst>
          </p:cNvPr>
          <p:cNvSpPr/>
          <p:nvPr/>
        </p:nvSpPr>
        <p:spPr>
          <a:xfrm>
            <a:off x="147489" y="590868"/>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
        <p:nvSpPr>
          <p:cNvPr id="72" name="平行四边形 71">
            <a:extLst>
              <a:ext uri="{FF2B5EF4-FFF2-40B4-BE49-F238E27FC236}">
                <a16:creationId xmlns:a16="http://schemas.microsoft.com/office/drawing/2014/main" id="{20E16632-B1C0-401E-862C-65069FE75E6B}"/>
              </a:ext>
            </a:extLst>
          </p:cNvPr>
          <p:cNvSpPr/>
          <p:nvPr/>
        </p:nvSpPr>
        <p:spPr>
          <a:xfrm>
            <a:off x="11687676" y="6062236"/>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矩形 79">
            <a:extLst>
              <a:ext uri="{FF2B5EF4-FFF2-40B4-BE49-F238E27FC236}">
                <a16:creationId xmlns:a16="http://schemas.microsoft.com/office/drawing/2014/main" id="{4425E9F1-F4A6-4721-A46A-2A1A33933E87}"/>
              </a:ext>
            </a:extLst>
          </p:cNvPr>
          <p:cNvSpPr/>
          <p:nvPr/>
        </p:nvSpPr>
        <p:spPr>
          <a:xfrm>
            <a:off x="3130837" y="3270761"/>
            <a:ext cx="2759543" cy="646331"/>
          </a:xfrm>
          <a:prstGeom prst="rect">
            <a:avLst/>
          </a:prstGeom>
        </p:spPr>
        <p:txBody>
          <a:bodyPr wrap="square">
            <a:spAutoFit/>
          </a:bodyPr>
          <a:lstStyle/>
          <a:p>
            <a:r>
              <a:rPr lang="en-US" altLang="zh-CN" sz="3600" dirty="0">
                <a:solidFill>
                  <a:schemeClr val="bg1"/>
                </a:solidFill>
                <a:cs typeface="+mn-ea"/>
                <a:sym typeface="+mn-lt"/>
              </a:rPr>
              <a:t>CONTENTS</a:t>
            </a:r>
            <a:endParaRPr lang="zh-CN" altLang="en-US" sz="3600" dirty="0">
              <a:solidFill>
                <a:schemeClr val="bg1"/>
              </a:solidFill>
              <a:cs typeface="+mn-ea"/>
              <a:sym typeface="+mn-lt"/>
            </a:endParaRPr>
          </a:p>
        </p:txBody>
      </p:sp>
    </p:spTree>
    <p:extLst>
      <p:ext uri="{BB962C8B-B14F-4D97-AF65-F5344CB8AC3E}">
        <p14:creationId xmlns:p14="http://schemas.microsoft.com/office/powerpoint/2010/main" val="39777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strVal val="#ppt_h"/>
                                          </p:val>
                                        </p:tav>
                                        <p:tav tm="100000">
                                          <p:val>
                                            <p:strVal val="#ppt_h"/>
                                          </p:val>
                                        </p:tav>
                                      </p:tavLst>
                                    </p:anim>
                                  </p:childTnLst>
                                </p:cTn>
                              </p:par>
                            </p:childTnLst>
                          </p:cTn>
                        </p:par>
                        <p:par>
                          <p:cTn id="9" fill="hold">
                            <p:stCondLst>
                              <p:cond delay="850"/>
                            </p:stCondLst>
                            <p:childTnLst>
                              <p:par>
                                <p:cTn id="10" presetID="49" presetClass="entr" presetSubtype="0"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ppt_w</p:attrName>
                                        </p:attrNameLst>
                                      </p:cBhvr>
                                      <p:tavLst>
                                        <p:tav tm="0">
                                          <p:val>
                                            <p:fltVal val="0"/>
                                          </p:val>
                                        </p:tav>
                                        <p:tav tm="100000">
                                          <p:val>
                                            <p:strVal val="#ppt_w"/>
                                          </p:val>
                                        </p:tav>
                                      </p:tavLst>
                                    </p:anim>
                                    <p:anim calcmode="lin" valueType="num">
                                      <p:cBhvr>
                                        <p:cTn id="13" dur="1000" fill="hold"/>
                                        <p:tgtEl>
                                          <p:spTgt spid="46"/>
                                        </p:tgtEl>
                                        <p:attrNameLst>
                                          <p:attrName>ppt_h</p:attrName>
                                        </p:attrNameLst>
                                      </p:cBhvr>
                                      <p:tavLst>
                                        <p:tav tm="0">
                                          <p:val>
                                            <p:fltVal val="0"/>
                                          </p:val>
                                        </p:tav>
                                        <p:tav tm="100000">
                                          <p:val>
                                            <p:strVal val="#ppt_h"/>
                                          </p:val>
                                        </p:tav>
                                      </p:tavLst>
                                    </p:anim>
                                    <p:anim calcmode="lin" valueType="num">
                                      <p:cBhvr>
                                        <p:cTn id="14" dur="1000" fill="hold"/>
                                        <p:tgtEl>
                                          <p:spTgt spid="46"/>
                                        </p:tgtEl>
                                        <p:attrNameLst>
                                          <p:attrName>style.rotation</p:attrName>
                                        </p:attrNameLst>
                                      </p:cBhvr>
                                      <p:tavLst>
                                        <p:tav tm="0">
                                          <p:val>
                                            <p:fltVal val="360"/>
                                          </p:val>
                                        </p:tav>
                                        <p:tav tm="100000">
                                          <p:val>
                                            <p:fltVal val="0"/>
                                          </p:val>
                                        </p:tav>
                                      </p:tavLst>
                                    </p:anim>
                                    <p:animEffect transition="in" filter="fade">
                                      <p:cBhvr>
                                        <p:cTn id="15" dur="1000"/>
                                        <p:tgtEl>
                                          <p:spTgt spid="46"/>
                                        </p:tgtEl>
                                      </p:cBhvr>
                                    </p:animEffect>
                                  </p:childTnLst>
                                </p:cTn>
                              </p:par>
                            </p:childTnLst>
                          </p:cTn>
                        </p:par>
                        <p:par>
                          <p:cTn id="16" fill="hold">
                            <p:stCondLst>
                              <p:cond delay="185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35" presetClass="path" presetSubtype="0" accel="10000" decel="90000" fill="hold" nodeType="withEffect">
                                  <p:stCondLst>
                                    <p:cond delay="0"/>
                                  </p:stCondLst>
                                  <p:childTnLst>
                                    <p:animMotion origin="layout" path="M -6.25E-7 -3.7037E-7 L 0.05182 -3.7037E-7 " pathEditMode="relative" rAng="0" ptsTypes="AA">
                                      <p:cBhvr>
                                        <p:cTn id="21" dur="1000" spd="-100000" fill="hold"/>
                                        <p:tgtEl>
                                          <p:spTgt spid="11"/>
                                        </p:tgtEl>
                                        <p:attrNameLst>
                                          <p:attrName>ppt_x</p:attrName>
                                          <p:attrName>ppt_y</p:attrName>
                                        </p:attrNameLst>
                                      </p:cBhvr>
                                      <p:rCtr x="2591" y="0"/>
                                    </p:animMotion>
                                  </p:childTnLst>
                                </p:cTn>
                              </p:par>
                            </p:childTnLst>
                          </p:cTn>
                        </p:par>
                        <p:par>
                          <p:cTn id="22" fill="hold">
                            <p:stCondLst>
                              <p:cond delay="2850"/>
                            </p:stCondLst>
                            <p:childTnLst>
                              <p:par>
                                <p:cTn id="23" presetID="49" presetClass="entr" presetSubtype="0" decel="10000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360"/>
                                          </p:val>
                                        </p:tav>
                                        <p:tav tm="100000">
                                          <p:val>
                                            <p:fltVal val="0"/>
                                          </p:val>
                                        </p:tav>
                                      </p:tavLst>
                                    </p:anim>
                                    <p:animEffect transition="in" filter="fade">
                                      <p:cBhvr>
                                        <p:cTn id="28" dur="1000"/>
                                        <p:tgtEl>
                                          <p:spTgt spid="61"/>
                                        </p:tgtEl>
                                      </p:cBhvr>
                                    </p:animEffect>
                                  </p:childTnLst>
                                </p:cTn>
                              </p:par>
                            </p:childTnLst>
                          </p:cTn>
                        </p:par>
                        <p:par>
                          <p:cTn id="29" fill="hold">
                            <p:stCondLst>
                              <p:cond delay="385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par>
                                <p:cTn id="33" presetID="35" presetClass="path" presetSubtype="0" accel="10000" decel="90000" fill="hold" nodeType="withEffect">
                                  <p:stCondLst>
                                    <p:cond delay="0"/>
                                  </p:stCondLst>
                                  <p:childTnLst>
                                    <p:animMotion origin="layout" path="M -1.25E-6 -3.7037E-7 L 0.05182 -3.7037E-7 " pathEditMode="relative" rAng="0" ptsTypes="AA">
                                      <p:cBhvr>
                                        <p:cTn id="34" dur="1000" spd="-100000" fill="hold"/>
                                        <p:tgtEl>
                                          <p:spTgt spid="14"/>
                                        </p:tgtEl>
                                        <p:attrNameLst>
                                          <p:attrName>ppt_x</p:attrName>
                                          <p:attrName>ppt_y</p:attrName>
                                        </p:attrNameLst>
                                      </p:cBhvr>
                                      <p:rCtr x="2591" y="0"/>
                                    </p:animMotion>
                                  </p:childTnLst>
                                </p:cTn>
                              </p:par>
                            </p:childTnLst>
                          </p:cTn>
                        </p:par>
                        <p:par>
                          <p:cTn id="35" fill="hold">
                            <p:stCondLst>
                              <p:cond delay="4850"/>
                            </p:stCondLst>
                            <p:childTnLst>
                              <p:par>
                                <p:cTn id="36" presetID="49" presetClass="entr" presetSubtype="0" decel="100000"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1000" fill="hold"/>
                                        <p:tgtEl>
                                          <p:spTgt spid="58"/>
                                        </p:tgtEl>
                                        <p:attrNameLst>
                                          <p:attrName>ppt_w</p:attrName>
                                        </p:attrNameLst>
                                      </p:cBhvr>
                                      <p:tavLst>
                                        <p:tav tm="0">
                                          <p:val>
                                            <p:fltVal val="0"/>
                                          </p:val>
                                        </p:tav>
                                        <p:tav tm="100000">
                                          <p:val>
                                            <p:strVal val="#ppt_w"/>
                                          </p:val>
                                        </p:tav>
                                      </p:tavLst>
                                    </p:anim>
                                    <p:anim calcmode="lin" valueType="num">
                                      <p:cBhvr>
                                        <p:cTn id="39" dur="1000" fill="hold"/>
                                        <p:tgtEl>
                                          <p:spTgt spid="58"/>
                                        </p:tgtEl>
                                        <p:attrNameLst>
                                          <p:attrName>ppt_h</p:attrName>
                                        </p:attrNameLst>
                                      </p:cBhvr>
                                      <p:tavLst>
                                        <p:tav tm="0">
                                          <p:val>
                                            <p:fltVal val="0"/>
                                          </p:val>
                                        </p:tav>
                                        <p:tav tm="100000">
                                          <p:val>
                                            <p:strVal val="#ppt_h"/>
                                          </p:val>
                                        </p:tav>
                                      </p:tavLst>
                                    </p:anim>
                                    <p:anim calcmode="lin" valueType="num">
                                      <p:cBhvr>
                                        <p:cTn id="40" dur="1000" fill="hold"/>
                                        <p:tgtEl>
                                          <p:spTgt spid="58"/>
                                        </p:tgtEl>
                                        <p:attrNameLst>
                                          <p:attrName>style.rotation</p:attrName>
                                        </p:attrNameLst>
                                      </p:cBhvr>
                                      <p:tavLst>
                                        <p:tav tm="0">
                                          <p:val>
                                            <p:fltVal val="360"/>
                                          </p:val>
                                        </p:tav>
                                        <p:tav tm="100000">
                                          <p:val>
                                            <p:fltVal val="0"/>
                                          </p:val>
                                        </p:tav>
                                      </p:tavLst>
                                    </p:anim>
                                    <p:animEffect transition="in" filter="fade">
                                      <p:cBhvr>
                                        <p:cTn id="41" dur="1000"/>
                                        <p:tgtEl>
                                          <p:spTgt spid="58"/>
                                        </p:tgtEl>
                                      </p:cBhvr>
                                    </p:animEffect>
                                  </p:childTnLst>
                                </p:cTn>
                              </p:par>
                            </p:childTnLst>
                          </p:cTn>
                        </p:par>
                        <p:par>
                          <p:cTn id="42" fill="hold">
                            <p:stCondLst>
                              <p:cond delay="585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par>
                                <p:cTn id="46" presetID="35" presetClass="path" presetSubtype="0" accel="10000" decel="90000" fill="hold" nodeType="withEffect">
                                  <p:stCondLst>
                                    <p:cond delay="0"/>
                                  </p:stCondLst>
                                  <p:childTnLst>
                                    <p:animMotion origin="layout" path="M -6.25E-7 -2.22222E-6 L 0.05182 -2.22222E-6 " pathEditMode="relative" rAng="0" ptsTypes="AA">
                                      <p:cBhvr>
                                        <p:cTn id="47" dur="1000" spd="-100000" fill="hold"/>
                                        <p:tgtEl>
                                          <p:spTgt spid="17"/>
                                        </p:tgtEl>
                                        <p:attrNameLst>
                                          <p:attrName>ppt_x</p:attrName>
                                          <p:attrName>ppt_y</p:attrName>
                                        </p:attrNameLst>
                                      </p:cBhvr>
                                      <p:rCtr x="2591" y="0"/>
                                    </p:animMotion>
                                  </p:childTnLst>
                                </p:cTn>
                              </p:par>
                            </p:childTnLst>
                          </p:cTn>
                        </p:par>
                        <p:par>
                          <p:cTn id="48" fill="hold">
                            <p:stCondLst>
                              <p:cond delay="685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1000" fill="hold"/>
                                        <p:tgtEl>
                                          <p:spTgt spid="32"/>
                                        </p:tgtEl>
                                        <p:attrNameLst>
                                          <p:attrName>ppt_w</p:attrName>
                                        </p:attrNameLst>
                                      </p:cBhvr>
                                      <p:tavLst>
                                        <p:tav tm="0">
                                          <p:val>
                                            <p:fltVal val="0"/>
                                          </p:val>
                                        </p:tav>
                                        <p:tav tm="100000">
                                          <p:val>
                                            <p:strVal val="#ppt_w"/>
                                          </p:val>
                                        </p:tav>
                                      </p:tavLst>
                                    </p:anim>
                                    <p:anim calcmode="lin" valueType="num">
                                      <p:cBhvr>
                                        <p:cTn id="52" dur="1000" fill="hold"/>
                                        <p:tgtEl>
                                          <p:spTgt spid="32"/>
                                        </p:tgtEl>
                                        <p:attrNameLst>
                                          <p:attrName>ppt_h</p:attrName>
                                        </p:attrNameLst>
                                      </p:cBhvr>
                                      <p:tavLst>
                                        <p:tav tm="0">
                                          <p:val>
                                            <p:fltVal val="0"/>
                                          </p:val>
                                        </p:tav>
                                        <p:tav tm="100000">
                                          <p:val>
                                            <p:strVal val="#ppt_h"/>
                                          </p:val>
                                        </p:tav>
                                      </p:tavLst>
                                    </p:anim>
                                    <p:anim calcmode="lin" valueType="num">
                                      <p:cBhvr>
                                        <p:cTn id="53" dur="1000" fill="hold"/>
                                        <p:tgtEl>
                                          <p:spTgt spid="32"/>
                                        </p:tgtEl>
                                        <p:attrNameLst>
                                          <p:attrName>style.rotation</p:attrName>
                                        </p:attrNameLst>
                                      </p:cBhvr>
                                      <p:tavLst>
                                        <p:tav tm="0">
                                          <p:val>
                                            <p:fltVal val="360"/>
                                          </p:val>
                                        </p:tav>
                                        <p:tav tm="100000">
                                          <p:val>
                                            <p:fltVal val="0"/>
                                          </p:val>
                                        </p:tav>
                                      </p:tavLst>
                                    </p:anim>
                                    <p:animEffect transition="in" filter="fade">
                                      <p:cBhvr>
                                        <p:cTn id="54" dur="1000"/>
                                        <p:tgtEl>
                                          <p:spTgt spid="32"/>
                                        </p:tgtEl>
                                      </p:cBhvr>
                                    </p:animEffect>
                                  </p:childTnLst>
                                </p:cTn>
                              </p:par>
                            </p:childTnLst>
                          </p:cTn>
                        </p:par>
                        <p:par>
                          <p:cTn id="55" fill="hold">
                            <p:stCondLst>
                              <p:cond delay="785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childTnLst>
                                </p:cTn>
                              </p:par>
                              <p:par>
                                <p:cTn id="59" presetID="35" presetClass="path" presetSubtype="0" accel="10000" decel="90000" fill="hold" nodeType="withEffect">
                                  <p:stCondLst>
                                    <p:cond delay="0"/>
                                  </p:stCondLst>
                                  <p:childTnLst>
                                    <p:animMotion origin="layout" path="M 3.75E-6 -2.22222E-6 L 0.05182 -2.22222E-6 " pathEditMode="relative" rAng="0" ptsTypes="AA">
                                      <p:cBhvr>
                                        <p:cTn id="60" dur="1000" spd="-100000" fill="hold"/>
                                        <p:tgtEl>
                                          <p:spTgt spid="20"/>
                                        </p:tgtEl>
                                        <p:attrNameLst>
                                          <p:attrName>ppt_x</p:attrName>
                                          <p:attrName>ppt_y</p:attrName>
                                        </p:attrNameLst>
                                      </p:cBhvr>
                                      <p:rCtr x="2591" y="0"/>
                                    </p:animMotion>
                                  </p:childTnLst>
                                </p:cTn>
                              </p:par>
                            </p:childTnLst>
                          </p:cTn>
                        </p:par>
                        <p:par>
                          <p:cTn id="61" fill="hold">
                            <p:stCondLst>
                              <p:cond delay="8850"/>
                            </p:stCondLst>
                            <p:childTnLst>
                              <p:par>
                                <p:cTn id="62" presetID="49" presetClass="entr" presetSubtype="0" decel="100000"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1000" fill="hold"/>
                                        <p:tgtEl>
                                          <p:spTgt spid="35"/>
                                        </p:tgtEl>
                                        <p:attrNameLst>
                                          <p:attrName>ppt_w</p:attrName>
                                        </p:attrNameLst>
                                      </p:cBhvr>
                                      <p:tavLst>
                                        <p:tav tm="0">
                                          <p:val>
                                            <p:fltVal val="0"/>
                                          </p:val>
                                        </p:tav>
                                        <p:tav tm="100000">
                                          <p:val>
                                            <p:strVal val="#ppt_w"/>
                                          </p:val>
                                        </p:tav>
                                      </p:tavLst>
                                    </p:anim>
                                    <p:anim calcmode="lin" valueType="num">
                                      <p:cBhvr>
                                        <p:cTn id="65" dur="1000" fill="hold"/>
                                        <p:tgtEl>
                                          <p:spTgt spid="35"/>
                                        </p:tgtEl>
                                        <p:attrNameLst>
                                          <p:attrName>ppt_h</p:attrName>
                                        </p:attrNameLst>
                                      </p:cBhvr>
                                      <p:tavLst>
                                        <p:tav tm="0">
                                          <p:val>
                                            <p:fltVal val="0"/>
                                          </p:val>
                                        </p:tav>
                                        <p:tav tm="100000">
                                          <p:val>
                                            <p:strVal val="#ppt_h"/>
                                          </p:val>
                                        </p:tav>
                                      </p:tavLst>
                                    </p:anim>
                                    <p:anim calcmode="lin" valueType="num">
                                      <p:cBhvr>
                                        <p:cTn id="66" dur="1000" fill="hold"/>
                                        <p:tgtEl>
                                          <p:spTgt spid="35"/>
                                        </p:tgtEl>
                                        <p:attrNameLst>
                                          <p:attrName>style.rotation</p:attrName>
                                        </p:attrNameLst>
                                      </p:cBhvr>
                                      <p:tavLst>
                                        <p:tav tm="0">
                                          <p:val>
                                            <p:fltVal val="360"/>
                                          </p:val>
                                        </p:tav>
                                        <p:tav tm="100000">
                                          <p:val>
                                            <p:fltVal val="0"/>
                                          </p:val>
                                        </p:tav>
                                      </p:tavLst>
                                    </p:anim>
                                    <p:animEffect transition="in" filter="fade">
                                      <p:cBhvr>
                                        <p:cTn id="67" dur="1000"/>
                                        <p:tgtEl>
                                          <p:spTgt spid="35"/>
                                        </p:tgtEl>
                                      </p:cBhvr>
                                    </p:animEffect>
                                  </p:childTnLst>
                                </p:cTn>
                              </p:par>
                            </p:childTnLst>
                          </p:cTn>
                        </p:par>
                        <p:par>
                          <p:cTn id="68" fill="hold">
                            <p:stCondLst>
                              <p:cond delay="985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childTnLst>
                                </p:cTn>
                              </p:par>
                              <p:par>
                                <p:cTn id="72" presetID="35" presetClass="path" presetSubtype="0" accel="10000" decel="90000" fill="hold" nodeType="withEffect">
                                  <p:stCondLst>
                                    <p:cond delay="0"/>
                                  </p:stCondLst>
                                  <p:childTnLst>
                                    <p:animMotion origin="layout" path="M -6.25E-7 4.44444E-6 L 0.05182 4.44444E-6 " pathEditMode="relative" rAng="0" ptsTypes="AA">
                                      <p:cBhvr>
                                        <p:cTn id="73" dur="1000" spd="-100000" fill="hold"/>
                                        <p:tgtEl>
                                          <p:spTgt spid="23"/>
                                        </p:tgtEl>
                                        <p:attrNameLst>
                                          <p:attrName>ppt_x</p:attrName>
                                          <p:attrName>ppt_y</p:attrName>
                                        </p:attrNameLst>
                                      </p:cBhvr>
                                      <p:rCtr x="2591" y="0"/>
                                    </p:animMotion>
                                  </p:childTnLst>
                                </p:cTn>
                              </p:par>
                            </p:childTnLst>
                          </p:cTn>
                        </p:par>
                        <p:par>
                          <p:cTn id="74" fill="hold">
                            <p:stCondLst>
                              <p:cond delay="10850"/>
                            </p:stCondLst>
                            <p:childTnLst>
                              <p:par>
                                <p:cTn id="75" presetID="49" presetClass="entr" presetSubtype="0" decel="100000"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1000" fill="hold"/>
                                        <p:tgtEl>
                                          <p:spTgt spid="29"/>
                                        </p:tgtEl>
                                        <p:attrNameLst>
                                          <p:attrName>ppt_w</p:attrName>
                                        </p:attrNameLst>
                                      </p:cBhvr>
                                      <p:tavLst>
                                        <p:tav tm="0">
                                          <p:val>
                                            <p:fltVal val="0"/>
                                          </p:val>
                                        </p:tav>
                                        <p:tav tm="100000">
                                          <p:val>
                                            <p:strVal val="#ppt_w"/>
                                          </p:val>
                                        </p:tav>
                                      </p:tavLst>
                                    </p:anim>
                                    <p:anim calcmode="lin" valueType="num">
                                      <p:cBhvr>
                                        <p:cTn id="78" dur="1000" fill="hold"/>
                                        <p:tgtEl>
                                          <p:spTgt spid="29"/>
                                        </p:tgtEl>
                                        <p:attrNameLst>
                                          <p:attrName>ppt_h</p:attrName>
                                        </p:attrNameLst>
                                      </p:cBhvr>
                                      <p:tavLst>
                                        <p:tav tm="0">
                                          <p:val>
                                            <p:fltVal val="0"/>
                                          </p:val>
                                        </p:tav>
                                        <p:tav tm="100000">
                                          <p:val>
                                            <p:strVal val="#ppt_h"/>
                                          </p:val>
                                        </p:tav>
                                      </p:tavLst>
                                    </p:anim>
                                    <p:anim calcmode="lin" valueType="num">
                                      <p:cBhvr>
                                        <p:cTn id="79" dur="1000" fill="hold"/>
                                        <p:tgtEl>
                                          <p:spTgt spid="29"/>
                                        </p:tgtEl>
                                        <p:attrNameLst>
                                          <p:attrName>style.rotation</p:attrName>
                                        </p:attrNameLst>
                                      </p:cBhvr>
                                      <p:tavLst>
                                        <p:tav tm="0">
                                          <p:val>
                                            <p:fltVal val="360"/>
                                          </p:val>
                                        </p:tav>
                                        <p:tav tm="100000">
                                          <p:val>
                                            <p:fltVal val="0"/>
                                          </p:val>
                                        </p:tav>
                                      </p:tavLst>
                                    </p:anim>
                                    <p:animEffect transition="in" filter="fade">
                                      <p:cBhvr>
                                        <p:cTn id="80" dur="1000"/>
                                        <p:tgtEl>
                                          <p:spTgt spid="29"/>
                                        </p:tgtEl>
                                      </p:cBhvr>
                                    </p:animEffect>
                                  </p:childTnLst>
                                </p:cTn>
                              </p:par>
                            </p:childTnLst>
                          </p:cTn>
                        </p:par>
                        <p:par>
                          <p:cTn id="81" fill="hold">
                            <p:stCondLst>
                              <p:cond delay="11850"/>
                            </p:stCondLst>
                            <p:childTnLst>
                              <p:par>
                                <p:cTn id="82" presetID="10"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childTnLst>
                                </p:cTn>
                              </p:par>
                              <p:par>
                                <p:cTn id="85" presetID="35" presetClass="path" presetSubtype="0" accel="10000" decel="90000" fill="hold" nodeType="withEffect">
                                  <p:stCondLst>
                                    <p:cond delay="0"/>
                                  </p:stCondLst>
                                  <p:childTnLst>
                                    <p:animMotion origin="layout" path="M -1.25E-6 4.44444E-6 L 0.05182 4.44444E-6 " pathEditMode="relative" rAng="0" ptsTypes="AA">
                                      <p:cBhvr>
                                        <p:cTn id="86" dur="1000" spd="-100000" fill="hold"/>
                                        <p:tgtEl>
                                          <p:spTgt spid="26"/>
                                        </p:tgtEl>
                                        <p:attrNameLst>
                                          <p:attrName>ppt_x</p:attrName>
                                          <p:attrName>ppt_y</p:attrName>
                                        </p:attrNameLst>
                                      </p:cBhvr>
                                      <p:rCtr x="25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0A08C0BC-A95A-4D2B-A603-0C847F56527C}"/>
              </a:ext>
            </a:extLst>
          </p:cNvPr>
          <p:cNvSpPr/>
          <p:nvPr/>
        </p:nvSpPr>
        <p:spPr>
          <a:xfrm>
            <a:off x="1693421" y="1276086"/>
            <a:ext cx="3002745" cy="461665"/>
          </a:xfrm>
          <a:prstGeom prst="rect">
            <a:avLst/>
          </a:prstGeom>
        </p:spPr>
        <p:txBody>
          <a:bodyPr wrap="none">
            <a:spAutoFit/>
          </a:bodyPr>
          <a:lstStyle/>
          <a:p>
            <a:r>
              <a:rPr lang="zh-CN" altLang="en-US" sz="2400" dirty="0">
                <a:solidFill>
                  <a:srgbClr val="3C4D63"/>
                </a:solidFill>
                <a:cs typeface="+mn-ea"/>
                <a:sym typeface="+mn-lt"/>
              </a:rPr>
              <a:t>Profit analysis</a:t>
            </a:r>
            <a:r>
              <a:rPr lang="en-US" altLang="zh-CN" sz="2400" dirty="0">
                <a:solidFill>
                  <a:srgbClr val="3C4D63"/>
                </a:solidFill>
                <a:cs typeface="+mn-ea"/>
                <a:sym typeface="+mn-lt"/>
              </a:rPr>
              <a:t>——</a:t>
            </a:r>
            <a:r>
              <a:rPr lang="zh-CN" altLang="en-US" sz="2400" dirty="0">
                <a:solidFill>
                  <a:srgbClr val="3C4D63"/>
                </a:solidFill>
                <a:cs typeface="+mn-ea"/>
                <a:sym typeface="+mn-lt"/>
              </a:rPr>
              <a:t>studio</a:t>
            </a:r>
          </a:p>
        </p:txBody>
      </p:sp>
      <p:grpSp>
        <p:nvGrpSpPr>
          <p:cNvPr id="11" name="组合 10">
            <a:extLst>
              <a:ext uri="{FF2B5EF4-FFF2-40B4-BE49-F238E27FC236}">
                <a16:creationId xmlns:a16="http://schemas.microsoft.com/office/drawing/2014/main" id="{D3D077CC-EA09-4D30-9CA9-162EA3A2D822}"/>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86A9A959-E179-48F1-93D2-F9F663CAAF17}"/>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06CA8FA8-75EE-46DB-AD3C-47ED57B06CE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96D29946-044A-4DE8-9A34-0352A935AC11}"/>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C183DD6F-AE91-490D-AF96-494E9A3257DB}"/>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4436968F-F187-4073-8A4C-BCDF3EA87DA2}"/>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4ABD2079-B3E2-48ED-8D2E-5939D315EE36}"/>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EF46DB64-9178-4EC0-A9F1-2266D8FA397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77A607BE-D2EF-4AFD-902E-00662E1F6395}"/>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CBEB8B7F-A3D7-472B-912F-8EFDD1206D4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D966C28-7313-4772-BFAB-09075F9C56C6}"/>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5FC8E263-D1A7-4786-908D-CAF1C6778A4A}"/>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C566E091-2125-4238-AD1C-92E9D183A31B}"/>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87FD68EE-FB24-4F1A-BEA9-BF05267F66B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955AEA00-C52B-4049-AD3F-31DA56F4775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26" name="组合 25">
            <a:extLst>
              <a:ext uri="{FF2B5EF4-FFF2-40B4-BE49-F238E27FC236}">
                <a16:creationId xmlns:a16="http://schemas.microsoft.com/office/drawing/2014/main" id="{00883C9D-8B71-41F6-B8F9-DD26BB025201}"/>
              </a:ext>
            </a:extLst>
          </p:cNvPr>
          <p:cNvGrpSpPr/>
          <p:nvPr/>
        </p:nvGrpSpPr>
        <p:grpSpPr>
          <a:xfrm>
            <a:off x="8154637" y="2127302"/>
            <a:ext cx="3081083" cy="1365716"/>
            <a:chOff x="7483989" y="3234733"/>
            <a:chExt cx="3081083" cy="1365716"/>
          </a:xfrm>
        </p:grpSpPr>
        <p:sp>
          <p:nvSpPr>
            <p:cNvPr id="27" name="矩形 26">
              <a:extLst>
                <a:ext uri="{FF2B5EF4-FFF2-40B4-BE49-F238E27FC236}">
                  <a16:creationId xmlns:a16="http://schemas.microsoft.com/office/drawing/2014/main" id="{FABC8481-77B4-42E1-93BD-2FFD9FC9BDA1}"/>
                </a:ext>
              </a:extLst>
            </p:cNvPr>
            <p:cNvSpPr/>
            <p:nvPr/>
          </p:nvSpPr>
          <p:spPr>
            <a:xfrm>
              <a:off x="7483990" y="3732519"/>
              <a:ext cx="3081082"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65000"/>
                      <a:lumOff val="35000"/>
                    </a:schemeClr>
                  </a:solidFill>
                  <a:cs typeface="+mn-ea"/>
                  <a:sym typeface="+mn-lt"/>
                </a:rPr>
                <a:t>In the continuous output of tourism programs at the same time to increase low-cost food production columns, to achieve the company's early profit purposes.</a:t>
              </a:r>
            </a:p>
          </p:txBody>
        </p:sp>
        <p:sp>
          <p:nvSpPr>
            <p:cNvPr id="28" name="矩形 27">
              <a:extLst>
                <a:ext uri="{FF2B5EF4-FFF2-40B4-BE49-F238E27FC236}">
                  <a16:creationId xmlns:a16="http://schemas.microsoft.com/office/drawing/2014/main" id="{4BF9AD4F-9A74-4159-9B7D-F4213A250F9F}"/>
                </a:ext>
              </a:extLst>
            </p:cNvPr>
            <p:cNvSpPr/>
            <p:nvPr/>
          </p:nvSpPr>
          <p:spPr>
            <a:xfrm>
              <a:off x="7483989" y="3234733"/>
              <a:ext cx="2050552" cy="4303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solidFill>
                    <a:schemeClr val="tx1">
                      <a:lumMod val="65000"/>
                      <a:lumOff val="35000"/>
                    </a:schemeClr>
                  </a:solidFill>
                  <a:cs typeface="+mn-ea"/>
                  <a:sym typeface="+mn-lt"/>
                </a:rPr>
                <a:t>multivariant</a:t>
              </a:r>
            </a:p>
          </p:txBody>
        </p:sp>
      </p:grpSp>
      <p:grpSp>
        <p:nvGrpSpPr>
          <p:cNvPr id="29" name="组合 28">
            <a:extLst>
              <a:ext uri="{FF2B5EF4-FFF2-40B4-BE49-F238E27FC236}">
                <a16:creationId xmlns:a16="http://schemas.microsoft.com/office/drawing/2014/main" id="{A52545B6-4D4E-45B0-AB8F-9054C792CDD6}"/>
              </a:ext>
            </a:extLst>
          </p:cNvPr>
          <p:cNvGrpSpPr/>
          <p:nvPr/>
        </p:nvGrpSpPr>
        <p:grpSpPr>
          <a:xfrm>
            <a:off x="8154637" y="4395121"/>
            <a:ext cx="3081083" cy="1350926"/>
            <a:chOff x="7483989" y="3249523"/>
            <a:chExt cx="3081083" cy="1350926"/>
          </a:xfrm>
        </p:grpSpPr>
        <p:sp>
          <p:nvSpPr>
            <p:cNvPr id="30" name="矩形 29">
              <a:extLst>
                <a:ext uri="{FF2B5EF4-FFF2-40B4-BE49-F238E27FC236}">
                  <a16:creationId xmlns:a16="http://schemas.microsoft.com/office/drawing/2014/main" id="{8DD29B5F-A768-4CC8-A912-24334A6364AA}"/>
                </a:ext>
              </a:extLst>
            </p:cNvPr>
            <p:cNvSpPr/>
            <p:nvPr/>
          </p:nvSpPr>
          <p:spPr>
            <a:xfrm>
              <a:off x="7483990" y="3732519"/>
              <a:ext cx="3081082"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65000"/>
                      <a:lumOff val="35000"/>
                    </a:schemeClr>
                  </a:solidFill>
                  <a:cs typeface="+mn-ea"/>
                  <a:sym typeface="+mn-lt"/>
                </a:rPr>
                <a:t>Deepen program content, graft more cultural elements, with different angles of analysis, to achieve a series of self-media content output.</a:t>
              </a:r>
            </a:p>
          </p:txBody>
        </p:sp>
        <p:sp>
          <p:nvSpPr>
            <p:cNvPr id="31" name="矩形 30">
              <a:extLst>
                <a:ext uri="{FF2B5EF4-FFF2-40B4-BE49-F238E27FC236}">
                  <a16:creationId xmlns:a16="http://schemas.microsoft.com/office/drawing/2014/main" id="{46F7807C-34D7-49C3-BC76-C2390396EF9B}"/>
                </a:ext>
              </a:extLst>
            </p:cNvPr>
            <p:cNvSpPr/>
            <p:nvPr/>
          </p:nvSpPr>
          <p:spPr>
            <a:xfrm>
              <a:off x="7483989" y="3249523"/>
              <a:ext cx="2050552" cy="4303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solidFill>
                    <a:schemeClr val="tx1">
                      <a:lumMod val="65000"/>
                      <a:lumOff val="35000"/>
                    </a:schemeClr>
                  </a:solidFill>
                  <a:cs typeface="+mn-ea"/>
                  <a:sym typeface="+mn-lt"/>
                </a:rPr>
                <a:t>persistent</a:t>
              </a:r>
            </a:p>
          </p:txBody>
        </p:sp>
      </p:grpSp>
      <p:grpSp>
        <p:nvGrpSpPr>
          <p:cNvPr id="32" name="组合 31">
            <a:extLst>
              <a:ext uri="{FF2B5EF4-FFF2-40B4-BE49-F238E27FC236}">
                <a16:creationId xmlns:a16="http://schemas.microsoft.com/office/drawing/2014/main" id="{D0BCAEF1-7856-4476-8BEA-A9DE30E277F0}"/>
              </a:ext>
            </a:extLst>
          </p:cNvPr>
          <p:cNvGrpSpPr/>
          <p:nvPr/>
        </p:nvGrpSpPr>
        <p:grpSpPr>
          <a:xfrm>
            <a:off x="705885" y="2127303"/>
            <a:ext cx="3489020" cy="1365715"/>
            <a:chOff x="7076052" y="3234734"/>
            <a:chExt cx="3489020" cy="1365715"/>
          </a:xfrm>
        </p:grpSpPr>
        <p:sp>
          <p:nvSpPr>
            <p:cNvPr id="33" name="矩形 32">
              <a:extLst>
                <a:ext uri="{FF2B5EF4-FFF2-40B4-BE49-F238E27FC236}">
                  <a16:creationId xmlns:a16="http://schemas.microsoft.com/office/drawing/2014/main" id="{5DD51FDA-6CC2-44CF-B7A4-01843C91136F}"/>
                </a:ext>
              </a:extLst>
            </p:cNvPr>
            <p:cNvSpPr/>
            <p:nvPr/>
          </p:nvSpPr>
          <p:spPr>
            <a:xfrm>
              <a:off x="7483990" y="3732519"/>
              <a:ext cx="3081082"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65000"/>
                      <a:lumOff val="35000"/>
                    </a:schemeClr>
                  </a:solidFill>
                  <a:cs typeface="+mn-ea"/>
                  <a:sym typeface="+mn-lt"/>
                </a:rPr>
                <a:t>Team collaboration, improve work efficiency at the same time improve the quality of content, to achieve the traditional personal self-media and team self-media essential difference.</a:t>
              </a:r>
            </a:p>
          </p:txBody>
        </p:sp>
        <p:sp>
          <p:nvSpPr>
            <p:cNvPr id="34" name="矩形 33">
              <a:extLst>
                <a:ext uri="{FF2B5EF4-FFF2-40B4-BE49-F238E27FC236}">
                  <a16:creationId xmlns:a16="http://schemas.microsoft.com/office/drawing/2014/main" id="{DB096795-E9D2-4176-92DD-C9D3FB8597DE}"/>
                </a:ext>
              </a:extLst>
            </p:cNvPr>
            <p:cNvSpPr/>
            <p:nvPr/>
          </p:nvSpPr>
          <p:spPr>
            <a:xfrm>
              <a:off x="7076052" y="3234734"/>
              <a:ext cx="3489020" cy="4303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solidFill>
                    <a:schemeClr val="tx1">
                      <a:lumMod val="65000"/>
                      <a:lumOff val="35000"/>
                    </a:schemeClr>
                  </a:solidFill>
                  <a:cs typeface="+mn-ea"/>
                  <a:sym typeface="+mn-lt"/>
                </a:rPr>
                <a:t>highly efficient</a:t>
              </a:r>
            </a:p>
          </p:txBody>
        </p:sp>
      </p:grpSp>
      <p:grpSp>
        <p:nvGrpSpPr>
          <p:cNvPr id="35" name="组合 34">
            <a:extLst>
              <a:ext uri="{FF2B5EF4-FFF2-40B4-BE49-F238E27FC236}">
                <a16:creationId xmlns:a16="http://schemas.microsoft.com/office/drawing/2014/main" id="{E95A8D39-EB08-4215-B466-601DF8A07D39}"/>
              </a:ext>
            </a:extLst>
          </p:cNvPr>
          <p:cNvGrpSpPr/>
          <p:nvPr/>
        </p:nvGrpSpPr>
        <p:grpSpPr>
          <a:xfrm>
            <a:off x="1113823" y="4412430"/>
            <a:ext cx="3081082" cy="1333617"/>
            <a:chOff x="7483990" y="3266832"/>
            <a:chExt cx="3081082" cy="1333617"/>
          </a:xfrm>
        </p:grpSpPr>
        <p:sp>
          <p:nvSpPr>
            <p:cNvPr id="36" name="矩形 35">
              <a:extLst>
                <a:ext uri="{FF2B5EF4-FFF2-40B4-BE49-F238E27FC236}">
                  <a16:creationId xmlns:a16="http://schemas.microsoft.com/office/drawing/2014/main" id="{093D5544-3E6D-47AA-87AD-5F9EB9D97977}"/>
                </a:ext>
              </a:extLst>
            </p:cNvPr>
            <p:cNvSpPr/>
            <p:nvPr/>
          </p:nvSpPr>
          <p:spPr>
            <a:xfrm>
              <a:off x="7483990" y="3732519"/>
              <a:ext cx="3081082"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65000"/>
                      <a:lumOff val="35000"/>
                    </a:schemeClr>
                  </a:solidFill>
                  <a:cs typeface="+mn-ea"/>
                  <a:sym typeface="+mn-lt"/>
                </a:rPr>
                <a:t>Content review, video graphic editing more refined, improve the reader's reading experience, increasing the number of fans.</a:t>
              </a:r>
            </a:p>
          </p:txBody>
        </p:sp>
        <p:sp>
          <p:nvSpPr>
            <p:cNvPr id="37" name="矩形 36">
              <a:extLst>
                <a:ext uri="{FF2B5EF4-FFF2-40B4-BE49-F238E27FC236}">
                  <a16:creationId xmlns:a16="http://schemas.microsoft.com/office/drawing/2014/main" id="{228DB28D-68F9-4156-87E9-F635FC4D0CF9}"/>
                </a:ext>
              </a:extLst>
            </p:cNvPr>
            <p:cNvSpPr/>
            <p:nvPr/>
          </p:nvSpPr>
          <p:spPr>
            <a:xfrm>
              <a:off x="8514520" y="3266832"/>
              <a:ext cx="2050552" cy="4303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2000" b="1" dirty="0">
                  <a:solidFill>
                    <a:schemeClr val="tx1">
                      <a:lumMod val="65000"/>
                      <a:lumOff val="35000"/>
                    </a:schemeClr>
                  </a:solidFill>
                  <a:cs typeface="+mn-ea"/>
                  <a:sym typeface="+mn-lt"/>
                </a:rPr>
                <a:t>specialized</a:t>
              </a:r>
            </a:p>
          </p:txBody>
        </p:sp>
      </p:grpSp>
      <p:grpSp>
        <p:nvGrpSpPr>
          <p:cNvPr id="38" name="组合 37">
            <a:extLst>
              <a:ext uri="{FF2B5EF4-FFF2-40B4-BE49-F238E27FC236}">
                <a16:creationId xmlns:a16="http://schemas.microsoft.com/office/drawing/2014/main" id="{95CF9551-7837-4F07-BDFC-ACC880631A96}"/>
              </a:ext>
            </a:extLst>
          </p:cNvPr>
          <p:cNvGrpSpPr/>
          <p:nvPr/>
        </p:nvGrpSpPr>
        <p:grpSpPr>
          <a:xfrm>
            <a:off x="4257076" y="2125103"/>
            <a:ext cx="4214810" cy="3775574"/>
            <a:chOff x="4167190" y="1901576"/>
            <a:chExt cx="4214810" cy="3775574"/>
          </a:xfrm>
        </p:grpSpPr>
        <p:grpSp>
          <p:nvGrpSpPr>
            <p:cNvPr id="39" name="组合 38">
              <a:extLst>
                <a:ext uri="{FF2B5EF4-FFF2-40B4-BE49-F238E27FC236}">
                  <a16:creationId xmlns:a16="http://schemas.microsoft.com/office/drawing/2014/main" id="{E624ED04-DCC4-415C-968B-79171EA76EA4}"/>
                </a:ext>
              </a:extLst>
            </p:cNvPr>
            <p:cNvGrpSpPr/>
            <p:nvPr/>
          </p:nvGrpSpPr>
          <p:grpSpPr>
            <a:xfrm>
              <a:off x="4167190" y="1901576"/>
              <a:ext cx="4214810" cy="3775574"/>
              <a:chOff x="4548189" y="2398713"/>
              <a:chExt cx="3579812" cy="3206750"/>
            </a:xfrm>
          </p:grpSpPr>
          <p:sp>
            <p:nvSpPr>
              <p:cNvPr id="45" name="MH_SubTitle_3">
                <a:extLst>
                  <a:ext uri="{FF2B5EF4-FFF2-40B4-BE49-F238E27FC236}">
                    <a16:creationId xmlns:a16="http://schemas.microsoft.com/office/drawing/2014/main" id="{C79F5775-BAE5-44EA-87DF-3D9687E52EA7}"/>
                  </a:ext>
                </a:extLst>
              </p:cNvPr>
              <p:cNvSpPr/>
              <p:nvPr>
                <p:custDataLst>
                  <p:tags r:id="rId1"/>
                </p:custDataLst>
              </p:nvPr>
            </p:nvSpPr>
            <p:spPr>
              <a:xfrm rot="19680807" flipH="1">
                <a:off x="6194425" y="3962400"/>
                <a:ext cx="990600" cy="1639888"/>
              </a:xfrm>
              <a:custGeom>
                <a:avLst/>
                <a:gdLst>
                  <a:gd name="connsiteX0" fmla="*/ 552558 w 990635"/>
                  <a:gd name="connsiteY0" fmla="*/ 0 h 1639846"/>
                  <a:gd name="connsiteX1" fmla="*/ 550395 w 990635"/>
                  <a:gd name="connsiteY1" fmla="*/ 1954 h 1639846"/>
                  <a:gd name="connsiteX2" fmla="*/ 544002 w 990635"/>
                  <a:gd name="connsiteY2" fmla="*/ 6422 h 1639846"/>
                  <a:gd name="connsiteX3" fmla="*/ 534053 w 990635"/>
                  <a:gd name="connsiteY3" fmla="*/ 13452 h 1639846"/>
                  <a:gd name="connsiteX4" fmla="*/ 519152 w 990635"/>
                  <a:gd name="connsiteY4" fmla="*/ 23645 h 1639846"/>
                  <a:gd name="connsiteX5" fmla="*/ 502761 w 990635"/>
                  <a:gd name="connsiteY5" fmla="*/ 35841 h 1639846"/>
                  <a:gd name="connsiteX6" fmla="*/ 482090 w 990635"/>
                  <a:gd name="connsiteY6" fmla="*/ 51250 h 1639846"/>
                  <a:gd name="connsiteX7" fmla="*/ 459257 w 990635"/>
                  <a:gd name="connsiteY7" fmla="*/ 68614 h 1639846"/>
                  <a:gd name="connsiteX8" fmla="*/ 434835 w 990635"/>
                  <a:gd name="connsiteY8" fmla="*/ 89378 h 1639846"/>
                  <a:gd name="connsiteX9" fmla="*/ 407674 w 990635"/>
                  <a:gd name="connsiteY9" fmla="*/ 110653 h 1639846"/>
                  <a:gd name="connsiteX10" fmla="*/ 379498 w 990635"/>
                  <a:gd name="connsiteY10" fmla="*/ 136773 h 1639846"/>
                  <a:gd name="connsiteX11" fmla="*/ 349976 w 990635"/>
                  <a:gd name="connsiteY11" fmla="*/ 162800 h 1639846"/>
                  <a:gd name="connsiteX12" fmla="*/ 319588 w 990635"/>
                  <a:gd name="connsiteY12" fmla="*/ 191575 h 1639846"/>
                  <a:gd name="connsiteX13" fmla="*/ 288331 w 990635"/>
                  <a:gd name="connsiteY13" fmla="*/ 223099 h 1639846"/>
                  <a:gd name="connsiteX14" fmla="*/ 257648 w 990635"/>
                  <a:gd name="connsiteY14" fmla="*/ 256068 h 1639846"/>
                  <a:gd name="connsiteX15" fmla="*/ 227440 w 990635"/>
                  <a:gd name="connsiteY15" fmla="*/ 291880 h 1639846"/>
                  <a:gd name="connsiteX16" fmla="*/ 197185 w 990635"/>
                  <a:gd name="connsiteY16" fmla="*/ 328391 h 1639846"/>
                  <a:gd name="connsiteX17" fmla="*/ 168077 w 990635"/>
                  <a:gd name="connsiteY17" fmla="*/ 367793 h 1639846"/>
                  <a:gd name="connsiteX18" fmla="*/ 139592 w 990635"/>
                  <a:gd name="connsiteY18" fmla="*/ 407940 h 1639846"/>
                  <a:gd name="connsiteX19" fmla="*/ 113026 w 990635"/>
                  <a:gd name="connsiteY19" fmla="*/ 449628 h 1639846"/>
                  <a:gd name="connsiteX20" fmla="*/ 88952 w 990635"/>
                  <a:gd name="connsiteY20" fmla="*/ 494300 h 1639846"/>
                  <a:gd name="connsiteX21" fmla="*/ 66174 w 990635"/>
                  <a:gd name="connsiteY21" fmla="*/ 539765 h 1639846"/>
                  <a:gd name="connsiteX22" fmla="*/ 47427 w 990635"/>
                  <a:gd name="connsiteY22" fmla="*/ 585513 h 1639846"/>
                  <a:gd name="connsiteX23" fmla="*/ 29780 w 990635"/>
                  <a:gd name="connsiteY23" fmla="*/ 634850 h 1639846"/>
                  <a:gd name="connsiteX24" fmla="*/ 16888 w 990635"/>
                  <a:gd name="connsiteY24" fmla="*/ 683819 h 1639846"/>
                  <a:gd name="connsiteX25" fmla="*/ 7258 w 990635"/>
                  <a:gd name="connsiteY25" fmla="*/ 734421 h 1639846"/>
                  <a:gd name="connsiteX26" fmla="*/ 990 w 990635"/>
                  <a:gd name="connsiteY26" fmla="*/ 785259 h 1639846"/>
                  <a:gd name="connsiteX27" fmla="*/ 0 w 990635"/>
                  <a:gd name="connsiteY27" fmla="*/ 837873 h 1639846"/>
                  <a:gd name="connsiteX28" fmla="*/ 2470 w 990635"/>
                  <a:gd name="connsiteY28" fmla="*/ 889324 h 1639846"/>
                  <a:gd name="connsiteX29" fmla="*/ 8397 w 990635"/>
                  <a:gd name="connsiteY29" fmla="*/ 939613 h 1639846"/>
                  <a:gd name="connsiteX30" fmla="*/ 19080 w 990635"/>
                  <a:gd name="connsiteY30" fmla="*/ 989533 h 1639846"/>
                  <a:gd name="connsiteX31" fmla="*/ 31156 w 990635"/>
                  <a:gd name="connsiteY31" fmla="*/ 1038848 h 1639846"/>
                  <a:gd name="connsiteX32" fmla="*/ 47363 w 990635"/>
                  <a:gd name="connsiteY32" fmla="*/ 1087049 h 1639846"/>
                  <a:gd name="connsiteX33" fmla="*/ 65061 w 990635"/>
                  <a:gd name="connsiteY33" fmla="*/ 1133247 h 1639846"/>
                  <a:gd name="connsiteX34" fmla="*/ 85497 w 990635"/>
                  <a:gd name="connsiteY34" fmla="*/ 1178934 h 1639846"/>
                  <a:gd name="connsiteX35" fmla="*/ 108048 w 990635"/>
                  <a:gd name="connsiteY35" fmla="*/ 1223365 h 1639846"/>
                  <a:gd name="connsiteX36" fmla="*/ 131417 w 990635"/>
                  <a:gd name="connsiteY36" fmla="*/ 1265746 h 1639846"/>
                  <a:gd name="connsiteX37" fmla="*/ 156229 w 990635"/>
                  <a:gd name="connsiteY37" fmla="*/ 1306824 h 1639846"/>
                  <a:gd name="connsiteX38" fmla="*/ 181239 w 990635"/>
                  <a:gd name="connsiteY38" fmla="*/ 1345105 h 1639846"/>
                  <a:gd name="connsiteX39" fmla="*/ 206968 w 990635"/>
                  <a:gd name="connsiteY39" fmla="*/ 1382735 h 1639846"/>
                  <a:gd name="connsiteX40" fmla="*/ 233468 w 990635"/>
                  <a:gd name="connsiteY40" fmla="*/ 1419014 h 1639846"/>
                  <a:gd name="connsiteX41" fmla="*/ 259590 w 990635"/>
                  <a:gd name="connsiteY41" fmla="*/ 1451051 h 1639846"/>
                  <a:gd name="connsiteX42" fmla="*/ 285138 w 990635"/>
                  <a:gd name="connsiteY42" fmla="*/ 1481643 h 1639846"/>
                  <a:gd name="connsiteX43" fmla="*/ 309390 w 990635"/>
                  <a:gd name="connsiteY43" fmla="*/ 1511443 h 1639846"/>
                  <a:gd name="connsiteX44" fmla="*/ 333314 w 990635"/>
                  <a:gd name="connsiteY44" fmla="*/ 1536302 h 1639846"/>
                  <a:gd name="connsiteX45" fmla="*/ 354599 w 990635"/>
                  <a:gd name="connsiteY45" fmla="*/ 1560272 h 1639846"/>
                  <a:gd name="connsiteX46" fmla="*/ 374833 w 990635"/>
                  <a:gd name="connsiteY46" fmla="*/ 1579956 h 1639846"/>
                  <a:gd name="connsiteX47" fmla="*/ 393148 w 990635"/>
                  <a:gd name="connsiteY47" fmla="*/ 1598099 h 1639846"/>
                  <a:gd name="connsiteX48" fmla="*/ 407627 w 990635"/>
                  <a:gd name="connsiteY48" fmla="*/ 1613164 h 1639846"/>
                  <a:gd name="connsiteX49" fmla="*/ 420958 w 990635"/>
                  <a:gd name="connsiteY49" fmla="*/ 1625338 h 1639846"/>
                  <a:gd name="connsiteX50" fmla="*/ 429878 w 990635"/>
                  <a:gd name="connsiteY50" fmla="*/ 1632989 h 1639846"/>
                  <a:gd name="connsiteX51" fmla="*/ 435535 w 990635"/>
                  <a:gd name="connsiteY51" fmla="*/ 1639005 h 1639846"/>
                  <a:gd name="connsiteX52" fmla="*/ 437502 w 990635"/>
                  <a:gd name="connsiteY52" fmla="*/ 1639846 h 1639846"/>
                  <a:gd name="connsiteX53" fmla="*/ 440240 w 990635"/>
                  <a:gd name="connsiteY53" fmla="*/ 1639336 h 1639846"/>
                  <a:gd name="connsiteX54" fmla="*/ 446682 w 990635"/>
                  <a:gd name="connsiteY54" fmla="*/ 1634169 h 1639846"/>
                  <a:gd name="connsiteX55" fmla="*/ 457256 w 990635"/>
                  <a:gd name="connsiteY55" fmla="*/ 1627886 h 1639846"/>
                  <a:gd name="connsiteX56" fmla="*/ 471483 w 990635"/>
                  <a:gd name="connsiteY56" fmla="*/ 1617645 h 1639846"/>
                  <a:gd name="connsiteX57" fmla="*/ 487924 w 990635"/>
                  <a:gd name="connsiteY57" fmla="*/ 1604750 h 1639846"/>
                  <a:gd name="connsiteX58" fmla="*/ 508593 w 990635"/>
                  <a:gd name="connsiteY58" fmla="*/ 1589341 h 1639846"/>
                  <a:gd name="connsiteX59" fmla="*/ 530706 w 990635"/>
                  <a:gd name="connsiteY59" fmla="*/ 1572630 h 1639846"/>
                  <a:gd name="connsiteX60" fmla="*/ 555801 w 990635"/>
                  <a:gd name="connsiteY60" fmla="*/ 1551912 h 1639846"/>
                  <a:gd name="connsiteX61" fmla="*/ 582961 w 990635"/>
                  <a:gd name="connsiteY61" fmla="*/ 1530637 h 1639846"/>
                  <a:gd name="connsiteX62" fmla="*/ 611138 w 990635"/>
                  <a:gd name="connsiteY62" fmla="*/ 1504517 h 1639846"/>
                  <a:gd name="connsiteX63" fmla="*/ 640707 w 990635"/>
                  <a:gd name="connsiteY63" fmla="*/ 1477791 h 1639846"/>
                  <a:gd name="connsiteX64" fmla="*/ 670375 w 990635"/>
                  <a:gd name="connsiteY64" fmla="*/ 1449668 h 1639846"/>
                  <a:gd name="connsiteX65" fmla="*/ 701009 w 990635"/>
                  <a:gd name="connsiteY65" fmla="*/ 1417398 h 1639846"/>
                  <a:gd name="connsiteX66" fmla="*/ 732413 w 990635"/>
                  <a:gd name="connsiteY66" fmla="*/ 1383777 h 1639846"/>
                  <a:gd name="connsiteX67" fmla="*/ 763195 w 990635"/>
                  <a:gd name="connsiteY67" fmla="*/ 1349410 h 1639846"/>
                  <a:gd name="connsiteX68" fmla="*/ 793499 w 990635"/>
                  <a:gd name="connsiteY68" fmla="*/ 1312200 h 1639846"/>
                  <a:gd name="connsiteX69" fmla="*/ 822559 w 990635"/>
                  <a:gd name="connsiteY69" fmla="*/ 1273497 h 1639846"/>
                  <a:gd name="connsiteX70" fmla="*/ 851093 w 990635"/>
                  <a:gd name="connsiteY70" fmla="*/ 1232651 h 1639846"/>
                  <a:gd name="connsiteX71" fmla="*/ 877036 w 990635"/>
                  <a:gd name="connsiteY71" fmla="*/ 1190217 h 1639846"/>
                  <a:gd name="connsiteX72" fmla="*/ 901684 w 990635"/>
                  <a:gd name="connsiteY72" fmla="*/ 1146991 h 1639846"/>
                  <a:gd name="connsiteX73" fmla="*/ 924462 w 990635"/>
                  <a:gd name="connsiteY73" fmla="*/ 1101525 h 1639846"/>
                  <a:gd name="connsiteX74" fmla="*/ 943306 w 990635"/>
                  <a:gd name="connsiteY74" fmla="*/ 1054380 h 1639846"/>
                  <a:gd name="connsiteX75" fmla="*/ 960854 w 990635"/>
                  <a:gd name="connsiteY75" fmla="*/ 1006440 h 1639846"/>
                  <a:gd name="connsiteX76" fmla="*/ 973747 w 990635"/>
                  <a:gd name="connsiteY76" fmla="*/ 957472 h 1639846"/>
                  <a:gd name="connsiteX77" fmla="*/ 983377 w 990635"/>
                  <a:gd name="connsiteY77" fmla="*/ 906869 h 1639846"/>
                  <a:gd name="connsiteX78" fmla="*/ 989072 w 990635"/>
                  <a:gd name="connsiteY78" fmla="*/ 854586 h 1639846"/>
                  <a:gd name="connsiteX79" fmla="*/ 990635 w 990635"/>
                  <a:gd name="connsiteY79" fmla="*/ 803417 h 1639846"/>
                  <a:gd name="connsiteX80" fmla="*/ 988166 w 990635"/>
                  <a:gd name="connsiteY80" fmla="*/ 751966 h 1639846"/>
                  <a:gd name="connsiteX81" fmla="*/ 982238 w 990635"/>
                  <a:gd name="connsiteY81" fmla="*/ 701678 h 1639846"/>
                  <a:gd name="connsiteX82" fmla="*/ 971654 w 990635"/>
                  <a:gd name="connsiteY82" fmla="*/ 650359 h 1639846"/>
                  <a:gd name="connsiteX83" fmla="*/ 959480 w 990635"/>
                  <a:gd name="connsiteY83" fmla="*/ 602441 h 1639846"/>
                  <a:gd name="connsiteX84" fmla="*/ 943273 w 990635"/>
                  <a:gd name="connsiteY84" fmla="*/ 554241 h 1639846"/>
                  <a:gd name="connsiteX85" fmla="*/ 925000 w 990635"/>
                  <a:gd name="connsiteY85" fmla="*/ 506598 h 1639846"/>
                  <a:gd name="connsiteX86" fmla="*/ 905188 w 990635"/>
                  <a:gd name="connsiteY86" fmla="*/ 461656 h 1639846"/>
                  <a:gd name="connsiteX87" fmla="*/ 882588 w 990635"/>
                  <a:gd name="connsiteY87" fmla="*/ 417925 h 1639846"/>
                  <a:gd name="connsiteX88" fmla="*/ 859268 w 990635"/>
                  <a:gd name="connsiteY88" fmla="*/ 374845 h 1639846"/>
                  <a:gd name="connsiteX89" fmla="*/ 834405 w 990635"/>
                  <a:gd name="connsiteY89" fmla="*/ 334466 h 1639846"/>
                  <a:gd name="connsiteX90" fmla="*/ 808823 w 990635"/>
                  <a:gd name="connsiteY90" fmla="*/ 294740 h 1639846"/>
                  <a:gd name="connsiteX91" fmla="*/ 782373 w 990635"/>
                  <a:gd name="connsiteY91" fmla="*/ 257761 h 1639846"/>
                  <a:gd name="connsiteX92" fmla="*/ 756495 w 990635"/>
                  <a:gd name="connsiteY92" fmla="*/ 222230 h 1639846"/>
                  <a:gd name="connsiteX93" fmla="*/ 731094 w 990635"/>
                  <a:gd name="connsiteY93" fmla="*/ 189540 h 1639846"/>
                  <a:gd name="connsiteX94" fmla="*/ 705497 w 990635"/>
                  <a:gd name="connsiteY94" fmla="*/ 159646 h 1639846"/>
                  <a:gd name="connsiteX95" fmla="*/ 681245 w 990635"/>
                  <a:gd name="connsiteY95" fmla="*/ 129847 h 1639846"/>
                  <a:gd name="connsiteX96" fmla="*/ 657321 w 990635"/>
                  <a:gd name="connsiteY96" fmla="*/ 104989 h 1639846"/>
                  <a:gd name="connsiteX97" fmla="*/ 635364 w 990635"/>
                  <a:gd name="connsiteY97" fmla="*/ 80970 h 1639846"/>
                  <a:gd name="connsiteX98" fmla="*/ 615852 w 990635"/>
                  <a:gd name="connsiteY98" fmla="*/ 60634 h 1639846"/>
                  <a:gd name="connsiteX99" fmla="*/ 597536 w 990635"/>
                  <a:gd name="connsiteY99" fmla="*/ 42491 h 1639846"/>
                  <a:gd name="connsiteX100" fmla="*/ 583008 w 990635"/>
                  <a:gd name="connsiteY100" fmla="*/ 28125 h 1639846"/>
                  <a:gd name="connsiteX101" fmla="*/ 570350 w 990635"/>
                  <a:gd name="connsiteY101" fmla="*/ 15999 h 1639846"/>
                  <a:gd name="connsiteX102" fmla="*/ 560807 w 990635"/>
                  <a:gd name="connsiteY102" fmla="*/ 7602 h 1639846"/>
                  <a:gd name="connsiteX103" fmla="*/ 555101 w 990635"/>
                  <a:gd name="connsiteY103" fmla="*/ 2284 h 16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635" h="1639846">
                    <a:moveTo>
                      <a:pt x="552558" y="0"/>
                    </a:moveTo>
                    <a:lnTo>
                      <a:pt x="550395" y="1954"/>
                    </a:lnTo>
                    <a:lnTo>
                      <a:pt x="544002" y="6422"/>
                    </a:lnTo>
                    <a:lnTo>
                      <a:pt x="534053" y="13452"/>
                    </a:lnTo>
                    <a:lnTo>
                      <a:pt x="519152" y="23645"/>
                    </a:lnTo>
                    <a:lnTo>
                      <a:pt x="502761" y="35841"/>
                    </a:lnTo>
                    <a:lnTo>
                      <a:pt x="482090" y="51250"/>
                    </a:lnTo>
                    <a:lnTo>
                      <a:pt x="459257" y="68614"/>
                    </a:lnTo>
                    <a:lnTo>
                      <a:pt x="434835" y="89378"/>
                    </a:lnTo>
                    <a:lnTo>
                      <a:pt x="407674" y="110653"/>
                    </a:lnTo>
                    <a:lnTo>
                      <a:pt x="379498" y="136773"/>
                    </a:lnTo>
                    <a:lnTo>
                      <a:pt x="349976" y="162800"/>
                    </a:lnTo>
                    <a:lnTo>
                      <a:pt x="319588" y="191575"/>
                    </a:lnTo>
                    <a:lnTo>
                      <a:pt x="288331" y="223099"/>
                    </a:lnTo>
                    <a:lnTo>
                      <a:pt x="257648" y="256068"/>
                    </a:lnTo>
                    <a:lnTo>
                      <a:pt x="227440" y="291880"/>
                    </a:lnTo>
                    <a:lnTo>
                      <a:pt x="197185" y="328391"/>
                    </a:lnTo>
                    <a:lnTo>
                      <a:pt x="168077" y="367793"/>
                    </a:lnTo>
                    <a:lnTo>
                      <a:pt x="139592" y="407940"/>
                    </a:lnTo>
                    <a:lnTo>
                      <a:pt x="113026" y="449628"/>
                    </a:lnTo>
                    <a:lnTo>
                      <a:pt x="88952" y="494300"/>
                    </a:lnTo>
                    <a:lnTo>
                      <a:pt x="66174" y="539765"/>
                    </a:lnTo>
                    <a:lnTo>
                      <a:pt x="47427" y="585513"/>
                    </a:lnTo>
                    <a:lnTo>
                      <a:pt x="29780" y="634850"/>
                    </a:lnTo>
                    <a:lnTo>
                      <a:pt x="16888" y="683819"/>
                    </a:lnTo>
                    <a:lnTo>
                      <a:pt x="7258" y="734421"/>
                    </a:lnTo>
                    <a:lnTo>
                      <a:pt x="990" y="785259"/>
                    </a:lnTo>
                    <a:lnTo>
                      <a:pt x="0" y="837873"/>
                    </a:lnTo>
                    <a:lnTo>
                      <a:pt x="2470" y="889324"/>
                    </a:lnTo>
                    <a:lnTo>
                      <a:pt x="8397" y="939613"/>
                    </a:lnTo>
                    <a:lnTo>
                      <a:pt x="19080" y="989533"/>
                    </a:lnTo>
                    <a:lnTo>
                      <a:pt x="31156" y="1038848"/>
                    </a:lnTo>
                    <a:lnTo>
                      <a:pt x="47363" y="1087049"/>
                    </a:lnTo>
                    <a:lnTo>
                      <a:pt x="65061" y="1133247"/>
                    </a:lnTo>
                    <a:lnTo>
                      <a:pt x="85497" y="1178934"/>
                    </a:lnTo>
                    <a:lnTo>
                      <a:pt x="108048" y="1223365"/>
                    </a:lnTo>
                    <a:lnTo>
                      <a:pt x="131417" y="1265746"/>
                    </a:lnTo>
                    <a:lnTo>
                      <a:pt x="156229" y="1306824"/>
                    </a:lnTo>
                    <a:lnTo>
                      <a:pt x="181239" y="1345105"/>
                    </a:lnTo>
                    <a:lnTo>
                      <a:pt x="206968" y="1382735"/>
                    </a:lnTo>
                    <a:lnTo>
                      <a:pt x="233468" y="1419014"/>
                    </a:lnTo>
                    <a:lnTo>
                      <a:pt x="259590" y="1451051"/>
                    </a:lnTo>
                    <a:lnTo>
                      <a:pt x="285138" y="1481643"/>
                    </a:lnTo>
                    <a:lnTo>
                      <a:pt x="309390" y="1511443"/>
                    </a:lnTo>
                    <a:lnTo>
                      <a:pt x="333314" y="1536302"/>
                    </a:lnTo>
                    <a:lnTo>
                      <a:pt x="354599" y="1560272"/>
                    </a:lnTo>
                    <a:lnTo>
                      <a:pt x="374833" y="1579956"/>
                    </a:lnTo>
                    <a:lnTo>
                      <a:pt x="393148" y="1598099"/>
                    </a:lnTo>
                    <a:lnTo>
                      <a:pt x="407627" y="1613164"/>
                    </a:lnTo>
                    <a:lnTo>
                      <a:pt x="420958" y="1625338"/>
                    </a:lnTo>
                    <a:lnTo>
                      <a:pt x="429878" y="1632989"/>
                    </a:lnTo>
                    <a:lnTo>
                      <a:pt x="435535" y="1639005"/>
                    </a:lnTo>
                    <a:lnTo>
                      <a:pt x="437502" y="1639846"/>
                    </a:lnTo>
                    <a:lnTo>
                      <a:pt x="440240" y="1639336"/>
                    </a:lnTo>
                    <a:lnTo>
                      <a:pt x="446682" y="1634169"/>
                    </a:lnTo>
                    <a:lnTo>
                      <a:pt x="457256" y="1627886"/>
                    </a:lnTo>
                    <a:lnTo>
                      <a:pt x="471483" y="1617645"/>
                    </a:lnTo>
                    <a:lnTo>
                      <a:pt x="487924" y="1604750"/>
                    </a:lnTo>
                    <a:lnTo>
                      <a:pt x="508593" y="1589341"/>
                    </a:lnTo>
                    <a:lnTo>
                      <a:pt x="530706" y="1572630"/>
                    </a:lnTo>
                    <a:lnTo>
                      <a:pt x="555801" y="1551912"/>
                    </a:lnTo>
                    <a:lnTo>
                      <a:pt x="582961" y="1530637"/>
                    </a:lnTo>
                    <a:lnTo>
                      <a:pt x="611138" y="1504517"/>
                    </a:lnTo>
                    <a:lnTo>
                      <a:pt x="640707" y="1477791"/>
                    </a:lnTo>
                    <a:lnTo>
                      <a:pt x="670375" y="1449668"/>
                    </a:lnTo>
                    <a:lnTo>
                      <a:pt x="701009" y="1417398"/>
                    </a:lnTo>
                    <a:lnTo>
                      <a:pt x="732413" y="1383777"/>
                    </a:lnTo>
                    <a:lnTo>
                      <a:pt x="763195" y="1349410"/>
                    </a:lnTo>
                    <a:lnTo>
                      <a:pt x="793499" y="1312200"/>
                    </a:lnTo>
                    <a:lnTo>
                      <a:pt x="822559" y="1273497"/>
                    </a:lnTo>
                    <a:lnTo>
                      <a:pt x="851093" y="1232651"/>
                    </a:lnTo>
                    <a:lnTo>
                      <a:pt x="877036" y="1190217"/>
                    </a:lnTo>
                    <a:lnTo>
                      <a:pt x="901684" y="1146991"/>
                    </a:lnTo>
                    <a:lnTo>
                      <a:pt x="924462" y="1101525"/>
                    </a:lnTo>
                    <a:lnTo>
                      <a:pt x="943306" y="1054380"/>
                    </a:lnTo>
                    <a:lnTo>
                      <a:pt x="960854" y="1006440"/>
                    </a:lnTo>
                    <a:lnTo>
                      <a:pt x="973747" y="957472"/>
                    </a:lnTo>
                    <a:lnTo>
                      <a:pt x="983377" y="906869"/>
                    </a:lnTo>
                    <a:lnTo>
                      <a:pt x="989072" y="854586"/>
                    </a:lnTo>
                    <a:lnTo>
                      <a:pt x="990635" y="803417"/>
                    </a:lnTo>
                    <a:lnTo>
                      <a:pt x="988166" y="751966"/>
                    </a:lnTo>
                    <a:lnTo>
                      <a:pt x="982238" y="701678"/>
                    </a:lnTo>
                    <a:lnTo>
                      <a:pt x="971654" y="650359"/>
                    </a:lnTo>
                    <a:lnTo>
                      <a:pt x="959480" y="602441"/>
                    </a:lnTo>
                    <a:lnTo>
                      <a:pt x="943273" y="554241"/>
                    </a:lnTo>
                    <a:lnTo>
                      <a:pt x="925000" y="506598"/>
                    </a:lnTo>
                    <a:lnTo>
                      <a:pt x="905188" y="461656"/>
                    </a:lnTo>
                    <a:lnTo>
                      <a:pt x="882588" y="417925"/>
                    </a:lnTo>
                    <a:lnTo>
                      <a:pt x="859268" y="374845"/>
                    </a:lnTo>
                    <a:lnTo>
                      <a:pt x="834405" y="334466"/>
                    </a:lnTo>
                    <a:lnTo>
                      <a:pt x="808823" y="294740"/>
                    </a:lnTo>
                    <a:lnTo>
                      <a:pt x="782373" y="257761"/>
                    </a:lnTo>
                    <a:lnTo>
                      <a:pt x="756495" y="222230"/>
                    </a:lnTo>
                    <a:lnTo>
                      <a:pt x="731094" y="189540"/>
                    </a:lnTo>
                    <a:lnTo>
                      <a:pt x="705497" y="159646"/>
                    </a:lnTo>
                    <a:lnTo>
                      <a:pt x="681245" y="129847"/>
                    </a:lnTo>
                    <a:lnTo>
                      <a:pt x="657321" y="104989"/>
                    </a:lnTo>
                    <a:lnTo>
                      <a:pt x="635364" y="80970"/>
                    </a:lnTo>
                    <a:lnTo>
                      <a:pt x="615852" y="60634"/>
                    </a:lnTo>
                    <a:lnTo>
                      <a:pt x="597536" y="42491"/>
                    </a:lnTo>
                    <a:lnTo>
                      <a:pt x="583008" y="28125"/>
                    </a:lnTo>
                    <a:lnTo>
                      <a:pt x="570350" y="15999"/>
                    </a:lnTo>
                    <a:lnTo>
                      <a:pt x="560807" y="7602"/>
                    </a:lnTo>
                    <a:lnTo>
                      <a:pt x="555101" y="2284"/>
                    </a:lnTo>
                    <a:close/>
                  </a:path>
                </a:pathLst>
              </a:custGeom>
              <a:solidFill>
                <a:srgbClr val="1E2836"/>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cs typeface="+mn-ea"/>
                  <a:sym typeface="+mn-lt"/>
                </a:endParaRPr>
              </a:p>
            </p:txBody>
          </p:sp>
          <p:sp>
            <p:nvSpPr>
              <p:cNvPr id="46" name="MH_SubTitle_1">
                <a:extLst>
                  <a:ext uri="{FF2B5EF4-FFF2-40B4-BE49-F238E27FC236}">
                    <a16:creationId xmlns:a16="http://schemas.microsoft.com/office/drawing/2014/main" id="{A49EE2C0-40F6-4AE9-8C46-29A1ADEA19FA}"/>
                  </a:ext>
                </a:extLst>
              </p:cNvPr>
              <p:cNvSpPr/>
              <p:nvPr>
                <p:custDataLst>
                  <p:tags r:id="rId2"/>
                </p:custDataLst>
              </p:nvPr>
            </p:nvSpPr>
            <p:spPr bwMode="gray">
              <a:xfrm>
                <a:off x="5688013" y="2398713"/>
                <a:ext cx="990600" cy="164465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1E2836"/>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lnSpc>
                    <a:spcPct val="120000"/>
                  </a:lnSpc>
                  <a:defRPr/>
                </a:pPr>
                <a:endParaRPr lang="en-US" altLang="zh-CN" sz="1600" dirty="0">
                  <a:solidFill>
                    <a:schemeClr val="tx1">
                      <a:lumMod val="65000"/>
                      <a:lumOff val="35000"/>
                    </a:schemeClr>
                  </a:solidFill>
                  <a:cs typeface="+mn-ea"/>
                  <a:sym typeface="+mn-lt"/>
                </a:endParaRPr>
              </a:p>
            </p:txBody>
          </p:sp>
          <p:sp>
            <p:nvSpPr>
              <p:cNvPr id="47" name="MH_SubTitle_4">
                <a:extLst>
                  <a:ext uri="{FF2B5EF4-FFF2-40B4-BE49-F238E27FC236}">
                    <a16:creationId xmlns:a16="http://schemas.microsoft.com/office/drawing/2014/main" id="{DC230FBC-1491-4F41-8EF4-3D417BD35239}"/>
                  </a:ext>
                </a:extLst>
              </p:cNvPr>
              <p:cNvSpPr/>
              <p:nvPr>
                <p:custDataLst>
                  <p:tags r:id="rId3"/>
                </p:custDataLst>
              </p:nvPr>
            </p:nvSpPr>
            <p:spPr bwMode="gray">
              <a:xfrm rot="2160000">
                <a:off x="5180013" y="3960813"/>
                <a:ext cx="990600" cy="1644650"/>
              </a:xfrm>
              <a:custGeom>
                <a:avLst/>
                <a:gdLst>
                  <a:gd name="connsiteX0" fmla="*/ 495256 w 990511"/>
                  <a:gd name="connsiteY0" fmla="*/ 1643878 h 1643878"/>
                  <a:gd name="connsiteX1" fmla="*/ 493234 w 990511"/>
                  <a:gd name="connsiteY1" fmla="*/ 1641776 h 1643878"/>
                  <a:gd name="connsiteX2" fmla="*/ 487170 w 990511"/>
                  <a:gd name="connsiteY2" fmla="*/ 1636871 h 1643878"/>
                  <a:gd name="connsiteX3" fmla="*/ 477737 w 990511"/>
                  <a:gd name="connsiteY3" fmla="*/ 1629163 h 1643878"/>
                  <a:gd name="connsiteX4" fmla="*/ 463586 w 990511"/>
                  <a:gd name="connsiteY4" fmla="*/ 1617951 h 1643878"/>
                  <a:gd name="connsiteX5" fmla="*/ 448088 w 990511"/>
                  <a:gd name="connsiteY5" fmla="*/ 1604638 h 1643878"/>
                  <a:gd name="connsiteX6" fmla="*/ 428548 w 990511"/>
                  <a:gd name="connsiteY6" fmla="*/ 1587821 h 1643878"/>
                  <a:gd name="connsiteX7" fmla="*/ 406985 w 990511"/>
                  <a:gd name="connsiteY7" fmla="*/ 1568902 h 1643878"/>
                  <a:gd name="connsiteX8" fmla="*/ 384076 w 990511"/>
                  <a:gd name="connsiteY8" fmla="*/ 1546479 h 1643878"/>
                  <a:gd name="connsiteX9" fmla="*/ 358471 w 990511"/>
                  <a:gd name="connsiteY9" fmla="*/ 1523355 h 1643878"/>
                  <a:gd name="connsiteX10" fmla="*/ 332192 w 990511"/>
                  <a:gd name="connsiteY10" fmla="*/ 1495327 h 1643878"/>
                  <a:gd name="connsiteX11" fmla="*/ 304565 w 990511"/>
                  <a:gd name="connsiteY11" fmla="*/ 1467298 h 1643878"/>
                  <a:gd name="connsiteX12" fmla="*/ 276265 w 990511"/>
                  <a:gd name="connsiteY12" fmla="*/ 1436466 h 1643878"/>
                  <a:gd name="connsiteX13" fmla="*/ 247291 w 990511"/>
                  <a:gd name="connsiteY13" fmla="*/ 1402832 h 1643878"/>
                  <a:gd name="connsiteX14" fmla="*/ 218991 w 990511"/>
                  <a:gd name="connsiteY14" fmla="*/ 1367797 h 1643878"/>
                  <a:gd name="connsiteX15" fmla="*/ 191364 w 990511"/>
                  <a:gd name="connsiteY15" fmla="*/ 1329958 h 1643878"/>
                  <a:gd name="connsiteX16" fmla="*/ 163738 w 990511"/>
                  <a:gd name="connsiteY16" fmla="*/ 1291418 h 1643878"/>
                  <a:gd name="connsiteX17" fmla="*/ 137459 w 990511"/>
                  <a:gd name="connsiteY17" fmla="*/ 1250076 h 1643878"/>
                  <a:gd name="connsiteX18" fmla="*/ 111854 w 990511"/>
                  <a:gd name="connsiteY18" fmla="*/ 1208033 h 1643878"/>
                  <a:gd name="connsiteX19" fmla="*/ 88270 w 990511"/>
                  <a:gd name="connsiteY19" fmla="*/ 1164589 h 1643878"/>
                  <a:gd name="connsiteX20" fmla="*/ 67382 w 990511"/>
                  <a:gd name="connsiteY20" fmla="*/ 1118342 h 1643878"/>
                  <a:gd name="connsiteX21" fmla="*/ 47841 w 990511"/>
                  <a:gd name="connsiteY21" fmla="*/ 1071394 h 1643878"/>
                  <a:gd name="connsiteX22" fmla="*/ 32343 w 990511"/>
                  <a:gd name="connsiteY22" fmla="*/ 1024446 h 1643878"/>
                  <a:gd name="connsiteX23" fmla="*/ 18193 w 990511"/>
                  <a:gd name="connsiteY23" fmla="*/ 973994 h 1643878"/>
                  <a:gd name="connsiteX24" fmla="*/ 8760 w 990511"/>
                  <a:gd name="connsiteY24" fmla="*/ 924244 h 1643878"/>
                  <a:gd name="connsiteX25" fmla="*/ 2695 w 990511"/>
                  <a:gd name="connsiteY25" fmla="*/ 873091 h 1643878"/>
                  <a:gd name="connsiteX26" fmla="*/ 0 w 990511"/>
                  <a:gd name="connsiteY26" fmla="*/ 821939 h 1643878"/>
                  <a:gd name="connsiteX27" fmla="*/ 2695 w 990511"/>
                  <a:gd name="connsiteY27" fmla="*/ 769385 h 1643878"/>
                  <a:gd name="connsiteX28" fmla="*/ 8760 w 990511"/>
                  <a:gd name="connsiteY28" fmla="*/ 718233 h 1643878"/>
                  <a:gd name="connsiteX29" fmla="*/ 18193 w 990511"/>
                  <a:gd name="connsiteY29" fmla="*/ 668482 h 1643878"/>
                  <a:gd name="connsiteX30" fmla="*/ 32343 w 990511"/>
                  <a:gd name="connsiteY30" fmla="*/ 619432 h 1643878"/>
                  <a:gd name="connsiteX31" fmla="*/ 47841 w 990511"/>
                  <a:gd name="connsiteY31" fmla="*/ 571083 h 1643878"/>
                  <a:gd name="connsiteX32" fmla="*/ 67382 w 990511"/>
                  <a:gd name="connsiteY32" fmla="*/ 524135 h 1643878"/>
                  <a:gd name="connsiteX33" fmla="*/ 88270 w 990511"/>
                  <a:gd name="connsiteY33" fmla="*/ 479289 h 1643878"/>
                  <a:gd name="connsiteX34" fmla="*/ 111854 w 990511"/>
                  <a:gd name="connsiteY34" fmla="*/ 435144 h 1643878"/>
                  <a:gd name="connsiteX35" fmla="*/ 137459 w 990511"/>
                  <a:gd name="connsiteY35" fmla="*/ 392401 h 1643878"/>
                  <a:gd name="connsiteX36" fmla="*/ 163738 w 990511"/>
                  <a:gd name="connsiteY36" fmla="*/ 351759 h 1643878"/>
                  <a:gd name="connsiteX37" fmla="*/ 191364 w 990511"/>
                  <a:gd name="connsiteY37" fmla="*/ 312519 h 1643878"/>
                  <a:gd name="connsiteX38" fmla="*/ 218991 w 990511"/>
                  <a:gd name="connsiteY38" fmla="*/ 276082 h 1643878"/>
                  <a:gd name="connsiteX39" fmla="*/ 247291 w 990511"/>
                  <a:gd name="connsiteY39" fmla="*/ 240345 h 1643878"/>
                  <a:gd name="connsiteX40" fmla="*/ 276265 w 990511"/>
                  <a:gd name="connsiteY40" fmla="*/ 206010 h 1643878"/>
                  <a:gd name="connsiteX41" fmla="*/ 304565 w 990511"/>
                  <a:gd name="connsiteY41" fmla="*/ 175880 h 1643878"/>
                  <a:gd name="connsiteX42" fmla="*/ 332192 w 990511"/>
                  <a:gd name="connsiteY42" fmla="*/ 147150 h 1643878"/>
                  <a:gd name="connsiteX43" fmla="*/ 358471 w 990511"/>
                  <a:gd name="connsiteY43" fmla="*/ 119121 h 1643878"/>
                  <a:gd name="connsiteX44" fmla="*/ 384076 w 990511"/>
                  <a:gd name="connsiteY44" fmla="*/ 95998 h 1643878"/>
                  <a:gd name="connsiteX45" fmla="*/ 406985 w 990511"/>
                  <a:gd name="connsiteY45" fmla="*/ 73575 h 1643878"/>
                  <a:gd name="connsiteX46" fmla="*/ 428548 w 990511"/>
                  <a:gd name="connsiteY46" fmla="*/ 55357 h 1643878"/>
                  <a:gd name="connsiteX47" fmla="*/ 448088 w 990511"/>
                  <a:gd name="connsiteY47" fmla="*/ 38539 h 1643878"/>
                  <a:gd name="connsiteX48" fmla="*/ 463586 w 990511"/>
                  <a:gd name="connsiteY48" fmla="*/ 24525 h 1643878"/>
                  <a:gd name="connsiteX49" fmla="*/ 477736 w 990511"/>
                  <a:gd name="connsiteY49" fmla="*/ 13313 h 1643878"/>
                  <a:gd name="connsiteX50" fmla="*/ 487170 w 990511"/>
                  <a:gd name="connsiteY50" fmla="*/ 6306 h 1643878"/>
                  <a:gd name="connsiteX51" fmla="*/ 493234 w 990511"/>
                  <a:gd name="connsiteY51" fmla="*/ 701 h 1643878"/>
                  <a:gd name="connsiteX52" fmla="*/ 495255 w 990511"/>
                  <a:gd name="connsiteY52" fmla="*/ 0 h 1643878"/>
                  <a:gd name="connsiteX53" fmla="*/ 497951 w 990511"/>
                  <a:gd name="connsiteY53" fmla="*/ 701 h 1643878"/>
                  <a:gd name="connsiteX54" fmla="*/ 504015 w 990511"/>
                  <a:gd name="connsiteY54" fmla="*/ 6306 h 1643878"/>
                  <a:gd name="connsiteX55" fmla="*/ 514122 w 990511"/>
                  <a:gd name="connsiteY55" fmla="*/ 13314 h 1643878"/>
                  <a:gd name="connsiteX56" fmla="*/ 527599 w 990511"/>
                  <a:gd name="connsiteY56" fmla="*/ 24525 h 1643878"/>
                  <a:gd name="connsiteX57" fmla="*/ 543097 w 990511"/>
                  <a:gd name="connsiteY57" fmla="*/ 38539 h 1643878"/>
                  <a:gd name="connsiteX58" fmla="*/ 562637 w 990511"/>
                  <a:gd name="connsiteY58" fmla="*/ 55356 h 1643878"/>
                  <a:gd name="connsiteX59" fmla="*/ 583525 w 990511"/>
                  <a:gd name="connsiteY59" fmla="*/ 73575 h 1643878"/>
                  <a:gd name="connsiteX60" fmla="*/ 607109 w 990511"/>
                  <a:gd name="connsiteY60" fmla="*/ 95998 h 1643878"/>
                  <a:gd name="connsiteX61" fmla="*/ 632714 w 990511"/>
                  <a:gd name="connsiteY61" fmla="*/ 119122 h 1643878"/>
                  <a:gd name="connsiteX62" fmla="*/ 658993 w 990511"/>
                  <a:gd name="connsiteY62" fmla="*/ 147150 h 1643878"/>
                  <a:gd name="connsiteX63" fmla="*/ 686620 w 990511"/>
                  <a:gd name="connsiteY63" fmla="*/ 175880 h 1643878"/>
                  <a:gd name="connsiteX64" fmla="*/ 714246 w 990511"/>
                  <a:gd name="connsiteY64" fmla="*/ 206010 h 1643878"/>
                  <a:gd name="connsiteX65" fmla="*/ 742546 w 990511"/>
                  <a:gd name="connsiteY65" fmla="*/ 240345 h 1643878"/>
                  <a:gd name="connsiteX66" fmla="*/ 771521 w 990511"/>
                  <a:gd name="connsiteY66" fmla="*/ 276082 h 1643878"/>
                  <a:gd name="connsiteX67" fmla="*/ 799821 w 990511"/>
                  <a:gd name="connsiteY67" fmla="*/ 312519 h 1643878"/>
                  <a:gd name="connsiteX68" fmla="*/ 827447 w 990511"/>
                  <a:gd name="connsiteY68" fmla="*/ 351759 h 1643878"/>
                  <a:gd name="connsiteX69" fmla="*/ 853726 w 990511"/>
                  <a:gd name="connsiteY69" fmla="*/ 392401 h 1643878"/>
                  <a:gd name="connsiteX70" fmla="*/ 879331 w 990511"/>
                  <a:gd name="connsiteY70" fmla="*/ 435144 h 1643878"/>
                  <a:gd name="connsiteX71" fmla="*/ 902241 w 990511"/>
                  <a:gd name="connsiteY71" fmla="*/ 479289 h 1643878"/>
                  <a:gd name="connsiteX72" fmla="*/ 923803 w 990511"/>
                  <a:gd name="connsiteY72" fmla="*/ 524135 h 1643878"/>
                  <a:gd name="connsiteX73" fmla="*/ 943344 w 990511"/>
                  <a:gd name="connsiteY73" fmla="*/ 571083 h 1643878"/>
                  <a:gd name="connsiteX74" fmla="*/ 958842 w 990511"/>
                  <a:gd name="connsiteY74" fmla="*/ 619432 h 1643878"/>
                  <a:gd name="connsiteX75" fmla="*/ 972992 w 990511"/>
                  <a:gd name="connsiteY75" fmla="*/ 668483 h 1643878"/>
                  <a:gd name="connsiteX76" fmla="*/ 982425 w 990511"/>
                  <a:gd name="connsiteY76" fmla="*/ 718233 h 1643878"/>
                  <a:gd name="connsiteX77" fmla="*/ 988490 w 990511"/>
                  <a:gd name="connsiteY77" fmla="*/ 769385 h 1643878"/>
                  <a:gd name="connsiteX78" fmla="*/ 990511 w 990511"/>
                  <a:gd name="connsiteY78" fmla="*/ 821939 h 1643878"/>
                  <a:gd name="connsiteX79" fmla="*/ 988489 w 990511"/>
                  <a:gd name="connsiteY79" fmla="*/ 873091 h 1643878"/>
                  <a:gd name="connsiteX80" fmla="*/ 982425 w 990511"/>
                  <a:gd name="connsiteY80" fmla="*/ 924243 h 1643878"/>
                  <a:gd name="connsiteX81" fmla="*/ 972992 w 990511"/>
                  <a:gd name="connsiteY81" fmla="*/ 973994 h 1643878"/>
                  <a:gd name="connsiteX82" fmla="*/ 958842 w 990511"/>
                  <a:gd name="connsiteY82" fmla="*/ 1024446 h 1643878"/>
                  <a:gd name="connsiteX83" fmla="*/ 943344 w 990511"/>
                  <a:gd name="connsiteY83" fmla="*/ 1071394 h 1643878"/>
                  <a:gd name="connsiteX84" fmla="*/ 923803 w 990511"/>
                  <a:gd name="connsiteY84" fmla="*/ 1118341 h 1643878"/>
                  <a:gd name="connsiteX85" fmla="*/ 902241 w 990511"/>
                  <a:gd name="connsiteY85" fmla="*/ 1164589 h 1643878"/>
                  <a:gd name="connsiteX86" fmla="*/ 879331 w 990511"/>
                  <a:gd name="connsiteY86" fmla="*/ 1208033 h 1643878"/>
                  <a:gd name="connsiteX87" fmla="*/ 853726 w 990511"/>
                  <a:gd name="connsiteY87" fmla="*/ 1250076 h 1643878"/>
                  <a:gd name="connsiteX88" fmla="*/ 827447 w 990511"/>
                  <a:gd name="connsiteY88" fmla="*/ 1291418 h 1643878"/>
                  <a:gd name="connsiteX89" fmla="*/ 799821 w 990511"/>
                  <a:gd name="connsiteY89" fmla="*/ 1329958 h 1643878"/>
                  <a:gd name="connsiteX90" fmla="*/ 771520 w 990511"/>
                  <a:gd name="connsiteY90" fmla="*/ 1367796 h 1643878"/>
                  <a:gd name="connsiteX91" fmla="*/ 742546 w 990511"/>
                  <a:gd name="connsiteY91" fmla="*/ 1402832 h 1643878"/>
                  <a:gd name="connsiteX92" fmla="*/ 714246 w 990511"/>
                  <a:gd name="connsiteY92" fmla="*/ 1436466 h 1643878"/>
                  <a:gd name="connsiteX93" fmla="*/ 686620 w 990511"/>
                  <a:gd name="connsiteY93" fmla="*/ 1467298 h 1643878"/>
                  <a:gd name="connsiteX94" fmla="*/ 658993 w 990511"/>
                  <a:gd name="connsiteY94" fmla="*/ 1495326 h 1643878"/>
                  <a:gd name="connsiteX95" fmla="*/ 632714 w 990511"/>
                  <a:gd name="connsiteY95" fmla="*/ 1523355 h 1643878"/>
                  <a:gd name="connsiteX96" fmla="*/ 607109 w 990511"/>
                  <a:gd name="connsiteY96" fmla="*/ 1546479 h 1643878"/>
                  <a:gd name="connsiteX97" fmla="*/ 583526 w 990511"/>
                  <a:gd name="connsiteY97" fmla="*/ 1568902 h 1643878"/>
                  <a:gd name="connsiteX98" fmla="*/ 562637 w 990511"/>
                  <a:gd name="connsiteY98" fmla="*/ 1587821 h 1643878"/>
                  <a:gd name="connsiteX99" fmla="*/ 543097 w 990511"/>
                  <a:gd name="connsiteY99" fmla="*/ 1604638 h 1643878"/>
                  <a:gd name="connsiteX100" fmla="*/ 527599 w 990511"/>
                  <a:gd name="connsiteY100" fmla="*/ 1617951 h 1643878"/>
                  <a:gd name="connsiteX101" fmla="*/ 514123 w 990511"/>
                  <a:gd name="connsiteY101" fmla="*/ 1629163 h 1643878"/>
                  <a:gd name="connsiteX102" fmla="*/ 504015 w 990511"/>
                  <a:gd name="connsiteY102" fmla="*/ 1636871 h 1643878"/>
                  <a:gd name="connsiteX103" fmla="*/ 497951 w 990511"/>
                  <a:gd name="connsiteY103" fmla="*/ 1641776 h 164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511" h="1643878">
                    <a:moveTo>
                      <a:pt x="495256" y="1643878"/>
                    </a:moveTo>
                    <a:lnTo>
                      <a:pt x="493234" y="1641776"/>
                    </a:lnTo>
                    <a:lnTo>
                      <a:pt x="487170" y="1636871"/>
                    </a:lnTo>
                    <a:lnTo>
                      <a:pt x="477737" y="1629163"/>
                    </a:lnTo>
                    <a:lnTo>
                      <a:pt x="463586" y="1617951"/>
                    </a:lnTo>
                    <a:lnTo>
                      <a:pt x="448088" y="1604638"/>
                    </a:lnTo>
                    <a:lnTo>
                      <a:pt x="428548" y="1587821"/>
                    </a:lnTo>
                    <a:lnTo>
                      <a:pt x="406985" y="1568902"/>
                    </a:lnTo>
                    <a:lnTo>
                      <a:pt x="384076" y="1546479"/>
                    </a:lnTo>
                    <a:lnTo>
                      <a:pt x="358471" y="1523355"/>
                    </a:lnTo>
                    <a:lnTo>
                      <a:pt x="332192" y="1495327"/>
                    </a:lnTo>
                    <a:lnTo>
                      <a:pt x="304565" y="1467298"/>
                    </a:lnTo>
                    <a:lnTo>
                      <a:pt x="276265" y="1436466"/>
                    </a:lnTo>
                    <a:lnTo>
                      <a:pt x="247291" y="1402832"/>
                    </a:lnTo>
                    <a:lnTo>
                      <a:pt x="218991" y="1367797"/>
                    </a:lnTo>
                    <a:lnTo>
                      <a:pt x="191364" y="1329958"/>
                    </a:lnTo>
                    <a:lnTo>
                      <a:pt x="163738" y="1291418"/>
                    </a:lnTo>
                    <a:lnTo>
                      <a:pt x="137459" y="1250076"/>
                    </a:lnTo>
                    <a:lnTo>
                      <a:pt x="111854" y="1208033"/>
                    </a:lnTo>
                    <a:lnTo>
                      <a:pt x="88270" y="1164589"/>
                    </a:lnTo>
                    <a:lnTo>
                      <a:pt x="67382" y="1118342"/>
                    </a:lnTo>
                    <a:lnTo>
                      <a:pt x="47841" y="1071394"/>
                    </a:lnTo>
                    <a:lnTo>
                      <a:pt x="32343" y="1024446"/>
                    </a:lnTo>
                    <a:lnTo>
                      <a:pt x="18193" y="973994"/>
                    </a:lnTo>
                    <a:lnTo>
                      <a:pt x="8760" y="924244"/>
                    </a:lnTo>
                    <a:lnTo>
                      <a:pt x="2695" y="873091"/>
                    </a:lnTo>
                    <a:lnTo>
                      <a:pt x="0" y="821939"/>
                    </a:lnTo>
                    <a:lnTo>
                      <a:pt x="2695" y="769385"/>
                    </a:lnTo>
                    <a:lnTo>
                      <a:pt x="8760" y="718233"/>
                    </a:lnTo>
                    <a:lnTo>
                      <a:pt x="18193" y="668482"/>
                    </a:lnTo>
                    <a:lnTo>
                      <a:pt x="32343" y="619432"/>
                    </a:lnTo>
                    <a:lnTo>
                      <a:pt x="47841" y="571083"/>
                    </a:lnTo>
                    <a:lnTo>
                      <a:pt x="67382" y="524135"/>
                    </a:lnTo>
                    <a:lnTo>
                      <a:pt x="88270" y="479289"/>
                    </a:lnTo>
                    <a:lnTo>
                      <a:pt x="111854" y="435144"/>
                    </a:lnTo>
                    <a:lnTo>
                      <a:pt x="137459" y="392401"/>
                    </a:lnTo>
                    <a:lnTo>
                      <a:pt x="163738" y="351759"/>
                    </a:lnTo>
                    <a:lnTo>
                      <a:pt x="191364" y="312519"/>
                    </a:lnTo>
                    <a:lnTo>
                      <a:pt x="218991" y="276082"/>
                    </a:lnTo>
                    <a:lnTo>
                      <a:pt x="247291" y="240345"/>
                    </a:lnTo>
                    <a:lnTo>
                      <a:pt x="276265" y="206010"/>
                    </a:lnTo>
                    <a:lnTo>
                      <a:pt x="304565" y="175880"/>
                    </a:lnTo>
                    <a:lnTo>
                      <a:pt x="332192" y="147150"/>
                    </a:lnTo>
                    <a:lnTo>
                      <a:pt x="358471" y="119121"/>
                    </a:lnTo>
                    <a:lnTo>
                      <a:pt x="384076" y="95998"/>
                    </a:lnTo>
                    <a:lnTo>
                      <a:pt x="406985" y="73575"/>
                    </a:lnTo>
                    <a:lnTo>
                      <a:pt x="428548" y="55357"/>
                    </a:lnTo>
                    <a:lnTo>
                      <a:pt x="448088" y="38539"/>
                    </a:lnTo>
                    <a:lnTo>
                      <a:pt x="463586" y="24525"/>
                    </a:lnTo>
                    <a:lnTo>
                      <a:pt x="477736" y="13313"/>
                    </a:lnTo>
                    <a:lnTo>
                      <a:pt x="487170" y="6306"/>
                    </a:lnTo>
                    <a:lnTo>
                      <a:pt x="493234" y="701"/>
                    </a:lnTo>
                    <a:lnTo>
                      <a:pt x="495255" y="0"/>
                    </a:lnTo>
                    <a:lnTo>
                      <a:pt x="497951" y="701"/>
                    </a:lnTo>
                    <a:lnTo>
                      <a:pt x="504015" y="6306"/>
                    </a:lnTo>
                    <a:lnTo>
                      <a:pt x="514122" y="13314"/>
                    </a:lnTo>
                    <a:lnTo>
                      <a:pt x="527599" y="24525"/>
                    </a:lnTo>
                    <a:lnTo>
                      <a:pt x="543097" y="38539"/>
                    </a:lnTo>
                    <a:lnTo>
                      <a:pt x="562637" y="55356"/>
                    </a:lnTo>
                    <a:lnTo>
                      <a:pt x="583525" y="73575"/>
                    </a:lnTo>
                    <a:lnTo>
                      <a:pt x="607109" y="95998"/>
                    </a:lnTo>
                    <a:lnTo>
                      <a:pt x="632714" y="119122"/>
                    </a:lnTo>
                    <a:lnTo>
                      <a:pt x="658993" y="147150"/>
                    </a:lnTo>
                    <a:lnTo>
                      <a:pt x="686620" y="175880"/>
                    </a:lnTo>
                    <a:lnTo>
                      <a:pt x="714246" y="206010"/>
                    </a:lnTo>
                    <a:lnTo>
                      <a:pt x="742546" y="240345"/>
                    </a:lnTo>
                    <a:lnTo>
                      <a:pt x="771521" y="276082"/>
                    </a:lnTo>
                    <a:lnTo>
                      <a:pt x="799821" y="312519"/>
                    </a:lnTo>
                    <a:lnTo>
                      <a:pt x="827447" y="351759"/>
                    </a:lnTo>
                    <a:lnTo>
                      <a:pt x="853726" y="392401"/>
                    </a:lnTo>
                    <a:lnTo>
                      <a:pt x="879331" y="435144"/>
                    </a:lnTo>
                    <a:lnTo>
                      <a:pt x="902241" y="479289"/>
                    </a:lnTo>
                    <a:lnTo>
                      <a:pt x="923803" y="524135"/>
                    </a:lnTo>
                    <a:lnTo>
                      <a:pt x="943344" y="571083"/>
                    </a:lnTo>
                    <a:lnTo>
                      <a:pt x="958842" y="619432"/>
                    </a:lnTo>
                    <a:lnTo>
                      <a:pt x="972992" y="668483"/>
                    </a:lnTo>
                    <a:lnTo>
                      <a:pt x="982425" y="718233"/>
                    </a:lnTo>
                    <a:lnTo>
                      <a:pt x="988490" y="769385"/>
                    </a:lnTo>
                    <a:lnTo>
                      <a:pt x="990511" y="821939"/>
                    </a:lnTo>
                    <a:lnTo>
                      <a:pt x="988489" y="873091"/>
                    </a:lnTo>
                    <a:lnTo>
                      <a:pt x="982425" y="924243"/>
                    </a:lnTo>
                    <a:lnTo>
                      <a:pt x="972992" y="973994"/>
                    </a:lnTo>
                    <a:lnTo>
                      <a:pt x="958842" y="1024446"/>
                    </a:lnTo>
                    <a:lnTo>
                      <a:pt x="943344" y="1071394"/>
                    </a:lnTo>
                    <a:lnTo>
                      <a:pt x="923803" y="1118341"/>
                    </a:lnTo>
                    <a:lnTo>
                      <a:pt x="902241" y="1164589"/>
                    </a:lnTo>
                    <a:lnTo>
                      <a:pt x="879331" y="1208033"/>
                    </a:lnTo>
                    <a:lnTo>
                      <a:pt x="853726" y="1250076"/>
                    </a:lnTo>
                    <a:lnTo>
                      <a:pt x="827447" y="1291418"/>
                    </a:lnTo>
                    <a:lnTo>
                      <a:pt x="799821" y="1329958"/>
                    </a:lnTo>
                    <a:lnTo>
                      <a:pt x="771520" y="1367796"/>
                    </a:lnTo>
                    <a:lnTo>
                      <a:pt x="742546" y="1402832"/>
                    </a:lnTo>
                    <a:lnTo>
                      <a:pt x="714246" y="1436466"/>
                    </a:lnTo>
                    <a:lnTo>
                      <a:pt x="686620" y="1467298"/>
                    </a:lnTo>
                    <a:lnTo>
                      <a:pt x="658993" y="1495326"/>
                    </a:lnTo>
                    <a:lnTo>
                      <a:pt x="632714" y="1523355"/>
                    </a:lnTo>
                    <a:lnTo>
                      <a:pt x="607109" y="1546479"/>
                    </a:lnTo>
                    <a:lnTo>
                      <a:pt x="583526" y="1568902"/>
                    </a:lnTo>
                    <a:lnTo>
                      <a:pt x="562637" y="1587821"/>
                    </a:lnTo>
                    <a:lnTo>
                      <a:pt x="543097" y="1604638"/>
                    </a:lnTo>
                    <a:lnTo>
                      <a:pt x="527599" y="1617951"/>
                    </a:lnTo>
                    <a:lnTo>
                      <a:pt x="514123" y="1629163"/>
                    </a:lnTo>
                    <a:lnTo>
                      <a:pt x="504015" y="1636871"/>
                    </a:lnTo>
                    <a:lnTo>
                      <a:pt x="497951" y="1641776"/>
                    </a:lnTo>
                    <a:close/>
                  </a:path>
                </a:pathLst>
              </a:custGeom>
              <a:solidFill>
                <a:srgbClr val="1E2836"/>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cs typeface="+mn-ea"/>
                  <a:sym typeface="+mn-lt"/>
                </a:endParaRPr>
              </a:p>
            </p:txBody>
          </p:sp>
          <p:sp>
            <p:nvSpPr>
              <p:cNvPr id="48" name="MH_SubTitle_2">
                <a:extLst>
                  <a:ext uri="{FF2B5EF4-FFF2-40B4-BE49-F238E27FC236}">
                    <a16:creationId xmlns:a16="http://schemas.microsoft.com/office/drawing/2014/main" id="{F26EE0A3-EEB8-48CD-A00A-1F16F1F4D172}"/>
                  </a:ext>
                </a:extLst>
              </p:cNvPr>
              <p:cNvSpPr/>
              <p:nvPr>
                <p:custDataLst>
                  <p:tags r:id="rId4"/>
                </p:custDataLst>
              </p:nvPr>
            </p:nvSpPr>
            <p:spPr>
              <a:xfrm rot="20544647">
                <a:off x="6175376" y="3275013"/>
                <a:ext cx="1952625" cy="990600"/>
              </a:xfrm>
              <a:custGeom>
                <a:avLst/>
                <a:gdLst>
                  <a:gd name="connsiteX0" fmla="*/ 1069560 w 1953336"/>
                  <a:gd name="connsiteY0" fmla="*/ 46042 h 990486"/>
                  <a:gd name="connsiteX1" fmla="*/ 1116647 w 1953336"/>
                  <a:gd name="connsiteY1" fmla="*/ 65245 h 990486"/>
                  <a:gd name="connsiteX2" fmla="*/ 1161642 w 1953336"/>
                  <a:gd name="connsiteY2" fmla="*/ 85812 h 990486"/>
                  <a:gd name="connsiteX3" fmla="*/ 1205954 w 1953336"/>
                  <a:gd name="connsiteY3" fmla="*/ 109078 h 990486"/>
                  <a:gd name="connsiteX4" fmla="*/ 1248881 w 1953336"/>
                  <a:gd name="connsiteY4" fmla="*/ 134376 h 990486"/>
                  <a:gd name="connsiteX5" fmla="*/ 1289709 w 1953336"/>
                  <a:gd name="connsiteY5" fmla="*/ 160363 h 990486"/>
                  <a:gd name="connsiteX6" fmla="*/ 1329147 w 1953336"/>
                  <a:gd name="connsiteY6" fmla="*/ 187707 h 990486"/>
                  <a:gd name="connsiteX7" fmla="*/ 1365781 w 1953336"/>
                  <a:gd name="connsiteY7" fmla="*/ 215072 h 990486"/>
                  <a:gd name="connsiteX8" fmla="*/ 1401719 w 1953336"/>
                  <a:gd name="connsiteY8" fmla="*/ 243115 h 990486"/>
                  <a:gd name="connsiteX9" fmla="*/ 1436261 w 1953336"/>
                  <a:gd name="connsiteY9" fmla="*/ 271842 h 990486"/>
                  <a:gd name="connsiteX10" fmla="*/ 1466594 w 1953336"/>
                  <a:gd name="connsiteY10" fmla="*/ 299926 h 990486"/>
                  <a:gd name="connsiteX11" fmla="*/ 1495521 w 1953336"/>
                  <a:gd name="connsiteY11" fmla="*/ 327346 h 990486"/>
                  <a:gd name="connsiteX12" fmla="*/ 1523737 w 1953336"/>
                  <a:gd name="connsiteY12" fmla="*/ 353423 h 990486"/>
                  <a:gd name="connsiteX13" fmla="*/ 1547044 w 1953336"/>
                  <a:gd name="connsiteY13" fmla="*/ 378862 h 990486"/>
                  <a:gd name="connsiteX14" fmla="*/ 1569630 w 1953336"/>
                  <a:gd name="connsiteY14" fmla="*/ 401610 h 990486"/>
                  <a:gd name="connsiteX15" fmla="*/ 1588003 w 1953336"/>
                  <a:gd name="connsiteY15" fmla="*/ 423041 h 990486"/>
                  <a:gd name="connsiteX16" fmla="*/ 1604960 w 1953336"/>
                  <a:gd name="connsiteY16" fmla="*/ 442461 h 990486"/>
                  <a:gd name="connsiteX17" fmla="*/ 1619085 w 1953336"/>
                  <a:gd name="connsiteY17" fmla="*/ 457858 h 990486"/>
                  <a:gd name="connsiteX18" fmla="*/ 1630397 w 1953336"/>
                  <a:gd name="connsiteY18" fmla="*/ 471927 h 990486"/>
                  <a:gd name="connsiteX19" fmla="*/ 1637472 w 1953336"/>
                  <a:gd name="connsiteY19" fmla="*/ 481310 h 990486"/>
                  <a:gd name="connsiteX20" fmla="*/ 1643121 w 1953336"/>
                  <a:gd name="connsiteY20" fmla="*/ 487334 h 990486"/>
                  <a:gd name="connsiteX21" fmla="*/ 1643836 w 1953336"/>
                  <a:gd name="connsiteY21" fmla="*/ 489351 h 990486"/>
                  <a:gd name="connsiteX22" fmla="*/ 1643155 w 1953336"/>
                  <a:gd name="connsiteY22" fmla="*/ 492051 h 990486"/>
                  <a:gd name="connsiteX23" fmla="*/ 1637593 w 1953336"/>
                  <a:gd name="connsiteY23" fmla="*/ 498155 h 990486"/>
                  <a:gd name="connsiteX24" fmla="*/ 1630658 w 1953336"/>
                  <a:gd name="connsiteY24" fmla="*/ 508312 h 990486"/>
                  <a:gd name="connsiteX25" fmla="*/ 1619544 w 1953336"/>
                  <a:gd name="connsiteY25" fmla="*/ 521869 h 990486"/>
                  <a:gd name="connsiteX26" fmla="*/ 1605641 w 1953336"/>
                  <a:gd name="connsiteY26" fmla="*/ 537467 h 990486"/>
                  <a:gd name="connsiteX27" fmla="*/ 1588964 w 1953336"/>
                  <a:gd name="connsiteY27" fmla="*/ 557127 h 990486"/>
                  <a:gd name="connsiteX28" fmla="*/ 1570896 w 1953336"/>
                  <a:gd name="connsiteY28" fmla="*/ 578146 h 990486"/>
                  <a:gd name="connsiteX29" fmla="*/ 1548643 w 1953336"/>
                  <a:gd name="connsiteY29" fmla="*/ 601889 h 990486"/>
                  <a:gd name="connsiteX30" fmla="*/ 1525703 w 1953336"/>
                  <a:gd name="connsiteY30" fmla="*/ 627660 h 990486"/>
                  <a:gd name="connsiteX31" fmla="*/ 1497864 w 1953336"/>
                  <a:gd name="connsiteY31" fmla="*/ 654139 h 990486"/>
                  <a:gd name="connsiteX32" fmla="*/ 1469333 w 1953336"/>
                  <a:gd name="connsiteY32" fmla="*/ 681970 h 990486"/>
                  <a:gd name="connsiteX33" fmla="*/ 1439401 w 1953336"/>
                  <a:gd name="connsiteY33" fmla="*/ 709812 h 990486"/>
                  <a:gd name="connsiteX34" fmla="*/ 1405270 w 1953336"/>
                  <a:gd name="connsiteY34" fmla="*/ 738358 h 990486"/>
                  <a:gd name="connsiteX35" fmla="*/ 1369742 w 1953336"/>
                  <a:gd name="connsiteY35" fmla="*/ 767588 h 990486"/>
                  <a:gd name="connsiteX36" fmla="*/ 1333509 w 1953336"/>
                  <a:gd name="connsiteY36" fmla="*/ 796149 h 990486"/>
                  <a:gd name="connsiteX37" fmla="*/ 1294468 w 1953336"/>
                  <a:gd name="connsiteY37" fmla="*/ 824056 h 990486"/>
                  <a:gd name="connsiteX38" fmla="*/ 1254016 w 1953336"/>
                  <a:gd name="connsiteY38" fmla="*/ 850625 h 990486"/>
                  <a:gd name="connsiteX39" fmla="*/ 1211457 w 1953336"/>
                  <a:gd name="connsiteY39" fmla="*/ 876536 h 990486"/>
                  <a:gd name="connsiteX40" fmla="*/ 1167477 w 1953336"/>
                  <a:gd name="connsiteY40" fmla="*/ 899762 h 990486"/>
                  <a:gd name="connsiteX41" fmla="*/ 1122787 w 1953336"/>
                  <a:gd name="connsiteY41" fmla="*/ 921645 h 990486"/>
                  <a:gd name="connsiteX42" fmla="*/ 1075980 w 1953336"/>
                  <a:gd name="connsiteY42" fmla="*/ 941522 h 990486"/>
                  <a:gd name="connsiteX43" fmla="*/ 1027744 w 1953336"/>
                  <a:gd name="connsiteY43" fmla="*/ 957366 h 990486"/>
                  <a:gd name="connsiteX44" fmla="*/ 978796 w 1953336"/>
                  <a:gd name="connsiteY44" fmla="*/ 971867 h 990486"/>
                  <a:gd name="connsiteX45" fmla="*/ 929114 w 1953336"/>
                  <a:gd name="connsiteY45" fmla="*/ 981657 h 990486"/>
                  <a:gd name="connsiteX46" fmla="*/ 878007 w 1953336"/>
                  <a:gd name="connsiteY46" fmla="*/ 988088 h 990486"/>
                  <a:gd name="connsiteX47" fmla="*/ 825469 w 1953336"/>
                  <a:gd name="connsiteY47" fmla="*/ 990486 h 990486"/>
                  <a:gd name="connsiteX48" fmla="*/ 774304 w 1953336"/>
                  <a:gd name="connsiteY48" fmla="*/ 988832 h 990486"/>
                  <a:gd name="connsiteX49" fmla="*/ 723109 w 1953336"/>
                  <a:gd name="connsiteY49" fmla="*/ 983134 h 990486"/>
                  <a:gd name="connsiteX50" fmla="*/ 673292 w 1953336"/>
                  <a:gd name="connsiteY50" fmla="*/ 974058 h 990486"/>
                  <a:gd name="connsiteX51" fmla="*/ 622740 w 1953336"/>
                  <a:gd name="connsiteY51" fmla="*/ 960269 h 990486"/>
                  <a:gd name="connsiteX52" fmla="*/ 575683 w 1953336"/>
                  <a:gd name="connsiteY52" fmla="*/ 945109 h 990486"/>
                  <a:gd name="connsiteX53" fmla="*/ 528596 w 1953336"/>
                  <a:gd name="connsiteY53" fmla="*/ 925905 h 990486"/>
                  <a:gd name="connsiteX54" fmla="*/ 482195 w 1953336"/>
                  <a:gd name="connsiteY54" fmla="*/ 904675 h 990486"/>
                  <a:gd name="connsiteX55" fmla="*/ 438588 w 1953336"/>
                  <a:gd name="connsiteY55" fmla="*/ 882077 h 990486"/>
                  <a:gd name="connsiteX56" fmla="*/ 396362 w 1953336"/>
                  <a:gd name="connsiteY56" fmla="*/ 856774 h 990486"/>
                  <a:gd name="connsiteX57" fmla="*/ 354833 w 1953336"/>
                  <a:gd name="connsiteY57" fmla="*/ 830793 h 990486"/>
                  <a:gd name="connsiteX58" fmla="*/ 316096 w 1953336"/>
                  <a:gd name="connsiteY58" fmla="*/ 803443 h 990486"/>
                  <a:gd name="connsiteX59" fmla="*/ 278056 w 1953336"/>
                  <a:gd name="connsiteY59" fmla="*/ 775415 h 990486"/>
                  <a:gd name="connsiteX60" fmla="*/ 242813 w 1953336"/>
                  <a:gd name="connsiteY60" fmla="*/ 746693 h 990486"/>
                  <a:gd name="connsiteX61" fmla="*/ 208977 w 1953336"/>
                  <a:gd name="connsiteY61" fmla="*/ 718634 h 990486"/>
                  <a:gd name="connsiteX62" fmla="*/ 177948 w 1953336"/>
                  <a:gd name="connsiteY62" fmla="*/ 691229 h 990486"/>
                  <a:gd name="connsiteX63" fmla="*/ 149722 w 1953336"/>
                  <a:gd name="connsiteY63" fmla="*/ 663804 h 990486"/>
                  <a:gd name="connsiteX64" fmla="*/ 121506 w 1953336"/>
                  <a:gd name="connsiteY64" fmla="*/ 637727 h 990486"/>
                  <a:gd name="connsiteX65" fmla="*/ 98199 w 1953336"/>
                  <a:gd name="connsiteY65" fmla="*/ 612289 h 990486"/>
                  <a:gd name="connsiteX66" fmla="*/ 75608 w 1953336"/>
                  <a:gd name="connsiteY66" fmla="*/ 588866 h 990486"/>
                  <a:gd name="connsiteX67" fmla="*/ 56540 w 1953336"/>
                  <a:gd name="connsiteY67" fmla="*/ 568114 h 990486"/>
                  <a:gd name="connsiteX68" fmla="*/ 39582 w 1953336"/>
                  <a:gd name="connsiteY68" fmla="*/ 548695 h 990486"/>
                  <a:gd name="connsiteX69" fmla="*/ 26158 w 1953336"/>
                  <a:gd name="connsiteY69" fmla="*/ 533292 h 990486"/>
                  <a:gd name="connsiteX70" fmla="*/ 14850 w 1953336"/>
                  <a:gd name="connsiteY70" fmla="*/ 519897 h 990486"/>
                  <a:gd name="connsiteX71" fmla="*/ 7070 w 1953336"/>
                  <a:gd name="connsiteY71" fmla="*/ 509845 h 990486"/>
                  <a:gd name="connsiteX72" fmla="*/ 2122 w 1953336"/>
                  <a:gd name="connsiteY72" fmla="*/ 503816 h 990486"/>
                  <a:gd name="connsiteX73" fmla="*/ 0 w 1953336"/>
                  <a:gd name="connsiteY73" fmla="*/ 501136 h 990486"/>
                  <a:gd name="connsiteX74" fmla="*/ 2088 w 1953336"/>
                  <a:gd name="connsiteY74" fmla="*/ 499100 h 990486"/>
                  <a:gd name="connsiteX75" fmla="*/ 6949 w 1953336"/>
                  <a:gd name="connsiteY75" fmla="*/ 493000 h 990486"/>
                  <a:gd name="connsiteX76" fmla="*/ 14589 w 1953336"/>
                  <a:gd name="connsiteY76" fmla="*/ 483512 h 990486"/>
                  <a:gd name="connsiteX77" fmla="*/ 25699 w 1953336"/>
                  <a:gd name="connsiteY77" fmla="*/ 469282 h 990486"/>
                  <a:gd name="connsiteX78" fmla="*/ 38901 w 1953336"/>
                  <a:gd name="connsiteY78" fmla="*/ 453689 h 990486"/>
                  <a:gd name="connsiteX79" fmla="*/ 55578 w 1953336"/>
                  <a:gd name="connsiteY79" fmla="*/ 434028 h 990486"/>
                  <a:gd name="connsiteX80" fmla="*/ 74342 w 1953336"/>
                  <a:gd name="connsiteY80" fmla="*/ 412331 h 990486"/>
                  <a:gd name="connsiteX81" fmla="*/ 96600 w 1953336"/>
                  <a:gd name="connsiteY81" fmla="*/ 389261 h 990486"/>
                  <a:gd name="connsiteX82" fmla="*/ 119540 w 1953336"/>
                  <a:gd name="connsiteY82" fmla="*/ 363491 h 990486"/>
                  <a:gd name="connsiteX83" fmla="*/ 147379 w 1953336"/>
                  <a:gd name="connsiteY83" fmla="*/ 337011 h 990486"/>
                  <a:gd name="connsiteX84" fmla="*/ 175209 w 1953336"/>
                  <a:gd name="connsiteY84" fmla="*/ 309185 h 990486"/>
                  <a:gd name="connsiteX85" fmla="*/ 205837 w 1953336"/>
                  <a:gd name="connsiteY85" fmla="*/ 280664 h 990486"/>
                  <a:gd name="connsiteX86" fmla="*/ 239262 w 1953336"/>
                  <a:gd name="connsiteY86" fmla="*/ 251450 h 990486"/>
                  <a:gd name="connsiteX87" fmla="*/ 274095 w 1953336"/>
                  <a:gd name="connsiteY87" fmla="*/ 222899 h 990486"/>
                  <a:gd name="connsiteX88" fmla="*/ 311734 w 1953336"/>
                  <a:gd name="connsiteY88" fmla="*/ 195002 h 990486"/>
                  <a:gd name="connsiteX89" fmla="*/ 350074 w 1953336"/>
                  <a:gd name="connsiteY89" fmla="*/ 167100 h 990486"/>
                  <a:gd name="connsiteX90" fmla="*/ 391227 w 1953336"/>
                  <a:gd name="connsiteY90" fmla="*/ 140525 h 990486"/>
                  <a:gd name="connsiteX91" fmla="*/ 433085 w 1953336"/>
                  <a:gd name="connsiteY91" fmla="*/ 114619 h 990486"/>
                  <a:gd name="connsiteX92" fmla="*/ 476360 w 1953336"/>
                  <a:gd name="connsiteY92" fmla="*/ 90725 h 990486"/>
                  <a:gd name="connsiteX93" fmla="*/ 522456 w 1953336"/>
                  <a:gd name="connsiteY93" fmla="*/ 69505 h 990486"/>
                  <a:gd name="connsiteX94" fmla="*/ 569263 w 1953336"/>
                  <a:gd name="connsiteY94" fmla="*/ 49629 h 990486"/>
                  <a:gd name="connsiteX95" fmla="*/ 616098 w 1953336"/>
                  <a:gd name="connsiteY95" fmla="*/ 33795 h 990486"/>
                  <a:gd name="connsiteX96" fmla="*/ 666447 w 1953336"/>
                  <a:gd name="connsiteY96" fmla="*/ 19283 h 990486"/>
                  <a:gd name="connsiteX97" fmla="*/ 716128 w 1953336"/>
                  <a:gd name="connsiteY97" fmla="*/ 9493 h 990486"/>
                  <a:gd name="connsiteX98" fmla="*/ 767236 w 1953336"/>
                  <a:gd name="connsiteY98" fmla="*/ 3062 h 990486"/>
                  <a:gd name="connsiteX99" fmla="*/ 818368 w 1953336"/>
                  <a:gd name="connsiteY99" fmla="*/ 0 h 990486"/>
                  <a:gd name="connsiteX100" fmla="*/ 870939 w 1953336"/>
                  <a:gd name="connsiteY100" fmla="*/ 2319 h 990486"/>
                  <a:gd name="connsiteX101" fmla="*/ 922134 w 1953336"/>
                  <a:gd name="connsiteY101" fmla="*/ 8016 h 990486"/>
                  <a:gd name="connsiteX102" fmla="*/ 971951 w 1953336"/>
                  <a:gd name="connsiteY102" fmla="*/ 17093 h 990486"/>
                  <a:gd name="connsiteX103" fmla="*/ 1021101 w 1953336"/>
                  <a:gd name="connsiteY103" fmla="*/ 30891 h 990486"/>
                  <a:gd name="connsiteX104" fmla="*/ 1953336 w 1953336"/>
                  <a:gd name="connsiteY104" fmla="*/ 19499 h 990486"/>
                  <a:gd name="connsiteX105" fmla="*/ 1953333 w 1953336"/>
                  <a:gd name="connsiteY105" fmla="*/ 19507 h 990486"/>
                  <a:gd name="connsiteX106" fmla="*/ 1953333 w 1953336"/>
                  <a:gd name="connsiteY106" fmla="*/ 19499 h 9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53336" h="990486">
                    <a:moveTo>
                      <a:pt x="1069560" y="46042"/>
                    </a:moveTo>
                    <a:lnTo>
                      <a:pt x="1116647" y="65245"/>
                    </a:lnTo>
                    <a:lnTo>
                      <a:pt x="1161642" y="85812"/>
                    </a:lnTo>
                    <a:lnTo>
                      <a:pt x="1205954" y="109078"/>
                    </a:lnTo>
                    <a:lnTo>
                      <a:pt x="1248881" y="134376"/>
                    </a:lnTo>
                    <a:lnTo>
                      <a:pt x="1289709" y="160363"/>
                    </a:lnTo>
                    <a:lnTo>
                      <a:pt x="1329147" y="187707"/>
                    </a:lnTo>
                    <a:lnTo>
                      <a:pt x="1365781" y="215072"/>
                    </a:lnTo>
                    <a:lnTo>
                      <a:pt x="1401719" y="243115"/>
                    </a:lnTo>
                    <a:lnTo>
                      <a:pt x="1436261" y="271842"/>
                    </a:lnTo>
                    <a:lnTo>
                      <a:pt x="1466594" y="299926"/>
                    </a:lnTo>
                    <a:lnTo>
                      <a:pt x="1495521" y="327346"/>
                    </a:lnTo>
                    <a:lnTo>
                      <a:pt x="1523737" y="353423"/>
                    </a:lnTo>
                    <a:lnTo>
                      <a:pt x="1547044" y="378862"/>
                    </a:lnTo>
                    <a:lnTo>
                      <a:pt x="1569630" y="401610"/>
                    </a:lnTo>
                    <a:lnTo>
                      <a:pt x="1588003" y="423041"/>
                    </a:lnTo>
                    <a:lnTo>
                      <a:pt x="1604960" y="442461"/>
                    </a:lnTo>
                    <a:lnTo>
                      <a:pt x="1619085" y="457858"/>
                    </a:lnTo>
                    <a:lnTo>
                      <a:pt x="1630397" y="471927"/>
                    </a:lnTo>
                    <a:lnTo>
                      <a:pt x="1637472" y="481310"/>
                    </a:lnTo>
                    <a:lnTo>
                      <a:pt x="1643121" y="487334"/>
                    </a:lnTo>
                    <a:lnTo>
                      <a:pt x="1643836" y="489351"/>
                    </a:lnTo>
                    <a:lnTo>
                      <a:pt x="1643155" y="492051"/>
                    </a:lnTo>
                    <a:lnTo>
                      <a:pt x="1637593" y="498155"/>
                    </a:lnTo>
                    <a:lnTo>
                      <a:pt x="1630658" y="508312"/>
                    </a:lnTo>
                    <a:lnTo>
                      <a:pt x="1619544" y="521869"/>
                    </a:lnTo>
                    <a:lnTo>
                      <a:pt x="1605641" y="537467"/>
                    </a:lnTo>
                    <a:lnTo>
                      <a:pt x="1588964" y="557127"/>
                    </a:lnTo>
                    <a:lnTo>
                      <a:pt x="1570896" y="578146"/>
                    </a:lnTo>
                    <a:lnTo>
                      <a:pt x="1548643" y="601889"/>
                    </a:lnTo>
                    <a:lnTo>
                      <a:pt x="1525703" y="627660"/>
                    </a:lnTo>
                    <a:lnTo>
                      <a:pt x="1497864" y="654139"/>
                    </a:lnTo>
                    <a:lnTo>
                      <a:pt x="1469333" y="681970"/>
                    </a:lnTo>
                    <a:lnTo>
                      <a:pt x="1439401" y="709812"/>
                    </a:lnTo>
                    <a:lnTo>
                      <a:pt x="1405270" y="738358"/>
                    </a:lnTo>
                    <a:lnTo>
                      <a:pt x="1369742" y="767588"/>
                    </a:lnTo>
                    <a:lnTo>
                      <a:pt x="1333509" y="796149"/>
                    </a:lnTo>
                    <a:lnTo>
                      <a:pt x="1294468" y="824056"/>
                    </a:lnTo>
                    <a:lnTo>
                      <a:pt x="1254016" y="850625"/>
                    </a:lnTo>
                    <a:lnTo>
                      <a:pt x="1211457" y="876536"/>
                    </a:lnTo>
                    <a:lnTo>
                      <a:pt x="1167477" y="899762"/>
                    </a:lnTo>
                    <a:lnTo>
                      <a:pt x="1122787" y="921645"/>
                    </a:lnTo>
                    <a:lnTo>
                      <a:pt x="1075980" y="941522"/>
                    </a:lnTo>
                    <a:lnTo>
                      <a:pt x="1027744" y="957366"/>
                    </a:lnTo>
                    <a:lnTo>
                      <a:pt x="978796" y="971867"/>
                    </a:lnTo>
                    <a:lnTo>
                      <a:pt x="929114" y="981657"/>
                    </a:lnTo>
                    <a:lnTo>
                      <a:pt x="878007" y="988088"/>
                    </a:lnTo>
                    <a:lnTo>
                      <a:pt x="825469" y="990486"/>
                    </a:lnTo>
                    <a:lnTo>
                      <a:pt x="774304" y="988832"/>
                    </a:lnTo>
                    <a:lnTo>
                      <a:pt x="723109" y="983134"/>
                    </a:lnTo>
                    <a:lnTo>
                      <a:pt x="673292" y="974058"/>
                    </a:lnTo>
                    <a:lnTo>
                      <a:pt x="622740" y="960269"/>
                    </a:lnTo>
                    <a:lnTo>
                      <a:pt x="575683" y="945109"/>
                    </a:lnTo>
                    <a:lnTo>
                      <a:pt x="528596" y="925905"/>
                    </a:lnTo>
                    <a:lnTo>
                      <a:pt x="482195" y="904675"/>
                    </a:lnTo>
                    <a:lnTo>
                      <a:pt x="438588" y="882077"/>
                    </a:lnTo>
                    <a:lnTo>
                      <a:pt x="396362" y="856774"/>
                    </a:lnTo>
                    <a:lnTo>
                      <a:pt x="354833" y="830793"/>
                    </a:lnTo>
                    <a:lnTo>
                      <a:pt x="316096" y="803443"/>
                    </a:lnTo>
                    <a:lnTo>
                      <a:pt x="278056" y="775415"/>
                    </a:lnTo>
                    <a:lnTo>
                      <a:pt x="242813" y="746693"/>
                    </a:lnTo>
                    <a:lnTo>
                      <a:pt x="208977" y="718634"/>
                    </a:lnTo>
                    <a:lnTo>
                      <a:pt x="177948" y="691229"/>
                    </a:lnTo>
                    <a:lnTo>
                      <a:pt x="149722" y="663804"/>
                    </a:lnTo>
                    <a:lnTo>
                      <a:pt x="121506" y="637727"/>
                    </a:lnTo>
                    <a:lnTo>
                      <a:pt x="98199" y="612289"/>
                    </a:lnTo>
                    <a:lnTo>
                      <a:pt x="75608" y="588866"/>
                    </a:lnTo>
                    <a:lnTo>
                      <a:pt x="56540" y="568114"/>
                    </a:lnTo>
                    <a:lnTo>
                      <a:pt x="39582" y="548695"/>
                    </a:lnTo>
                    <a:lnTo>
                      <a:pt x="26158" y="533292"/>
                    </a:lnTo>
                    <a:lnTo>
                      <a:pt x="14850" y="519897"/>
                    </a:lnTo>
                    <a:lnTo>
                      <a:pt x="7070" y="509845"/>
                    </a:lnTo>
                    <a:lnTo>
                      <a:pt x="2122" y="503816"/>
                    </a:lnTo>
                    <a:lnTo>
                      <a:pt x="0" y="501136"/>
                    </a:lnTo>
                    <a:lnTo>
                      <a:pt x="2088" y="499100"/>
                    </a:lnTo>
                    <a:lnTo>
                      <a:pt x="6949" y="493000"/>
                    </a:lnTo>
                    <a:lnTo>
                      <a:pt x="14589" y="483512"/>
                    </a:lnTo>
                    <a:lnTo>
                      <a:pt x="25699" y="469282"/>
                    </a:lnTo>
                    <a:lnTo>
                      <a:pt x="38901" y="453689"/>
                    </a:lnTo>
                    <a:lnTo>
                      <a:pt x="55578" y="434028"/>
                    </a:lnTo>
                    <a:lnTo>
                      <a:pt x="74342" y="412331"/>
                    </a:lnTo>
                    <a:lnTo>
                      <a:pt x="96600" y="389261"/>
                    </a:lnTo>
                    <a:lnTo>
                      <a:pt x="119540" y="363491"/>
                    </a:lnTo>
                    <a:lnTo>
                      <a:pt x="147379" y="337011"/>
                    </a:lnTo>
                    <a:lnTo>
                      <a:pt x="175209" y="309185"/>
                    </a:lnTo>
                    <a:lnTo>
                      <a:pt x="205837" y="280664"/>
                    </a:lnTo>
                    <a:lnTo>
                      <a:pt x="239262" y="251450"/>
                    </a:lnTo>
                    <a:lnTo>
                      <a:pt x="274095" y="222899"/>
                    </a:lnTo>
                    <a:lnTo>
                      <a:pt x="311734" y="195002"/>
                    </a:lnTo>
                    <a:lnTo>
                      <a:pt x="350074" y="167100"/>
                    </a:lnTo>
                    <a:lnTo>
                      <a:pt x="391227" y="140525"/>
                    </a:lnTo>
                    <a:lnTo>
                      <a:pt x="433085" y="114619"/>
                    </a:lnTo>
                    <a:lnTo>
                      <a:pt x="476360" y="90725"/>
                    </a:lnTo>
                    <a:lnTo>
                      <a:pt x="522456" y="69505"/>
                    </a:lnTo>
                    <a:lnTo>
                      <a:pt x="569263" y="49629"/>
                    </a:lnTo>
                    <a:lnTo>
                      <a:pt x="616098" y="33795"/>
                    </a:lnTo>
                    <a:lnTo>
                      <a:pt x="666447" y="19283"/>
                    </a:lnTo>
                    <a:lnTo>
                      <a:pt x="716128" y="9493"/>
                    </a:lnTo>
                    <a:lnTo>
                      <a:pt x="767236" y="3062"/>
                    </a:lnTo>
                    <a:lnTo>
                      <a:pt x="818368" y="0"/>
                    </a:lnTo>
                    <a:lnTo>
                      <a:pt x="870939" y="2319"/>
                    </a:lnTo>
                    <a:lnTo>
                      <a:pt x="922134" y="8016"/>
                    </a:lnTo>
                    <a:lnTo>
                      <a:pt x="971951" y="17093"/>
                    </a:lnTo>
                    <a:lnTo>
                      <a:pt x="1021101" y="30891"/>
                    </a:lnTo>
                    <a:close/>
                    <a:moveTo>
                      <a:pt x="1953336" y="19499"/>
                    </a:moveTo>
                    <a:lnTo>
                      <a:pt x="1953333" y="19507"/>
                    </a:lnTo>
                    <a:lnTo>
                      <a:pt x="1953333" y="19499"/>
                    </a:lnTo>
                    <a:close/>
                  </a:path>
                </a:pathLst>
              </a:custGeom>
              <a:solidFill>
                <a:schemeClr val="accent5">
                  <a:lumMod val="5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08000" bIns="36000" anchor="ctr"/>
              <a:lstStyle/>
              <a:p>
                <a:pPr algn="ctr">
                  <a:lnSpc>
                    <a:spcPct val="120000"/>
                  </a:lnSpc>
                  <a:defRPr/>
                </a:pPr>
                <a:endParaRPr lang="en-US" altLang="zh-CN" sz="1600" dirty="0">
                  <a:solidFill>
                    <a:schemeClr val="tx1">
                      <a:lumMod val="65000"/>
                      <a:lumOff val="35000"/>
                    </a:schemeClr>
                  </a:solidFill>
                  <a:cs typeface="+mn-ea"/>
                  <a:sym typeface="+mn-lt"/>
                </a:endParaRPr>
              </a:p>
            </p:txBody>
          </p:sp>
          <p:sp>
            <p:nvSpPr>
              <p:cNvPr id="49" name="MH_SubTitle_5">
                <a:extLst>
                  <a:ext uri="{FF2B5EF4-FFF2-40B4-BE49-F238E27FC236}">
                    <a16:creationId xmlns:a16="http://schemas.microsoft.com/office/drawing/2014/main" id="{D0D6D303-2961-40BC-8E16-426282BC6071}"/>
                  </a:ext>
                </a:extLst>
              </p:cNvPr>
              <p:cNvSpPr/>
              <p:nvPr>
                <p:custDataLst>
                  <p:tags r:id="rId5"/>
                </p:custDataLst>
              </p:nvPr>
            </p:nvSpPr>
            <p:spPr>
              <a:xfrm rot="603049">
                <a:off x="4548189" y="3321050"/>
                <a:ext cx="1627187" cy="992188"/>
              </a:xfrm>
              <a:custGeom>
                <a:avLst/>
                <a:gdLst>
                  <a:gd name="connsiteX0" fmla="*/ 627564 w 1628083"/>
                  <a:gd name="connsiteY0" fmla="*/ 18356 h 992800"/>
                  <a:gd name="connsiteX1" fmla="*/ 677592 w 1628083"/>
                  <a:gd name="connsiteY1" fmla="*/ 9694 h 992800"/>
                  <a:gd name="connsiteX2" fmla="*/ 728128 w 1628083"/>
                  <a:gd name="connsiteY2" fmla="*/ 2463 h 992800"/>
                  <a:gd name="connsiteX3" fmla="*/ 778705 w 1628083"/>
                  <a:gd name="connsiteY3" fmla="*/ 0 h 992800"/>
                  <a:gd name="connsiteX4" fmla="*/ 830205 w 1628083"/>
                  <a:gd name="connsiteY4" fmla="*/ 1068 h 992800"/>
                  <a:gd name="connsiteX5" fmla="*/ 882533 w 1628083"/>
                  <a:gd name="connsiteY5" fmla="*/ 6334 h 992800"/>
                  <a:gd name="connsiteX6" fmla="*/ 932914 w 1628083"/>
                  <a:gd name="connsiteY6" fmla="*/ 15410 h 992800"/>
                  <a:gd name="connsiteX7" fmla="*/ 982736 w 1628083"/>
                  <a:gd name="connsiteY7" fmla="*/ 28491 h 992800"/>
                  <a:gd name="connsiteX8" fmla="*/ 1030704 w 1628083"/>
                  <a:gd name="connsiteY8" fmla="*/ 44714 h 992800"/>
                  <a:gd name="connsiteX9" fmla="*/ 1078714 w 1628083"/>
                  <a:gd name="connsiteY9" fmla="*/ 65705 h 992800"/>
                  <a:gd name="connsiteX10" fmla="*/ 1123068 w 1628083"/>
                  <a:gd name="connsiteY10" fmla="*/ 87547 h 992800"/>
                  <a:gd name="connsiteX11" fmla="*/ 1166862 w 1628083"/>
                  <a:gd name="connsiteY11" fmla="*/ 113392 h 992800"/>
                  <a:gd name="connsiteX12" fmla="*/ 1209683 w 1628083"/>
                  <a:gd name="connsiteY12" fmla="*/ 141143 h 992800"/>
                  <a:gd name="connsiteX13" fmla="*/ 1249541 w 1628083"/>
                  <a:gd name="connsiteY13" fmla="*/ 169841 h 992800"/>
                  <a:gd name="connsiteX14" fmla="*/ 1287639 w 1628083"/>
                  <a:gd name="connsiteY14" fmla="*/ 201014 h 992800"/>
                  <a:gd name="connsiteX15" fmla="*/ 1324950 w 1628083"/>
                  <a:gd name="connsiteY15" fmla="*/ 232758 h 992800"/>
                  <a:gd name="connsiteX16" fmla="*/ 1359299 w 1628083"/>
                  <a:gd name="connsiteY16" fmla="*/ 265448 h 992800"/>
                  <a:gd name="connsiteX17" fmla="*/ 1392860 w 1628083"/>
                  <a:gd name="connsiteY17" fmla="*/ 298710 h 992800"/>
                  <a:gd name="connsiteX18" fmla="*/ 1423552 w 1628083"/>
                  <a:gd name="connsiteY18" fmla="*/ 332251 h 992800"/>
                  <a:gd name="connsiteX19" fmla="*/ 1452949 w 1628083"/>
                  <a:gd name="connsiteY19" fmla="*/ 364931 h 992800"/>
                  <a:gd name="connsiteX20" fmla="*/ 1479664 w 1628083"/>
                  <a:gd name="connsiteY20" fmla="*/ 396555 h 992800"/>
                  <a:gd name="connsiteX21" fmla="*/ 1503602 w 1628083"/>
                  <a:gd name="connsiteY21" fmla="*/ 427793 h 992800"/>
                  <a:gd name="connsiteX22" fmla="*/ 1527728 w 1628083"/>
                  <a:gd name="connsiteY22" fmla="*/ 457695 h 992800"/>
                  <a:gd name="connsiteX23" fmla="*/ 1547088 w 1628083"/>
                  <a:gd name="connsiteY23" fmla="*/ 486252 h 992800"/>
                  <a:gd name="connsiteX24" fmla="*/ 1566034 w 1628083"/>
                  <a:gd name="connsiteY24" fmla="*/ 512710 h 992800"/>
                  <a:gd name="connsiteX25" fmla="*/ 1581883 w 1628083"/>
                  <a:gd name="connsiteY25" fmla="*/ 536014 h 992800"/>
                  <a:gd name="connsiteX26" fmla="*/ 1595836 w 1628083"/>
                  <a:gd name="connsiteY26" fmla="*/ 557693 h 992800"/>
                  <a:gd name="connsiteX27" fmla="*/ 1606878 w 1628083"/>
                  <a:gd name="connsiteY27" fmla="*/ 574883 h 992800"/>
                  <a:gd name="connsiteX28" fmla="*/ 1616118 w 1628083"/>
                  <a:gd name="connsiteY28" fmla="*/ 589780 h 992800"/>
                  <a:gd name="connsiteX29" fmla="*/ 1622354 w 1628083"/>
                  <a:gd name="connsiteY29" fmla="*/ 600856 h 992800"/>
                  <a:gd name="connsiteX30" fmla="*/ 1626373 w 1628083"/>
                  <a:gd name="connsiteY30" fmla="*/ 607541 h 992800"/>
                  <a:gd name="connsiteX31" fmla="*/ 1628083 w 1628083"/>
                  <a:gd name="connsiteY31" fmla="*/ 610501 h 992800"/>
                  <a:gd name="connsiteX32" fmla="*/ 1625721 w 1628083"/>
                  <a:gd name="connsiteY32" fmla="*/ 612212 h 992800"/>
                  <a:gd name="connsiteX33" fmla="*/ 1620025 w 1628083"/>
                  <a:gd name="connsiteY33" fmla="*/ 617540 h 992800"/>
                  <a:gd name="connsiteX34" fmla="*/ 1611086 w 1628083"/>
                  <a:gd name="connsiteY34" fmla="*/ 625817 h 992800"/>
                  <a:gd name="connsiteX35" fmla="*/ 1598026 w 1628083"/>
                  <a:gd name="connsiteY35" fmla="*/ 638280 h 992800"/>
                  <a:gd name="connsiteX36" fmla="*/ 1582697 w 1628083"/>
                  <a:gd name="connsiteY36" fmla="*/ 651788 h 992800"/>
                  <a:gd name="connsiteX37" fmla="*/ 1563339 w 1628083"/>
                  <a:gd name="connsiteY37" fmla="*/ 668815 h 992800"/>
                  <a:gd name="connsiteX38" fmla="*/ 1541619 w 1628083"/>
                  <a:gd name="connsiteY38" fmla="*/ 687554 h 992800"/>
                  <a:gd name="connsiteX39" fmla="*/ 1516243 w 1628083"/>
                  <a:gd name="connsiteY39" fmla="*/ 707142 h 992800"/>
                  <a:gd name="connsiteX40" fmla="*/ 1489801 w 1628083"/>
                  <a:gd name="connsiteY40" fmla="*/ 729304 h 992800"/>
                  <a:gd name="connsiteX41" fmla="*/ 1458408 w 1628083"/>
                  <a:gd name="connsiteY41" fmla="*/ 751454 h 992800"/>
                  <a:gd name="connsiteX42" fmla="*/ 1426828 w 1628083"/>
                  <a:gd name="connsiteY42" fmla="*/ 774939 h 992800"/>
                  <a:gd name="connsiteX43" fmla="*/ 1392379 w 1628083"/>
                  <a:gd name="connsiteY43" fmla="*/ 798703 h 992800"/>
                  <a:gd name="connsiteX44" fmla="*/ 1355061 w 1628083"/>
                  <a:gd name="connsiteY44" fmla="*/ 822747 h 992800"/>
                  <a:gd name="connsiteX45" fmla="*/ 1316448 w 1628083"/>
                  <a:gd name="connsiteY45" fmla="*/ 845931 h 992800"/>
                  <a:gd name="connsiteX46" fmla="*/ 1275152 w 1628083"/>
                  <a:gd name="connsiteY46" fmla="*/ 868059 h 992800"/>
                  <a:gd name="connsiteX47" fmla="*/ 1233162 w 1628083"/>
                  <a:gd name="connsiteY47" fmla="*/ 890090 h 992800"/>
                  <a:gd name="connsiteX48" fmla="*/ 1188583 w 1628083"/>
                  <a:gd name="connsiteY48" fmla="*/ 910399 h 992800"/>
                  <a:gd name="connsiteX49" fmla="*/ 1143403 w 1628083"/>
                  <a:gd name="connsiteY49" fmla="*/ 929944 h 992800"/>
                  <a:gd name="connsiteX50" fmla="*/ 1097115 w 1628083"/>
                  <a:gd name="connsiteY50" fmla="*/ 947293 h 992800"/>
                  <a:gd name="connsiteX51" fmla="*/ 1048423 w 1628083"/>
                  <a:gd name="connsiteY51" fmla="*/ 961584 h 992800"/>
                  <a:gd name="connsiteX52" fmla="*/ 999224 w 1628083"/>
                  <a:gd name="connsiteY52" fmla="*/ 974444 h 992800"/>
                  <a:gd name="connsiteX53" fmla="*/ 950584 w 1628083"/>
                  <a:gd name="connsiteY53" fmla="*/ 983301 h 992800"/>
                  <a:gd name="connsiteX54" fmla="*/ 898661 w 1628083"/>
                  <a:gd name="connsiteY54" fmla="*/ 990338 h 992800"/>
                  <a:gd name="connsiteX55" fmla="*/ 848083 w 1628083"/>
                  <a:gd name="connsiteY55" fmla="*/ 992800 h 992800"/>
                  <a:gd name="connsiteX56" fmla="*/ 796584 w 1628083"/>
                  <a:gd name="connsiteY56" fmla="*/ 991732 h 992800"/>
                  <a:gd name="connsiteX57" fmla="*/ 745550 w 1628083"/>
                  <a:gd name="connsiteY57" fmla="*/ 987328 h 992800"/>
                  <a:gd name="connsiteX58" fmla="*/ 693874 w 1628083"/>
                  <a:gd name="connsiteY58" fmla="*/ 977390 h 992800"/>
                  <a:gd name="connsiteX59" fmla="*/ 644052 w 1628083"/>
                  <a:gd name="connsiteY59" fmla="*/ 964310 h 992800"/>
                  <a:gd name="connsiteX60" fmla="*/ 596084 w 1628083"/>
                  <a:gd name="connsiteY60" fmla="*/ 948087 h 992800"/>
                  <a:gd name="connsiteX61" fmla="*/ 549462 w 1628083"/>
                  <a:gd name="connsiteY61" fmla="*/ 927289 h 992800"/>
                  <a:gd name="connsiteX62" fmla="*/ 503721 w 1628083"/>
                  <a:gd name="connsiteY62" fmla="*/ 905254 h 992800"/>
                  <a:gd name="connsiteX63" fmla="*/ 459926 w 1628083"/>
                  <a:gd name="connsiteY63" fmla="*/ 879409 h 992800"/>
                  <a:gd name="connsiteX64" fmla="*/ 418400 w 1628083"/>
                  <a:gd name="connsiteY64" fmla="*/ 852519 h 992800"/>
                  <a:gd name="connsiteX65" fmla="*/ 377941 w 1628083"/>
                  <a:gd name="connsiteY65" fmla="*/ 823057 h 992800"/>
                  <a:gd name="connsiteX66" fmla="*/ 339149 w 1628083"/>
                  <a:gd name="connsiteY66" fmla="*/ 791787 h 992800"/>
                  <a:gd name="connsiteX67" fmla="*/ 302532 w 1628083"/>
                  <a:gd name="connsiteY67" fmla="*/ 760140 h 992800"/>
                  <a:gd name="connsiteX68" fmla="*/ 267490 w 1628083"/>
                  <a:gd name="connsiteY68" fmla="*/ 727352 h 992800"/>
                  <a:gd name="connsiteX69" fmla="*/ 235224 w 1628083"/>
                  <a:gd name="connsiteY69" fmla="*/ 694952 h 992800"/>
                  <a:gd name="connsiteX70" fmla="*/ 203744 w 1628083"/>
                  <a:gd name="connsiteY70" fmla="*/ 661982 h 992800"/>
                  <a:gd name="connsiteX71" fmla="*/ 173746 w 1628083"/>
                  <a:gd name="connsiteY71" fmla="*/ 628538 h 992800"/>
                  <a:gd name="connsiteX72" fmla="*/ 147819 w 1628083"/>
                  <a:gd name="connsiteY72" fmla="*/ 596342 h 992800"/>
                  <a:gd name="connsiteX73" fmla="*/ 123186 w 1628083"/>
                  <a:gd name="connsiteY73" fmla="*/ 565008 h 992800"/>
                  <a:gd name="connsiteX74" fmla="*/ 99061 w 1628083"/>
                  <a:gd name="connsiteY74" fmla="*/ 535105 h 992800"/>
                  <a:gd name="connsiteX75" fmla="*/ 79700 w 1628083"/>
                  <a:gd name="connsiteY75" fmla="*/ 506549 h 992800"/>
                  <a:gd name="connsiteX76" fmla="*/ 60661 w 1628083"/>
                  <a:gd name="connsiteY76" fmla="*/ 480758 h 992800"/>
                  <a:gd name="connsiteX77" fmla="*/ 45600 w 1628083"/>
                  <a:gd name="connsiteY77" fmla="*/ 456884 h 992800"/>
                  <a:gd name="connsiteX78" fmla="*/ 31647 w 1628083"/>
                  <a:gd name="connsiteY78" fmla="*/ 435205 h 992800"/>
                  <a:gd name="connsiteX79" fmla="*/ 19910 w 1628083"/>
                  <a:gd name="connsiteY79" fmla="*/ 417918 h 992800"/>
                  <a:gd name="connsiteX80" fmla="*/ 10763 w 1628083"/>
                  <a:gd name="connsiteY80" fmla="*/ 402353 h 992800"/>
                  <a:gd name="connsiteX81" fmla="*/ 5128 w 1628083"/>
                  <a:gd name="connsiteY81" fmla="*/ 392041 h 992800"/>
                  <a:gd name="connsiteX82" fmla="*/ 415 w 1628083"/>
                  <a:gd name="connsiteY82" fmla="*/ 385260 h 992800"/>
                  <a:gd name="connsiteX83" fmla="*/ 0 w 1628083"/>
                  <a:gd name="connsiteY83" fmla="*/ 383161 h 992800"/>
                  <a:gd name="connsiteX84" fmla="*/ 1067 w 1628083"/>
                  <a:gd name="connsiteY84" fmla="*/ 380589 h 992800"/>
                  <a:gd name="connsiteX85" fmla="*/ 7458 w 1628083"/>
                  <a:gd name="connsiteY85" fmla="*/ 375358 h 992800"/>
                  <a:gd name="connsiteX86" fmla="*/ 15795 w 1628083"/>
                  <a:gd name="connsiteY86" fmla="*/ 366317 h 992800"/>
                  <a:gd name="connsiteX87" fmla="*/ 28763 w 1628083"/>
                  <a:gd name="connsiteY87" fmla="*/ 354520 h 992800"/>
                  <a:gd name="connsiteX88" fmla="*/ 44786 w 1628083"/>
                  <a:gd name="connsiteY88" fmla="*/ 341110 h 992800"/>
                  <a:gd name="connsiteX89" fmla="*/ 64144 w 1628083"/>
                  <a:gd name="connsiteY89" fmla="*/ 324082 h 992800"/>
                  <a:gd name="connsiteX90" fmla="*/ 85076 w 1628083"/>
                  <a:gd name="connsiteY90" fmla="*/ 305914 h 992800"/>
                  <a:gd name="connsiteX91" fmla="*/ 110545 w 1628083"/>
                  <a:gd name="connsiteY91" fmla="*/ 285658 h 992800"/>
                  <a:gd name="connsiteX92" fmla="*/ 136987 w 1628083"/>
                  <a:gd name="connsiteY92" fmla="*/ 263497 h 992800"/>
                  <a:gd name="connsiteX93" fmla="*/ 168381 w 1628083"/>
                  <a:gd name="connsiteY93" fmla="*/ 241347 h 992800"/>
                  <a:gd name="connsiteX94" fmla="*/ 200655 w 1628083"/>
                  <a:gd name="connsiteY94" fmla="*/ 217959 h 992800"/>
                  <a:gd name="connsiteX95" fmla="*/ 234316 w 1628083"/>
                  <a:gd name="connsiteY95" fmla="*/ 194765 h 992800"/>
                  <a:gd name="connsiteX96" fmla="*/ 272235 w 1628083"/>
                  <a:gd name="connsiteY96" fmla="*/ 171485 h 992800"/>
                  <a:gd name="connsiteX97" fmla="*/ 311635 w 1628083"/>
                  <a:gd name="connsiteY97" fmla="*/ 147731 h 992800"/>
                  <a:gd name="connsiteX98" fmla="*/ 351636 w 1628083"/>
                  <a:gd name="connsiteY98" fmla="*/ 124742 h 992800"/>
                  <a:gd name="connsiteX99" fmla="*/ 394320 w 1628083"/>
                  <a:gd name="connsiteY99" fmla="*/ 102808 h 992800"/>
                  <a:gd name="connsiteX100" fmla="*/ 438205 w 1628083"/>
                  <a:gd name="connsiteY100" fmla="*/ 82402 h 992800"/>
                  <a:gd name="connsiteX101" fmla="*/ 484079 w 1628083"/>
                  <a:gd name="connsiteY101" fmla="*/ 62954 h 992800"/>
                  <a:gd name="connsiteX102" fmla="*/ 530968 w 1628083"/>
                  <a:gd name="connsiteY102" fmla="*/ 46369 h 992800"/>
                  <a:gd name="connsiteX103" fmla="*/ 578365 w 1628083"/>
                  <a:gd name="connsiteY103" fmla="*/ 31216 h 9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28083" h="992800">
                    <a:moveTo>
                      <a:pt x="627564" y="18356"/>
                    </a:moveTo>
                    <a:lnTo>
                      <a:pt x="677592" y="9694"/>
                    </a:lnTo>
                    <a:lnTo>
                      <a:pt x="728128" y="2463"/>
                    </a:lnTo>
                    <a:lnTo>
                      <a:pt x="778705" y="0"/>
                    </a:lnTo>
                    <a:lnTo>
                      <a:pt x="830205" y="1068"/>
                    </a:lnTo>
                    <a:lnTo>
                      <a:pt x="882533" y="6334"/>
                    </a:lnTo>
                    <a:lnTo>
                      <a:pt x="932914" y="15410"/>
                    </a:lnTo>
                    <a:lnTo>
                      <a:pt x="982736" y="28491"/>
                    </a:lnTo>
                    <a:lnTo>
                      <a:pt x="1030704" y="44714"/>
                    </a:lnTo>
                    <a:lnTo>
                      <a:pt x="1078714" y="65705"/>
                    </a:lnTo>
                    <a:lnTo>
                      <a:pt x="1123068" y="87547"/>
                    </a:lnTo>
                    <a:lnTo>
                      <a:pt x="1166862" y="113392"/>
                    </a:lnTo>
                    <a:lnTo>
                      <a:pt x="1209683" y="141143"/>
                    </a:lnTo>
                    <a:lnTo>
                      <a:pt x="1249541" y="169841"/>
                    </a:lnTo>
                    <a:lnTo>
                      <a:pt x="1287639" y="201014"/>
                    </a:lnTo>
                    <a:lnTo>
                      <a:pt x="1324950" y="232758"/>
                    </a:lnTo>
                    <a:lnTo>
                      <a:pt x="1359299" y="265448"/>
                    </a:lnTo>
                    <a:lnTo>
                      <a:pt x="1392860" y="298710"/>
                    </a:lnTo>
                    <a:lnTo>
                      <a:pt x="1423552" y="332251"/>
                    </a:lnTo>
                    <a:lnTo>
                      <a:pt x="1452949" y="364931"/>
                    </a:lnTo>
                    <a:lnTo>
                      <a:pt x="1479664" y="396555"/>
                    </a:lnTo>
                    <a:lnTo>
                      <a:pt x="1503602" y="427793"/>
                    </a:lnTo>
                    <a:lnTo>
                      <a:pt x="1527728" y="457695"/>
                    </a:lnTo>
                    <a:lnTo>
                      <a:pt x="1547088" y="486252"/>
                    </a:lnTo>
                    <a:lnTo>
                      <a:pt x="1566034" y="512710"/>
                    </a:lnTo>
                    <a:lnTo>
                      <a:pt x="1581883" y="536014"/>
                    </a:lnTo>
                    <a:lnTo>
                      <a:pt x="1595836" y="557693"/>
                    </a:lnTo>
                    <a:lnTo>
                      <a:pt x="1606878" y="574883"/>
                    </a:lnTo>
                    <a:lnTo>
                      <a:pt x="1616118" y="589780"/>
                    </a:lnTo>
                    <a:lnTo>
                      <a:pt x="1622354" y="600856"/>
                    </a:lnTo>
                    <a:lnTo>
                      <a:pt x="1626373" y="607541"/>
                    </a:lnTo>
                    <a:lnTo>
                      <a:pt x="1628083" y="610501"/>
                    </a:lnTo>
                    <a:lnTo>
                      <a:pt x="1625721" y="612212"/>
                    </a:lnTo>
                    <a:lnTo>
                      <a:pt x="1620025" y="617540"/>
                    </a:lnTo>
                    <a:lnTo>
                      <a:pt x="1611086" y="625817"/>
                    </a:lnTo>
                    <a:lnTo>
                      <a:pt x="1598026" y="638280"/>
                    </a:lnTo>
                    <a:lnTo>
                      <a:pt x="1582697" y="651788"/>
                    </a:lnTo>
                    <a:lnTo>
                      <a:pt x="1563339" y="668815"/>
                    </a:lnTo>
                    <a:lnTo>
                      <a:pt x="1541619" y="687554"/>
                    </a:lnTo>
                    <a:lnTo>
                      <a:pt x="1516243" y="707142"/>
                    </a:lnTo>
                    <a:lnTo>
                      <a:pt x="1489801" y="729304"/>
                    </a:lnTo>
                    <a:lnTo>
                      <a:pt x="1458408" y="751454"/>
                    </a:lnTo>
                    <a:lnTo>
                      <a:pt x="1426828" y="774939"/>
                    </a:lnTo>
                    <a:lnTo>
                      <a:pt x="1392379" y="798703"/>
                    </a:lnTo>
                    <a:lnTo>
                      <a:pt x="1355061" y="822747"/>
                    </a:lnTo>
                    <a:lnTo>
                      <a:pt x="1316448" y="845931"/>
                    </a:lnTo>
                    <a:lnTo>
                      <a:pt x="1275152" y="868059"/>
                    </a:lnTo>
                    <a:lnTo>
                      <a:pt x="1233162" y="890090"/>
                    </a:lnTo>
                    <a:lnTo>
                      <a:pt x="1188583" y="910399"/>
                    </a:lnTo>
                    <a:lnTo>
                      <a:pt x="1143403" y="929944"/>
                    </a:lnTo>
                    <a:lnTo>
                      <a:pt x="1097115" y="947293"/>
                    </a:lnTo>
                    <a:lnTo>
                      <a:pt x="1048423" y="961584"/>
                    </a:lnTo>
                    <a:lnTo>
                      <a:pt x="999224" y="974444"/>
                    </a:lnTo>
                    <a:lnTo>
                      <a:pt x="950584" y="983301"/>
                    </a:lnTo>
                    <a:lnTo>
                      <a:pt x="898661" y="990338"/>
                    </a:lnTo>
                    <a:lnTo>
                      <a:pt x="848083" y="992800"/>
                    </a:lnTo>
                    <a:lnTo>
                      <a:pt x="796584" y="991732"/>
                    </a:lnTo>
                    <a:lnTo>
                      <a:pt x="745550" y="987328"/>
                    </a:lnTo>
                    <a:lnTo>
                      <a:pt x="693874" y="977390"/>
                    </a:lnTo>
                    <a:lnTo>
                      <a:pt x="644052" y="964310"/>
                    </a:lnTo>
                    <a:lnTo>
                      <a:pt x="596084" y="948087"/>
                    </a:lnTo>
                    <a:lnTo>
                      <a:pt x="549462" y="927289"/>
                    </a:lnTo>
                    <a:lnTo>
                      <a:pt x="503721" y="905254"/>
                    </a:lnTo>
                    <a:lnTo>
                      <a:pt x="459926" y="879409"/>
                    </a:lnTo>
                    <a:lnTo>
                      <a:pt x="418400" y="852519"/>
                    </a:lnTo>
                    <a:lnTo>
                      <a:pt x="377941" y="823057"/>
                    </a:lnTo>
                    <a:lnTo>
                      <a:pt x="339149" y="791787"/>
                    </a:lnTo>
                    <a:lnTo>
                      <a:pt x="302532" y="760140"/>
                    </a:lnTo>
                    <a:lnTo>
                      <a:pt x="267490" y="727352"/>
                    </a:lnTo>
                    <a:lnTo>
                      <a:pt x="235224" y="694952"/>
                    </a:lnTo>
                    <a:lnTo>
                      <a:pt x="203744" y="661982"/>
                    </a:lnTo>
                    <a:lnTo>
                      <a:pt x="173746" y="628538"/>
                    </a:lnTo>
                    <a:lnTo>
                      <a:pt x="147819" y="596342"/>
                    </a:lnTo>
                    <a:lnTo>
                      <a:pt x="123186" y="565008"/>
                    </a:lnTo>
                    <a:lnTo>
                      <a:pt x="99061" y="535105"/>
                    </a:lnTo>
                    <a:lnTo>
                      <a:pt x="79700" y="506549"/>
                    </a:lnTo>
                    <a:lnTo>
                      <a:pt x="60661" y="480758"/>
                    </a:lnTo>
                    <a:lnTo>
                      <a:pt x="45600" y="456884"/>
                    </a:lnTo>
                    <a:lnTo>
                      <a:pt x="31647" y="435205"/>
                    </a:lnTo>
                    <a:lnTo>
                      <a:pt x="19910" y="417918"/>
                    </a:lnTo>
                    <a:lnTo>
                      <a:pt x="10763" y="402353"/>
                    </a:lnTo>
                    <a:lnTo>
                      <a:pt x="5128" y="392041"/>
                    </a:lnTo>
                    <a:lnTo>
                      <a:pt x="415" y="385260"/>
                    </a:lnTo>
                    <a:lnTo>
                      <a:pt x="0" y="383161"/>
                    </a:lnTo>
                    <a:lnTo>
                      <a:pt x="1067" y="380589"/>
                    </a:lnTo>
                    <a:lnTo>
                      <a:pt x="7458" y="375358"/>
                    </a:lnTo>
                    <a:lnTo>
                      <a:pt x="15795" y="366317"/>
                    </a:lnTo>
                    <a:lnTo>
                      <a:pt x="28763" y="354520"/>
                    </a:lnTo>
                    <a:lnTo>
                      <a:pt x="44786" y="341110"/>
                    </a:lnTo>
                    <a:lnTo>
                      <a:pt x="64144" y="324082"/>
                    </a:lnTo>
                    <a:lnTo>
                      <a:pt x="85076" y="305914"/>
                    </a:lnTo>
                    <a:lnTo>
                      <a:pt x="110545" y="285658"/>
                    </a:lnTo>
                    <a:lnTo>
                      <a:pt x="136987" y="263497"/>
                    </a:lnTo>
                    <a:lnTo>
                      <a:pt x="168381" y="241347"/>
                    </a:lnTo>
                    <a:lnTo>
                      <a:pt x="200655" y="217959"/>
                    </a:lnTo>
                    <a:lnTo>
                      <a:pt x="234316" y="194765"/>
                    </a:lnTo>
                    <a:lnTo>
                      <a:pt x="272235" y="171485"/>
                    </a:lnTo>
                    <a:lnTo>
                      <a:pt x="311635" y="147731"/>
                    </a:lnTo>
                    <a:lnTo>
                      <a:pt x="351636" y="124742"/>
                    </a:lnTo>
                    <a:lnTo>
                      <a:pt x="394320" y="102808"/>
                    </a:lnTo>
                    <a:lnTo>
                      <a:pt x="438205" y="82402"/>
                    </a:lnTo>
                    <a:lnTo>
                      <a:pt x="484079" y="62954"/>
                    </a:lnTo>
                    <a:lnTo>
                      <a:pt x="530968" y="46369"/>
                    </a:lnTo>
                    <a:lnTo>
                      <a:pt x="578365" y="31216"/>
                    </a:lnTo>
                    <a:close/>
                  </a:path>
                </a:pathLst>
              </a:custGeom>
              <a:solidFill>
                <a:schemeClr val="accent5">
                  <a:lumMod val="5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72000" bIns="36000" anchor="ctr"/>
              <a:lstStyle/>
              <a:p>
                <a:pPr algn="ctr">
                  <a:lnSpc>
                    <a:spcPct val="120000"/>
                  </a:lnSpc>
                  <a:defRPr/>
                </a:pPr>
                <a:endParaRPr lang="en-US" altLang="zh-CN" sz="1600" dirty="0">
                  <a:solidFill>
                    <a:schemeClr val="tx1">
                      <a:lumMod val="65000"/>
                      <a:lumOff val="35000"/>
                    </a:schemeClr>
                  </a:solidFill>
                  <a:cs typeface="+mn-ea"/>
                  <a:sym typeface="+mn-lt"/>
                </a:endParaRPr>
              </a:p>
            </p:txBody>
          </p:sp>
          <p:sp>
            <p:nvSpPr>
              <p:cNvPr id="50" name="MH_Title_1">
                <a:extLst>
                  <a:ext uri="{FF2B5EF4-FFF2-40B4-BE49-F238E27FC236}">
                    <a16:creationId xmlns:a16="http://schemas.microsoft.com/office/drawing/2014/main" id="{A7169E7C-1045-47F9-99C7-A15C77EF4FDA}"/>
                  </a:ext>
                </a:extLst>
              </p:cNvPr>
              <p:cNvSpPr>
                <a:spLocks noChangeArrowheads="1"/>
              </p:cNvSpPr>
              <p:nvPr>
                <p:custDataLst>
                  <p:tags r:id="rId6"/>
                </p:custDataLst>
              </p:nvPr>
            </p:nvSpPr>
            <p:spPr bwMode="gray">
              <a:xfrm>
                <a:off x="5711825" y="3602038"/>
                <a:ext cx="922338" cy="920750"/>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endParaRPr lang="en-US" altLang="zh-CN" sz="1600" b="1" dirty="0">
                  <a:solidFill>
                    <a:schemeClr val="tx1">
                      <a:lumMod val="65000"/>
                      <a:lumOff val="35000"/>
                    </a:schemeClr>
                  </a:solidFill>
                  <a:cs typeface="+mn-ea"/>
                  <a:sym typeface="+mn-lt"/>
                </a:endParaRPr>
              </a:p>
            </p:txBody>
          </p:sp>
        </p:grpSp>
        <p:sp>
          <p:nvSpPr>
            <p:cNvPr id="40" name="椭圆 4">
              <a:extLst>
                <a:ext uri="{FF2B5EF4-FFF2-40B4-BE49-F238E27FC236}">
                  <a16:creationId xmlns:a16="http://schemas.microsoft.com/office/drawing/2014/main" id="{DEE60462-DEB0-4149-A5F0-2D0F1B3DE8D7}"/>
                </a:ext>
              </a:extLst>
            </p:cNvPr>
            <p:cNvSpPr/>
            <p:nvPr/>
          </p:nvSpPr>
          <p:spPr>
            <a:xfrm>
              <a:off x="5876675" y="2450401"/>
              <a:ext cx="460649" cy="47484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41" name="椭圆 44">
              <a:extLst>
                <a:ext uri="{FF2B5EF4-FFF2-40B4-BE49-F238E27FC236}">
                  <a16:creationId xmlns:a16="http://schemas.microsoft.com/office/drawing/2014/main" id="{69BD0E8B-31AF-45E7-B143-C756259E125E}"/>
                </a:ext>
              </a:extLst>
            </p:cNvPr>
            <p:cNvSpPr/>
            <p:nvPr/>
          </p:nvSpPr>
          <p:spPr>
            <a:xfrm>
              <a:off x="6947639" y="3363791"/>
              <a:ext cx="474840" cy="38396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42" name="椭圆 45">
              <a:extLst>
                <a:ext uri="{FF2B5EF4-FFF2-40B4-BE49-F238E27FC236}">
                  <a16:creationId xmlns:a16="http://schemas.microsoft.com/office/drawing/2014/main" id="{345D51E4-783E-4070-9121-E37A77A54EFA}"/>
                </a:ext>
              </a:extLst>
            </p:cNvPr>
            <p:cNvSpPr/>
            <p:nvPr/>
          </p:nvSpPr>
          <p:spPr>
            <a:xfrm>
              <a:off x="4809009" y="3318351"/>
              <a:ext cx="458915" cy="47484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43" name="椭圆 46">
              <a:extLst>
                <a:ext uri="{FF2B5EF4-FFF2-40B4-BE49-F238E27FC236}">
                  <a16:creationId xmlns:a16="http://schemas.microsoft.com/office/drawing/2014/main" id="{7F308AE0-FF33-4068-AC62-4BFEF689319A}"/>
                </a:ext>
              </a:extLst>
            </p:cNvPr>
            <p:cNvSpPr/>
            <p:nvPr/>
          </p:nvSpPr>
          <p:spPr>
            <a:xfrm>
              <a:off x="6451178" y="4498927"/>
              <a:ext cx="474840" cy="448088"/>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sp>
          <p:nvSpPr>
            <p:cNvPr id="44" name="椭圆 47">
              <a:extLst>
                <a:ext uri="{FF2B5EF4-FFF2-40B4-BE49-F238E27FC236}">
                  <a16:creationId xmlns:a16="http://schemas.microsoft.com/office/drawing/2014/main" id="{AD0B80AE-C16D-4D2D-89BC-F9CB8382A5C1}"/>
                </a:ext>
              </a:extLst>
            </p:cNvPr>
            <p:cNvSpPr/>
            <p:nvPr/>
          </p:nvSpPr>
          <p:spPr>
            <a:xfrm>
              <a:off x="5275886" y="4485551"/>
              <a:ext cx="474840" cy="47484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259802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800"/>
                            </p:stCondLst>
                            <p:childTnLst>
                              <p:par>
                                <p:cTn id="16" presetID="31"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fltVal val="0"/>
                                          </p:val>
                                        </p:tav>
                                        <p:tav tm="100000">
                                          <p:val>
                                            <p:strVal val="#ppt_w"/>
                                          </p:val>
                                        </p:tav>
                                      </p:tavLst>
                                    </p:anim>
                                    <p:anim calcmode="lin" valueType="num">
                                      <p:cBhvr>
                                        <p:cTn id="19" dur="1000" fill="hold"/>
                                        <p:tgtEl>
                                          <p:spTgt spid="38"/>
                                        </p:tgtEl>
                                        <p:attrNameLst>
                                          <p:attrName>ppt_h</p:attrName>
                                        </p:attrNameLst>
                                      </p:cBhvr>
                                      <p:tavLst>
                                        <p:tav tm="0">
                                          <p:val>
                                            <p:fltVal val="0"/>
                                          </p:val>
                                        </p:tav>
                                        <p:tav tm="100000">
                                          <p:val>
                                            <p:strVal val="#ppt_h"/>
                                          </p:val>
                                        </p:tav>
                                      </p:tavLst>
                                    </p:anim>
                                    <p:anim calcmode="lin" valueType="num">
                                      <p:cBhvr>
                                        <p:cTn id="20" dur="1000" fill="hold"/>
                                        <p:tgtEl>
                                          <p:spTgt spid="38"/>
                                        </p:tgtEl>
                                        <p:attrNameLst>
                                          <p:attrName>style.rotation</p:attrName>
                                        </p:attrNameLst>
                                      </p:cBhvr>
                                      <p:tavLst>
                                        <p:tav tm="0">
                                          <p:val>
                                            <p:fltVal val="90"/>
                                          </p:val>
                                        </p:tav>
                                        <p:tav tm="100000">
                                          <p:val>
                                            <p:fltVal val="0"/>
                                          </p:val>
                                        </p:tav>
                                      </p:tavLst>
                                    </p:anim>
                                    <p:animEffect transition="in" filter="fade">
                                      <p:cBhvr>
                                        <p:cTn id="21" dur="1000"/>
                                        <p:tgtEl>
                                          <p:spTgt spid="38"/>
                                        </p:tgtEl>
                                      </p:cBhvr>
                                    </p:animEffect>
                                  </p:childTnLst>
                                </p:cTn>
                              </p:par>
                            </p:childTnLst>
                          </p:cTn>
                        </p:par>
                        <p:par>
                          <p:cTn id="22" fill="hold">
                            <p:stCondLst>
                              <p:cond delay="2800"/>
                            </p:stCondLst>
                            <p:childTnLst>
                              <p:par>
                                <p:cTn id="23" presetID="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3310522" cy="461665"/>
          </a:xfrm>
          <a:prstGeom prst="rect">
            <a:avLst/>
          </a:prstGeom>
        </p:spPr>
        <p:txBody>
          <a:bodyPr wrap="none">
            <a:spAutoFit/>
          </a:bodyPr>
          <a:lstStyle/>
          <a:p>
            <a:r>
              <a:rPr lang="zh-CN" altLang="en-US" sz="2400" dirty="0">
                <a:solidFill>
                  <a:srgbClr val="3C4D63"/>
                </a:solidFill>
                <a:cs typeface="+mn-ea"/>
                <a:sym typeface="+mn-lt"/>
              </a:rPr>
              <a:t>Feasibility analysis</a:t>
            </a:r>
            <a:r>
              <a:rPr lang="en-US" altLang="zh-CN" sz="2400" dirty="0">
                <a:solidFill>
                  <a:srgbClr val="3C4D63"/>
                </a:solidFill>
                <a:cs typeface="+mn-ea"/>
                <a:sym typeface="+mn-lt"/>
              </a:rPr>
              <a:t>——</a:t>
            </a:r>
            <a:r>
              <a:rPr lang="zh-CN" altLang="en-US" sz="2400" dirty="0">
                <a:solidFill>
                  <a:srgbClr val="3C4D63"/>
                </a:solidFill>
                <a:cs typeface="+mn-ea"/>
                <a:sym typeface="+mn-lt"/>
              </a:rPr>
              <a:t>User article</a:t>
            </a: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99C1B5B0-E0CF-4E69-B455-D80437B1C031}"/>
              </a:ext>
            </a:extLst>
          </p:cNvPr>
          <p:cNvPicPr>
            <a:picLocks noChangeAspect="1"/>
          </p:cNvPicPr>
          <p:nvPr/>
        </p:nvPicPr>
        <p:blipFill>
          <a:blip r:embed="rId3">
            <a:extLst>
              <a:ext uri="{28A0092B-C50C-407E-A947-70E740481C1C}">
                <a14:useLocalDpi xmlns:a14="http://schemas.microsoft.com/office/drawing/2010/main"/>
              </a:ext>
            </a:extLst>
          </a:blip>
          <a:stretch/>
        </p:blipFill>
        <p:spPr>
          <a:xfrm>
            <a:off x="2057037" y="2119628"/>
            <a:ext cx="7537185" cy="3929926"/>
          </a:xfrm>
          <a:prstGeom prst="rect">
            <a:avLst/>
          </a:prstGeom>
          <a:effectLst/>
        </p:spPr>
      </p:pic>
    </p:spTree>
    <p:extLst>
      <p:ext uri="{BB962C8B-B14F-4D97-AF65-F5344CB8AC3E}">
        <p14:creationId xmlns:p14="http://schemas.microsoft.com/office/powerpoint/2010/main" val="20574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900"/>
                            </p:stCondLst>
                            <p:childTnLst>
                              <p:par>
                                <p:cTn id="16" presetID="14"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3534942" cy="461665"/>
          </a:xfrm>
          <a:prstGeom prst="rect">
            <a:avLst/>
          </a:prstGeom>
        </p:spPr>
        <p:txBody>
          <a:bodyPr wrap="none">
            <a:spAutoFit/>
          </a:bodyPr>
          <a:lstStyle/>
          <a:p>
            <a:r>
              <a:rPr lang="zh-CN" altLang="en-US" sz="2400" dirty="0">
                <a:solidFill>
                  <a:srgbClr val="3C4D63"/>
                </a:solidFill>
                <a:cs typeface="+mn-ea"/>
                <a:sym typeface="+mn-lt"/>
              </a:rPr>
              <a:t>Feasibility analysis</a:t>
            </a:r>
            <a:r>
              <a:rPr lang="en-US" altLang="zh-CN" sz="2400" dirty="0">
                <a:solidFill>
                  <a:srgbClr val="3C4D63"/>
                </a:solidFill>
                <a:cs typeface="+mn-ea"/>
                <a:sym typeface="+mn-lt"/>
              </a:rPr>
              <a:t>——</a:t>
            </a:r>
            <a:endParaRPr lang="zh-CN" altLang="en-US" sz="2400" dirty="0">
              <a:solidFill>
                <a:srgbClr val="3C4D63"/>
              </a:solidFill>
              <a:cs typeface="+mn-ea"/>
              <a:sym typeface="+mn-lt"/>
            </a:endParaRP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E399CD0A-675F-4367-9626-110075F559D4}"/>
              </a:ext>
            </a:extLst>
          </p:cNvPr>
          <p:cNvPicPr>
            <a:picLocks noChangeAspect="1"/>
          </p:cNvPicPr>
          <p:nvPr/>
        </p:nvPicPr>
        <p:blipFill>
          <a:blip r:embed="rId3"/>
          <a:stretch>
            <a:fillRect/>
          </a:stretch>
        </p:blipFill>
        <p:spPr>
          <a:xfrm>
            <a:off x="5551268" y="2615488"/>
            <a:ext cx="6095238" cy="2504762"/>
          </a:xfrm>
          <a:prstGeom prst="rect">
            <a:avLst/>
          </a:prstGeom>
        </p:spPr>
      </p:pic>
      <p:grpSp>
        <p:nvGrpSpPr>
          <p:cNvPr id="2" name="组合 1">
            <a:extLst>
              <a:ext uri="{FF2B5EF4-FFF2-40B4-BE49-F238E27FC236}">
                <a16:creationId xmlns:a16="http://schemas.microsoft.com/office/drawing/2014/main" id="{2C2E290D-1175-40D1-BFCE-74A28F991994}"/>
              </a:ext>
            </a:extLst>
          </p:cNvPr>
          <p:cNvGrpSpPr/>
          <p:nvPr/>
        </p:nvGrpSpPr>
        <p:grpSpPr>
          <a:xfrm>
            <a:off x="758973" y="2446998"/>
            <a:ext cx="4590734" cy="2841741"/>
            <a:chOff x="758973" y="2446998"/>
            <a:chExt cx="4590734" cy="2841741"/>
          </a:xfrm>
        </p:grpSpPr>
        <p:sp>
          <p:nvSpPr>
            <p:cNvPr id="27" name="稻壳儿_时尚演示出品_1">
              <a:extLst>
                <a:ext uri="{FF2B5EF4-FFF2-40B4-BE49-F238E27FC236}">
                  <a16:creationId xmlns:a16="http://schemas.microsoft.com/office/drawing/2014/main" id="{EADCBEFB-758F-4734-B75E-DD1A5D211000}"/>
                </a:ext>
              </a:extLst>
            </p:cNvPr>
            <p:cNvSpPr/>
            <p:nvPr/>
          </p:nvSpPr>
          <p:spPr>
            <a:xfrm>
              <a:off x="758973" y="2446998"/>
              <a:ext cx="4590734" cy="2841741"/>
            </a:xfrm>
            <a:prstGeom prst="rect">
              <a:avLst/>
            </a:prstGeom>
            <a:solidFill>
              <a:schemeClr val="lt1"/>
            </a:solidFill>
            <a:ln>
              <a:noFill/>
            </a:ln>
            <a:effectLst>
              <a:outerShdw blurRad="304800" dist="50800" dir="5400000" algn="ctr" rotWithShape="0">
                <a:srgbClr val="000000">
                  <a:alpha val="42745"/>
                </a:srgbClr>
              </a:outerShdw>
            </a:effectLst>
          </p:spPr>
          <p:txBody>
            <a:bodyPr spcFirstLastPara="1" wrap="square" lIns="90000" tIns="46800" rIns="90000" bIns="46800" anchor="ctr" anchorCtr="0">
              <a:noAutofit/>
            </a:bodyPr>
            <a:lstStyle/>
            <a:p>
              <a:pPr marL="0" marR="0" lvl="0" indent="0" algn="ctr" rtl="0">
                <a:spcBef>
                  <a:spcPts val="0"/>
                </a:spcBef>
                <a:spcAft>
                  <a:spcPts val="0"/>
                </a:spcAft>
                <a:buNone/>
              </a:pPr>
              <a:endParaRPr sz="1800" dirty="0">
                <a:solidFill>
                  <a:schemeClr val="lt1"/>
                </a:solidFill>
                <a:cs typeface="+mn-ea"/>
                <a:sym typeface="+mn-lt"/>
              </a:endParaRPr>
            </a:p>
          </p:txBody>
        </p:sp>
        <p:sp>
          <p:nvSpPr>
            <p:cNvPr id="28" name="矩形 27">
              <a:extLst>
                <a:ext uri="{FF2B5EF4-FFF2-40B4-BE49-F238E27FC236}">
                  <a16:creationId xmlns:a16="http://schemas.microsoft.com/office/drawing/2014/main" id="{B0BE9263-835F-4458-9F52-6DC6ECA7D393}"/>
                </a:ext>
              </a:extLst>
            </p:cNvPr>
            <p:cNvSpPr/>
            <p:nvPr/>
          </p:nvSpPr>
          <p:spPr>
            <a:xfrm>
              <a:off x="1214400" y="3119361"/>
              <a:ext cx="3768080" cy="1569660"/>
            </a:xfrm>
            <a:prstGeom prst="rect">
              <a:avLst/>
            </a:prstGeom>
          </p:spPr>
          <p:txBody>
            <a:bodyPr wrap="square">
              <a:spAutoFit/>
            </a:bodyPr>
            <a:lstStyle/>
            <a:p>
              <a:pPr>
                <a:lnSpc>
                  <a:spcPct val="150000"/>
                </a:lnSpc>
              </a:pPr>
              <a:r>
                <a:rPr lang="en-US" altLang="zh-CN" sz="1600" dirty="0">
                  <a:cs typeface="+mn-ea"/>
                  <a:sym typeface="+mn-lt"/>
                </a:rPr>
                <a:t>Click here to add content, content to match the title, you can copy and paste directly, to select useful keyword entry.</a:t>
              </a:r>
            </a:p>
          </p:txBody>
        </p:sp>
      </p:grpSp>
    </p:spTree>
    <p:extLst>
      <p:ext uri="{BB962C8B-B14F-4D97-AF65-F5344CB8AC3E}">
        <p14:creationId xmlns:p14="http://schemas.microsoft.com/office/powerpoint/2010/main" val="6519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4541628" cy="461665"/>
          </a:xfrm>
          <a:prstGeom prst="rect">
            <a:avLst/>
          </a:prstGeom>
        </p:spPr>
        <p:txBody>
          <a:bodyPr wrap="none">
            <a:spAutoFit/>
          </a:bodyPr>
          <a:lstStyle/>
          <a:p>
            <a:r>
              <a:rPr lang="zh-CN" altLang="en-US" sz="2400" dirty="0">
                <a:solidFill>
                  <a:srgbClr val="3C4D63"/>
                </a:solidFill>
                <a:cs typeface="+mn-ea"/>
                <a:sym typeface="+mn-lt"/>
              </a:rPr>
              <a:t>Feasibility analysis</a:t>
            </a:r>
            <a:r>
              <a:rPr lang="en-US" altLang="zh-CN" sz="2400" dirty="0">
                <a:solidFill>
                  <a:srgbClr val="3C4D63"/>
                </a:solidFill>
                <a:cs typeface="+mn-ea"/>
                <a:sym typeface="+mn-lt"/>
              </a:rPr>
              <a:t>——</a:t>
            </a:r>
            <a:r>
              <a:rPr lang="zh-CN" altLang="en-US" sz="2400" dirty="0">
                <a:solidFill>
                  <a:srgbClr val="3C4D63"/>
                </a:solidFill>
                <a:cs typeface="+mn-ea"/>
                <a:sym typeface="+mn-lt"/>
              </a:rPr>
              <a:t>Proportion of short video consumption</a:t>
            </a: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DD40B5CF-943F-4755-8873-F01E0C0A0C0D}"/>
              </a:ext>
            </a:extLst>
          </p:cNvPr>
          <p:cNvPicPr>
            <a:picLocks noChangeAspect="1"/>
          </p:cNvPicPr>
          <p:nvPr/>
        </p:nvPicPr>
        <p:blipFill>
          <a:blip r:embed="rId3"/>
          <a:stretch>
            <a:fillRect/>
          </a:stretch>
        </p:blipFill>
        <p:spPr>
          <a:xfrm>
            <a:off x="1104025" y="2387047"/>
            <a:ext cx="5895238" cy="2352381"/>
          </a:xfrm>
          <a:prstGeom prst="rect">
            <a:avLst/>
          </a:prstGeom>
          <a:effectLst>
            <a:outerShdw blurRad="63500" sx="102000" sy="102000" algn="ctr" rotWithShape="0">
              <a:schemeClr val="bg1">
                <a:lumMod val="50000"/>
                <a:alpha val="40000"/>
              </a:schemeClr>
            </a:outerShdw>
          </a:effectLst>
        </p:spPr>
      </p:pic>
      <p:sp>
        <p:nvSpPr>
          <p:cNvPr id="27" name="矩形 26">
            <a:extLst>
              <a:ext uri="{FF2B5EF4-FFF2-40B4-BE49-F238E27FC236}">
                <a16:creationId xmlns:a16="http://schemas.microsoft.com/office/drawing/2014/main" id="{10F9227D-34C0-411E-A28A-1EF92B2BD510}"/>
              </a:ext>
            </a:extLst>
          </p:cNvPr>
          <p:cNvSpPr/>
          <p:nvPr/>
        </p:nvSpPr>
        <p:spPr>
          <a:xfrm>
            <a:off x="7473446" y="2865159"/>
            <a:ext cx="3768080" cy="1200329"/>
          </a:xfrm>
          <a:prstGeom prst="rect">
            <a:avLst/>
          </a:prstGeom>
        </p:spPr>
        <p:txBody>
          <a:bodyPr wrap="square">
            <a:spAutoFit/>
          </a:bodyPr>
          <a:lstStyle/>
          <a:p>
            <a:pPr>
              <a:lnSpc>
                <a:spcPct val="150000"/>
              </a:lnSpc>
            </a:pPr>
            <a:r>
              <a:rPr lang="zh-CN" altLang="en-US" sz="1600" dirty="0">
                <a:cs typeface="+mn-ea"/>
                <a:sym typeface="+mn-lt"/>
              </a:rPr>
              <a:t>Compared with graphics, group picture information, video consumption time is longer, the proportion of short video consumption</a:t>
            </a:r>
            <a:r>
              <a:rPr lang="en-US" altLang="zh-CN" sz="1600" dirty="0">
                <a:cs typeface="+mn-ea"/>
                <a:sym typeface="+mn-lt"/>
              </a:rPr>
              <a:t>.</a:t>
            </a:r>
            <a:r>
              <a:rPr lang="zh-CN" altLang="en-US" sz="1600" dirty="0">
                <a:cs typeface="+mn-ea"/>
                <a:sym typeface="+mn-lt"/>
              </a:rPr>
              <a:t>Rise, pull the average consumption time of information articles accelerated growth.</a:t>
            </a:r>
          </a:p>
        </p:txBody>
      </p:sp>
    </p:spTree>
    <p:extLst>
      <p:ext uri="{BB962C8B-B14F-4D97-AF65-F5344CB8AC3E}">
        <p14:creationId xmlns:p14="http://schemas.microsoft.com/office/powerpoint/2010/main" val="34286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23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par>
                          <p:cTn id="19" fill="hold">
                            <p:stCondLst>
                              <p:cond delay="28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3618298" cy="461665"/>
          </a:xfrm>
          <a:prstGeom prst="rect">
            <a:avLst/>
          </a:prstGeom>
        </p:spPr>
        <p:txBody>
          <a:bodyPr wrap="none">
            <a:spAutoFit/>
          </a:bodyPr>
          <a:lstStyle/>
          <a:p>
            <a:r>
              <a:rPr lang="zh-CN" altLang="en-US" sz="2400" dirty="0">
                <a:solidFill>
                  <a:srgbClr val="3C4D63"/>
                </a:solidFill>
                <a:cs typeface="+mn-ea"/>
                <a:sym typeface="+mn-lt"/>
              </a:rPr>
              <a:t>Feasibility analysis</a:t>
            </a:r>
            <a:r>
              <a:rPr lang="en-US" altLang="zh-CN" sz="2400" dirty="0">
                <a:solidFill>
                  <a:srgbClr val="3C4D63"/>
                </a:solidFill>
                <a:cs typeface="+mn-ea"/>
                <a:sym typeface="+mn-lt"/>
              </a:rPr>
              <a:t>——</a:t>
            </a:r>
            <a:r>
              <a:rPr lang="zh-CN" altLang="en-US" sz="2400" dirty="0">
                <a:solidFill>
                  <a:srgbClr val="3C4D63"/>
                </a:solidFill>
                <a:cs typeface="+mn-ea"/>
                <a:sym typeface="+mn-lt"/>
              </a:rPr>
              <a:t>Advertising revenue</a:t>
            </a: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971067A9-D898-48D2-99DA-0B3D4D2C781F}"/>
              </a:ext>
            </a:extLst>
          </p:cNvPr>
          <p:cNvPicPr>
            <a:picLocks noChangeAspect="1"/>
          </p:cNvPicPr>
          <p:nvPr/>
        </p:nvPicPr>
        <p:blipFill>
          <a:blip r:embed="rId3">
            <a:extLst>
              <a:ext uri="{28A0092B-C50C-407E-A947-70E740481C1C}">
                <a14:useLocalDpi xmlns:a14="http://schemas.microsoft.com/office/drawing/2010/main"/>
              </a:ext>
            </a:extLst>
          </a:blip>
          <a:stretch/>
        </p:blipFill>
        <p:spPr>
          <a:xfrm>
            <a:off x="2148881" y="2024484"/>
            <a:ext cx="7889322" cy="4200917"/>
          </a:xfrm>
          <a:prstGeom prst="rect">
            <a:avLst/>
          </a:prstGeom>
          <a:effectLst/>
        </p:spPr>
      </p:pic>
    </p:spTree>
    <p:extLst>
      <p:ext uri="{BB962C8B-B14F-4D97-AF65-F5344CB8AC3E}">
        <p14:creationId xmlns:p14="http://schemas.microsoft.com/office/powerpoint/2010/main" val="5577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2871299" cy="461665"/>
          </a:xfrm>
          <a:prstGeom prst="rect">
            <a:avLst/>
          </a:prstGeom>
        </p:spPr>
        <p:txBody>
          <a:bodyPr wrap="none">
            <a:spAutoFit/>
          </a:bodyPr>
          <a:lstStyle/>
          <a:p>
            <a:r>
              <a:rPr lang="zh-CN" altLang="en-US" sz="2400" dirty="0">
                <a:solidFill>
                  <a:srgbClr val="3C4D63"/>
                </a:solidFill>
                <a:cs typeface="+mn-ea"/>
                <a:sym typeface="+mn-lt"/>
              </a:rPr>
              <a:t>Feasibility analysis</a:t>
            </a: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2AB6C75F-581D-44A1-A31F-47D53E1B9A1B}"/>
              </a:ext>
            </a:extLst>
          </p:cNvPr>
          <p:cNvPicPr>
            <a:picLocks noChangeAspect="1"/>
          </p:cNvPicPr>
          <p:nvPr/>
        </p:nvPicPr>
        <p:blipFill>
          <a:blip r:embed="rId3">
            <a:extLst>
              <a:ext uri="{28A0092B-C50C-407E-A947-70E740481C1C}">
                <a14:useLocalDpi xmlns:a14="http://schemas.microsoft.com/office/drawing/2010/main"/>
              </a:ext>
            </a:extLst>
          </a:blip>
          <a:stretch/>
        </p:blipFill>
        <p:spPr>
          <a:xfrm>
            <a:off x="1944825" y="2399850"/>
            <a:ext cx="8297433" cy="2943636"/>
          </a:xfrm>
          <a:prstGeom prst="rect">
            <a:avLst/>
          </a:prstGeom>
          <a:effectLst/>
        </p:spPr>
      </p:pic>
    </p:spTree>
    <p:extLst>
      <p:ext uri="{BB962C8B-B14F-4D97-AF65-F5344CB8AC3E}">
        <p14:creationId xmlns:p14="http://schemas.microsoft.com/office/powerpoint/2010/main" val="106452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2800"/>
                            </p:stCondLst>
                            <p:childTnLst>
                              <p:par>
                                <p:cTn id="16" presetID="9"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2871299" cy="461665"/>
          </a:xfrm>
          <a:prstGeom prst="rect">
            <a:avLst/>
          </a:prstGeom>
        </p:spPr>
        <p:txBody>
          <a:bodyPr wrap="none">
            <a:spAutoFit/>
          </a:bodyPr>
          <a:lstStyle/>
          <a:p>
            <a:r>
              <a:rPr lang="zh-CN" altLang="en-US" sz="2400" dirty="0">
                <a:solidFill>
                  <a:srgbClr val="3C4D63"/>
                </a:solidFill>
                <a:cs typeface="+mn-ea"/>
                <a:sym typeface="+mn-lt"/>
              </a:rPr>
              <a:t>Feasibility analysis</a:t>
            </a: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9690A201-6175-452C-92A2-2DE9979D6C9A}"/>
              </a:ext>
            </a:extLst>
          </p:cNvPr>
          <p:cNvPicPr>
            <a:picLocks noChangeAspect="1"/>
          </p:cNvPicPr>
          <p:nvPr/>
        </p:nvPicPr>
        <p:blipFill>
          <a:blip r:embed="rId3"/>
          <a:stretch>
            <a:fillRect/>
          </a:stretch>
        </p:blipFill>
        <p:spPr>
          <a:xfrm>
            <a:off x="2460911" y="1958977"/>
            <a:ext cx="7265261" cy="3011260"/>
          </a:xfrm>
          <a:prstGeom prst="rect">
            <a:avLst/>
          </a:prstGeom>
        </p:spPr>
      </p:pic>
      <p:sp>
        <p:nvSpPr>
          <p:cNvPr id="27" name="矩形 26">
            <a:extLst>
              <a:ext uri="{FF2B5EF4-FFF2-40B4-BE49-F238E27FC236}">
                <a16:creationId xmlns:a16="http://schemas.microsoft.com/office/drawing/2014/main" id="{42D8B27A-2A61-4485-96A6-58DCA0821443}"/>
              </a:ext>
            </a:extLst>
          </p:cNvPr>
          <p:cNvSpPr/>
          <p:nvPr/>
        </p:nvSpPr>
        <p:spPr>
          <a:xfrm>
            <a:off x="1496905" y="5097720"/>
            <a:ext cx="9475000" cy="787523"/>
          </a:xfrm>
          <a:prstGeom prst="rect">
            <a:avLst/>
          </a:prstGeom>
        </p:spPr>
        <p:txBody>
          <a:bodyPr wrap="square">
            <a:spAutoFit/>
          </a:bodyPr>
          <a:lstStyle/>
          <a:p>
            <a:pPr>
              <a:lnSpc>
                <a:spcPct val="150000"/>
              </a:lnSpc>
            </a:pPr>
            <a:r>
              <a:rPr lang="zh-CN" altLang="en-US" sz="1600" dirty="0">
                <a:cs typeface="+mn-ea"/>
                <a:sym typeface="+mn-lt"/>
              </a:rPr>
              <a:t>The purpose of the map is to observe the performance of different categories in the overall trend of information consumption upgrading. </a:t>
            </a:r>
          </a:p>
        </p:txBody>
      </p:sp>
    </p:spTree>
    <p:extLst>
      <p:ext uri="{BB962C8B-B14F-4D97-AF65-F5344CB8AC3E}">
        <p14:creationId xmlns:p14="http://schemas.microsoft.com/office/powerpoint/2010/main" val="5435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2800"/>
                            </p:stCondLst>
                            <p:childTnLst>
                              <p:par>
                                <p:cTn id="16" presetID="18" presetClass="entr" presetSubtype="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trips(downRight)">
                                      <p:cBhvr>
                                        <p:cTn id="18" dur="1250"/>
                                        <p:tgtEl>
                                          <p:spTgt spid="26"/>
                                        </p:tgtEl>
                                      </p:cBhvr>
                                    </p:animEffect>
                                  </p:childTnLst>
                                </p:cTn>
                              </p:par>
                            </p:childTnLst>
                          </p:cTn>
                        </p:par>
                        <p:par>
                          <p:cTn id="19" fill="hold">
                            <p:stCondLst>
                              <p:cond delay="40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Profit mode</a:t>
            </a: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cxnSp>
        <p:nvCxnSpPr>
          <p:cNvPr id="26" name="直接连接符 42">
            <a:extLst>
              <a:ext uri="{FF2B5EF4-FFF2-40B4-BE49-F238E27FC236}">
                <a16:creationId xmlns:a16="http://schemas.microsoft.com/office/drawing/2014/main" id="{E3F2817F-BFEF-4522-8434-32A6394B551E}"/>
              </a:ext>
            </a:extLst>
          </p:cNvPr>
          <p:cNvCxnSpPr>
            <a:cxnSpLocks/>
          </p:cNvCxnSpPr>
          <p:nvPr/>
        </p:nvCxnSpPr>
        <p:spPr>
          <a:xfrm>
            <a:off x="6096000" y="1904112"/>
            <a:ext cx="0" cy="3759269"/>
          </a:xfrm>
          <a:prstGeom prst="line">
            <a:avLst/>
          </a:prstGeom>
          <a:ln w="28575" cap="rnd">
            <a:solidFill>
              <a:schemeClr val="tx2">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DD18A858-0E24-4F63-8DB5-238E74567F9F}"/>
              </a:ext>
            </a:extLst>
          </p:cNvPr>
          <p:cNvSpPr txBox="1"/>
          <p:nvPr/>
        </p:nvSpPr>
        <p:spPr bwMode="auto">
          <a:xfrm>
            <a:off x="1736246" y="2512816"/>
            <a:ext cx="1406324"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1">
                    <a:lumMod val="75000"/>
                    <a:lumOff val="25000"/>
                  </a:schemeClr>
                </a:solidFill>
                <a:cs typeface="+mn-ea"/>
                <a:sym typeface="+mn-lt"/>
              </a:rPr>
              <a:t>40</a:t>
            </a:r>
            <a:r>
              <a:rPr lang="zh-CN" altLang="en-US" sz="3200" dirty="0">
                <a:solidFill>
                  <a:schemeClr val="tx1">
                    <a:lumMod val="75000"/>
                    <a:lumOff val="25000"/>
                  </a:schemeClr>
                </a:solidFill>
                <a:cs typeface="+mn-ea"/>
                <a:sym typeface="+mn-lt"/>
              </a:rPr>
              <a:t>％</a:t>
            </a:r>
            <a:endParaRPr lang="en-US" altLang="zh-CN" sz="3200" dirty="0">
              <a:solidFill>
                <a:schemeClr val="tx1">
                  <a:lumMod val="75000"/>
                  <a:lumOff val="25000"/>
                </a:schemeClr>
              </a:solidFill>
              <a:cs typeface="+mn-ea"/>
              <a:sym typeface="+mn-lt"/>
            </a:endParaRPr>
          </a:p>
        </p:txBody>
      </p:sp>
      <p:sp>
        <p:nvSpPr>
          <p:cNvPr id="28" name="弧形 9">
            <a:extLst>
              <a:ext uri="{FF2B5EF4-FFF2-40B4-BE49-F238E27FC236}">
                <a16:creationId xmlns:a16="http://schemas.microsoft.com/office/drawing/2014/main" id="{A7A17112-9B6D-4E08-AAD8-573924FB89AD}"/>
              </a:ext>
            </a:extLst>
          </p:cNvPr>
          <p:cNvSpPr/>
          <p:nvPr/>
        </p:nvSpPr>
        <p:spPr>
          <a:xfrm>
            <a:off x="1736246" y="2119628"/>
            <a:ext cx="1413656" cy="1413656"/>
          </a:xfrm>
          <a:prstGeom prst="arc">
            <a:avLst>
              <a:gd name="adj1" fmla="val 21496969"/>
              <a:gd name="adj2" fmla="val 17262036"/>
            </a:avLst>
          </a:prstGeom>
          <a:ln w="76200">
            <a:solidFill>
              <a:schemeClr val="bg1">
                <a:lumMod val="85000"/>
              </a:schemeClr>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弧形 8">
            <a:extLst>
              <a:ext uri="{FF2B5EF4-FFF2-40B4-BE49-F238E27FC236}">
                <a16:creationId xmlns:a16="http://schemas.microsoft.com/office/drawing/2014/main" id="{4A12BBAA-B0B8-4CC2-9CC1-48B15421F7B1}"/>
              </a:ext>
            </a:extLst>
          </p:cNvPr>
          <p:cNvSpPr/>
          <p:nvPr/>
        </p:nvSpPr>
        <p:spPr>
          <a:xfrm>
            <a:off x="1736246" y="2119628"/>
            <a:ext cx="1413656" cy="1413656"/>
          </a:xfrm>
          <a:prstGeom prst="arc">
            <a:avLst/>
          </a:prstGeom>
          <a:ln w="76200">
            <a:solidFill>
              <a:srgbClr val="1E28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弧形 12">
            <a:extLst>
              <a:ext uri="{FF2B5EF4-FFF2-40B4-BE49-F238E27FC236}">
                <a16:creationId xmlns:a16="http://schemas.microsoft.com/office/drawing/2014/main" id="{DF60E7F6-B536-435C-A67E-FD1E1E3CC4E0}"/>
              </a:ext>
            </a:extLst>
          </p:cNvPr>
          <p:cNvSpPr/>
          <p:nvPr/>
        </p:nvSpPr>
        <p:spPr>
          <a:xfrm>
            <a:off x="3800368" y="2119628"/>
            <a:ext cx="1413656" cy="1413656"/>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弧形 13">
            <a:extLst>
              <a:ext uri="{FF2B5EF4-FFF2-40B4-BE49-F238E27FC236}">
                <a16:creationId xmlns:a16="http://schemas.microsoft.com/office/drawing/2014/main" id="{BC9B6AF1-0567-4237-A823-A23CD5052205}"/>
              </a:ext>
            </a:extLst>
          </p:cNvPr>
          <p:cNvSpPr/>
          <p:nvPr/>
        </p:nvSpPr>
        <p:spPr>
          <a:xfrm>
            <a:off x="3800368" y="2119628"/>
            <a:ext cx="1413656" cy="1413656"/>
          </a:xfrm>
          <a:prstGeom prst="arc">
            <a:avLst>
              <a:gd name="adj1" fmla="val 16200000"/>
              <a:gd name="adj2" fmla="val 4915262"/>
            </a:avLst>
          </a:prstGeom>
          <a:ln w="76200">
            <a:solidFill>
              <a:srgbClr val="1E2836"/>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2" name="文本框 31">
            <a:extLst>
              <a:ext uri="{FF2B5EF4-FFF2-40B4-BE49-F238E27FC236}">
                <a16:creationId xmlns:a16="http://schemas.microsoft.com/office/drawing/2014/main" id="{8EFA3160-76A0-4E53-A6D2-35A1048F0652}"/>
              </a:ext>
            </a:extLst>
          </p:cNvPr>
          <p:cNvSpPr txBox="1"/>
          <p:nvPr/>
        </p:nvSpPr>
        <p:spPr bwMode="auto">
          <a:xfrm>
            <a:off x="3801720" y="2512816"/>
            <a:ext cx="1406324" cy="584775"/>
          </a:xfrm>
          <a:prstGeom prst="rect">
            <a:avLst/>
          </a:prstGeom>
          <a:noFill/>
        </p:spPr>
        <p:txBody>
          <a:bodyPr wrap="square">
            <a:spAutoFit/>
            <a:scene3d>
              <a:camera prst="orthographicFront"/>
              <a:lightRig rig="threePt" dir="t"/>
            </a:scene3d>
            <a:sp3d contourW="12700"/>
          </a:bodyPr>
          <a:lstStyle/>
          <a:p>
            <a:pPr algn="ctr">
              <a:defRPr/>
            </a:pPr>
            <a:r>
              <a:rPr lang="en-US" altLang="zh-CN" sz="3200" dirty="0">
                <a:solidFill>
                  <a:schemeClr val="tx1">
                    <a:lumMod val="75000"/>
                    <a:lumOff val="25000"/>
                  </a:schemeClr>
                </a:solidFill>
                <a:cs typeface="+mn-ea"/>
                <a:sym typeface="+mn-lt"/>
              </a:rPr>
              <a:t>30</a:t>
            </a:r>
            <a:r>
              <a:rPr lang="zh-CN" altLang="en-US" sz="3200" dirty="0">
                <a:solidFill>
                  <a:schemeClr val="tx1">
                    <a:lumMod val="75000"/>
                    <a:lumOff val="25000"/>
                  </a:schemeClr>
                </a:solidFill>
                <a:cs typeface="+mn-ea"/>
                <a:sym typeface="+mn-lt"/>
              </a:rPr>
              <a:t>％</a:t>
            </a:r>
            <a:endParaRPr lang="en-US" altLang="zh-CN" sz="3200" dirty="0">
              <a:solidFill>
                <a:schemeClr val="tx1">
                  <a:lumMod val="75000"/>
                  <a:lumOff val="25000"/>
                </a:schemeClr>
              </a:solidFill>
              <a:cs typeface="+mn-ea"/>
              <a:sym typeface="+mn-lt"/>
            </a:endParaRPr>
          </a:p>
        </p:txBody>
      </p:sp>
      <p:sp>
        <p:nvSpPr>
          <p:cNvPr id="33" name="文本框 32">
            <a:extLst>
              <a:ext uri="{FF2B5EF4-FFF2-40B4-BE49-F238E27FC236}">
                <a16:creationId xmlns:a16="http://schemas.microsoft.com/office/drawing/2014/main" id="{5F30F5E4-A983-49C1-B584-EFDBE4577FBD}"/>
              </a:ext>
            </a:extLst>
          </p:cNvPr>
          <p:cNvSpPr txBox="1"/>
          <p:nvPr/>
        </p:nvSpPr>
        <p:spPr bwMode="auto">
          <a:xfrm>
            <a:off x="6903332" y="2512816"/>
            <a:ext cx="1406324" cy="584775"/>
          </a:xfrm>
          <a:prstGeom prst="rect">
            <a:avLst/>
          </a:prstGeom>
          <a:noFill/>
        </p:spPr>
        <p:txBody>
          <a:bodyPr wrap="square">
            <a:spAutoFit/>
            <a:scene3d>
              <a:camera prst="orthographicFront"/>
              <a:lightRig rig="threePt" dir="t"/>
            </a:scene3d>
            <a:sp3d contourW="12700"/>
          </a:bodyPr>
          <a:lstStyle/>
          <a:p>
            <a:pPr algn="ctr">
              <a:defRPr/>
            </a:pPr>
            <a:r>
              <a:rPr lang="en-US" altLang="zh-CN" sz="3200" dirty="0">
                <a:solidFill>
                  <a:schemeClr val="tx1">
                    <a:lumMod val="75000"/>
                    <a:lumOff val="25000"/>
                  </a:schemeClr>
                </a:solidFill>
                <a:cs typeface="+mn-ea"/>
                <a:sym typeface="+mn-lt"/>
              </a:rPr>
              <a:t>20</a:t>
            </a:r>
            <a:r>
              <a:rPr lang="zh-CN" altLang="en-US" sz="3200" dirty="0">
                <a:solidFill>
                  <a:schemeClr val="tx1">
                    <a:lumMod val="75000"/>
                    <a:lumOff val="25000"/>
                  </a:schemeClr>
                </a:solidFill>
                <a:cs typeface="+mn-ea"/>
                <a:sym typeface="+mn-lt"/>
              </a:rPr>
              <a:t>％</a:t>
            </a:r>
            <a:endParaRPr lang="en-US" altLang="zh-CN" sz="3200" dirty="0">
              <a:solidFill>
                <a:schemeClr val="tx1">
                  <a:lumMod val="75000"/>
                  <a:lumOff val="25000"/>
                </a:schemeClr>
              </a:solidFill>
              <a:cs typeface="+mn-ea"/>
              <a:sym typeface="+mn-lt"/>
            </a:endParaRPr>
          </a:p>
        </p:txBody>
      </p:sp>
      <p:sp>
        <p:nvSpPr>
          <p:cNvPr id="34" name="弧形 36">
            <a:extLst>
              <a:ext uri="{FF2B5EF4-FFF2-40B4-BE49-F238E27FC236}">
                <a16:creationId xmlns:a16="http://schemas.microsoft.com/office/drawing/2014/main" id="{3DC529BF-CC04-4952-9704-CA58A0DAAA56}"/>
              </a:ext>
            </a:extLst>
          </p:cNvPr>
          <p:cNvSpPr/>
          <p:nvPr/>
        </p:nvSpPr>
        <p:spPr>
          <a:xfrm>
            <a:off x="6903332" y="2119628"/>
            <a:ext cx="1413656" cy="1413656"/>
          </a:xfrm>
          <a:prstGeom prst="arc">
            <a:avLst>
              <a:gd name="adj1" fmla="val 19995306"/>
              <a:gd name="adj2" fmla="val 17262036"/>
            </a:avLst>
          </a:prstGeom>
          <a:ln w="76200">
            <a:solidFill>
              <a:schemeClr val="bg1">
                <a:lumMod val="85000"/>
              </a:schemeClr>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弧形 37">
            <a:extLst>
              <a:ext uri="{FF2B5EF4-FFF2-40B4-BE49-F238E27FC236}">
                <a16:creationId xmlns:a16="http://schemas.microsoft.com/office/drawing/2014/main" id="{32AF9284-6F16-4AB9-A7C3-80A6B130F62C}"/>
              </a:ext>
            </a:extLst>
          </p:cNvPr>
          <p:cNvSpPr/>
          <p:nvPr/>
        </p:nvSpPr>
        <p:spPr>
          <a:xfrm>
            <a:off x="6903332" y="2119628"/>
            <a:ext cx="1413656" cy="1413656"/>
          </a:xfrm>
          <a:prstGeom prst="arc">
            <a:avLst>
              <a:gd name="adj1" fmla="val 16200000"/>
              <a:gd name="adj2" fmla="val 20219714"/>
            </a:avLst>
          </a:prstGeom>
          <a:ln w="76200">
            <a:solidFill>
              <a:srgbClr val="1E28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弧形 34">
            <a:extLst>
              <a:ext uri="{FF2B5EF4-FFF2-40B4-BE49-F238E27FC236}">
                <a16:creationId xmlns:a16="http://schemas.microsoft.com/office/drawing/2014/main" id="{3F19B7DB-0865-4174-AFEB-D9B20497F82B}"/>
              </a:ext>
            </a:extLst>
          </p:cNvPr>
          <p:cNvSpPr/>
          <p:nvPr/>
        </p:nvSpPr>
        <p:spPr>
          <a:xfrm>
            <a:off x="8967454" y="2119628"/>
            <a:ext cx="1413656" cy="1413656"/>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弧形 35">
            <a:extLst>
              <a:ext uri="{FF2B5EF4-FFF2-40B4-BE49-F238E27FC236}">
                <a16:creationId xmlns:a16="http://schemas.microsoft.com/office/drawing/2014/main" id="{F684F611-5B5F-4DE5-8FE8-45655150EF41}"/>
              </a:ext>
            </a:extLst>
          </p:cNvPr>
          <p:cNvSpPr/>
          <p:nvPr/>
        </p:nvSpPr>
        <p:spPr>
          <a:xfrm>
            <a:off x="8967454" y="2119628"/>
            <a:ext cx="1413656" cy="1413656"/>
          </a:xfrm>
          <a:prstGeom prst="arc">
            <a:avLst>
              <a:gd name="adj1" fmla="val 16200000"/>
              <a:gd name="adj2" fmla="val 9514648"/>
            </a:avLst>
          </a:prstGeom>
          <a:ln w="76200">
            <a:solidFill>
              <a:srgbClr val="1E2836"/>
            </a:solidFill>
          </a:ln>
          <a:effectLst>
            <a:outerShdw blurRad="101600" dist="762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8" name="文本框 37">
            <a:extLst>
              <a:ext uri="{FF2B5EF4-FFF2-40B4-BE49-F238E27FC236}">
                <a16:creationId xmlns:a16="http://schemas.microsoft.com/office/drawing/2014/main" id="{0D60BFE4-28C1-4644-BE96-8123D37F9694}"/>
              </a:ext>
            </a:extLst>
          </p:cNvPr>
          <p:cNvSpPr txBox="1"/>
          <p:nvPr/>
        </p:nvSpPr>
        <p:spPr bwMode="auto">
          <a:xfrm>
            <a:off x="8968806" y="2512816"/>
            <a:ext cx="1406324" cy="584775"/>
          </a:xfrm>
          <a:prstGeom prst="rect">
            <a:avLst/>
          </a:prstGeom>
          <a:noFill/>
        </p:spPr>
        <p:txBody>
          <a:bodyPr wrap="square">
            <a:spAutoFit/>
            <a:scene3d>
              <a:camera prst="orthographicFront"/>
              <a:lightRig rig="threePt" dir="t"/>
            </a:scene3d>
            <a:sp3d contourW="12700"/>
          </a:bodyPr>
          <a:lstStyle/>
          <a:p>
            <a:pPr algn="ctr">
              <a:defRPr/>
            </a:pPr>
            <a:r>
              <a:rPr lang="en-US" altLang="zh-CN" sz="3200" dirty="0">
                <a:solidFill>
                  <a:schemeClr val="tx1">
                    <a:lumMod val="75000"/>
                    <a:lumOff val="25000"/>
                  </a:schemeClr>
                </a:solidFill>
                <a:cs typeface="+mn-ea"/>
                <a:sym typeface="+mn-lt"/>
              </a:rPr>
              <a:t>10</a:t>
            </a:r>
            <a:r>
              <a:rPr lang="zh-CN" altLang="en-US" sz="3200" dirty="0">
                <a:solidFill>
                  <a:schemeClr val="tx1">
                    <a:lumMod val="75000"/>
                    <a:lumOff val="25000"/>
                  </a:schemeClr>
                </a:solidFill>
                <a:cs typeface="+mn-ea"/>
                <a:sym typeface="+mn-lt"/>
              </a:rPr>
              <a:t>％</a:t>
            </a:r>
            <a:endParaRPr lang="en-US" altLang="zh-CN" sz="3200" dirty="0">
              <a:solidFill>
                <a:schemeClr val="tx1">
                  <a:lumMod val="75000"/>
                  <a:lumOff val="25000"/>
                </a:schemeClr>
              </a:solidFill>
              <a:cs typeface="+mn-ea"/>
              <a:sym typeface="+mn-lt"/>
            </a:endParaRPr>
          </a:p>
        </p:txBody>
      </p:sp>
      <p:sp>
        <p:nvSpPr>
          <p:cNvPr id="39" name="矩形 38">
            <a:extLst>
              <a:ext uri="{FF2B5EF4-FFF2-40B4-BE49-F238E27FC236}">
                <a16:creationId xmlns:a16="http://schemas.microsoft.com/office/drawing/2014/main" id="{58CE04CF-78BC-4732-8648-CF2A3867CFDF}"/>
              </a:ext>
            </a:extLst>
          </p:cNvPr>
          <p:cNvSpPr/>
          <p:nvPr/>
        </p:nvSpPr>
        <p:spPr>
          <a:xfrm>
            <a:off x="1113823" y="3761620"/>
            <a:ext cx="2615349" cy="375809"/>
          </a:xfrm>
          <a:prstGeom prst="rect">
            <a:avLst/>
          </a:prstGeom>
        </p:spPr>
        <p:txBody>
          <a:bodyPr wrap="square">
            <a:spAutoFit/>
          </a:bodyPr>
          <a:lstStyle/>
          <a:p>
            <a:pPr algn="ctr">
              <a:lnSpc>
                <a:spcPct val="110000"/>
              </a:lnSpc>
              <a:spcBef>
                <a:spcPct val="0"/>
              </a:spcBef>
              <a:buNone/>
            </a:pPr>
            <a:r>
              <a:rPr lang="en-US" altLang="zh-CN" dirty="0">
                <a:solidFill>
                  <a:schemeClr val="tx1">
                    <a:lumMod val="75000"/>
                    <a:lumOff val="25000"/>
                  </a:schemeClr>
                </a:solidFill>
                <a:cs typeface="+mn-ea"/>
                <a:sym typeface="+mn-lt"/>
              </a:rPr>
              <a:t>Tittle text</a:t>
            </a:r>
            <a:endParaRPr lang="zh-CN" altLang="en-US" dirty="0">
              <a:solidFill>
                <a:schemeClr val="tx1">
                  <a:lumMod val="75000"/>
                  <a:lumOff val="25000"/>
                </a:schemeClr>
              </a:solidFill>
              <a:cs typeface="+mn-ea"/>
              <a:sym typeface="+mn-lt"/>
            </a:endParaRPr>
          </a:p>
        </p:txBody>
      </p:sp>
      <p:sp>
        <p:nvSpPr>
          <p:cNvPr id="40" name="矩形 39">
            <a:extLst>
              <a:ext uri="{FF2B5EF4-FFF2-40B4-BE49-F238E27FC236}">
                <a16:creationId xmlns:a16="http://schemas.microsoft.com/office/drawing/2014/main" id="{BB2533AE-4D35-4988-BAB4-B62E778887F3}"/>
              </a:ext>
            </a:extLst>
          </p:cNvPr>
          <p:cNvSpPr/>
          <p:nvPr/>
        </p:nvSpPr>
        <p:spPr>
          <a:xfrm>
            <a:off x="3236392" y="3698665"/>
            <a:ext cx="2659248" cy="375809"/>
          </a:xfrm>
          <a:prstGeom prst="rect">
            <a:avLst/>
          </a:prstGeom>
        </p:spPr>
        <p:txBody>
          <a:bodyPr wrap="square">
            <a:spAutoFit/>
          </a:bodyPr>
          <a:lstStyle/>
          <a:p>
            <a:pPr algn="ctr">
              <a:lnSpc>
                <a:spcPct val="110000"/>
              </a:lnSpc>
              <a:spcBef>
                <a:spcPct val="0"/>
              </a:spcBef>
              <a:buNone/>
            </a:pPr>
            <a:r>
              <a:rPr lang="en-US" altLang="zh-CN" dirty="0">
                <a:solidFill>
                  <a:schemeClr val="tx1">
                    <a:lumMod val="75000"/>
                    <a:lumOff val="25000"/>
                  </a:schemeClr>
                </a:solidFill>
                <a:cs typeface="+mn-ea"/>
                <a:sym typeface="+mn-lt"/>
              </a:rPr>
              <a:t>Tittle text</a:t>
            </a:r>
            <a:endParaRPr lang="zh-CN" altLang="en-US" dirty="0">
              <a:solidFill>
                <a:schemeClr val="tx1">
                  <a:lumMod val="75000"/>
                  <a:lumOff val="25000"/>
                </a:schemeClr>
              </a:solidFill>
              <a:cs typeface="+mn-ea"/>
              <a:sym typeface="+mn-lt"/>
            </a:endParaRPr>
          </a:p>
        </p:txBody>
      </p:sp>
      <p:sp>
        <p:nvSpPr>
          <p:cNvPr id="41" name="矩形 40">
            <a:extLst>
              <a:ext uri="{FF2B5EF4-FFF2-40B4-BE49-F238E27FC236}">
                <a16:creationId xmlns:a16="http://schemas.microsoft.com/office/drawing/2014/main" id="{5E59D28F-764D-45CF-AEC0-119EEFE5B384}"/>
              </a:ext>
            </a:extLst>
          </p:cNvPr>
          <p:cNvSpPr/>
          <p:nvPr/>
        </p:nvSpPr>
        <p:spPr>
          <a:xfrm>
            <a:off x="6310405" y="3761620"/>
            <a:ext cx="2615349" cy="375809"/>
          </a:xfrm>
          <a:prstGeom prst="rect">
            <a:avLst/>
          </a:prstGeom>
        </p:spPr>
        <p:txBody>
          <a:bodyPr wrap="square">
            <a:spAutoFit/>
          </a:bodyPr>
          <a:lstStyle/>
          <a:p>
            <a:pPr algn="ctr">
              <a:lnSpc>
                <a:spcPct val="110000"/>
              </a:lnSpc>
              <a:spcBef>
                <a:spcPct val="0"/>
              </a:spcBef>
              <a:buNone/>
            </a:pPr>
            <a:r>
              <a:rPr lang="en-US" altLang="zh-CN" dirty="0">
                <a:solidFill>
                  <a:schemeClr val="tx1">
                    <a:lumMod val="75000"/>
                    <a:lumOff val="25000"/>
                  </a:schemeClr>
                </a:solidFill>
                <a:cs typeface="+mn-ea"/>
                <a:sym typeface="+mn-lt"/>
              </a:rPr>
              <a:t>Tittle text</a:t>
            </a:r>
            <a:endParaRPr lang="zh-CN" altLang="en-US" dirty="0">
              <a:solidFill>
                <a:schemeClr val="tx1">
                  <a:lumMod val="75000"/>
                  <a:lumOff val="25000"/>
                </a:schemeClr>
              </a:solidFill>
              <a:cs typeface="+mn-ea"/>
              <a:sym typeface="+mn-lt"/>
            </a:endParaRPr>
          </a:p>
        </p:txBody>
      </p:sp>
      <p:sp>
        <p:nvSpPr>
          <p:cNvPr id="42" name="矩形 41">
            <a:extLst>
              <a:ext uri="{FF2B5EF4-FFF2-40B4-BE49-F238E27FC236}">
                <a16:creationId xmlns:a16="http://schemas.microsoft.com/office/drawing/2014/main" id="{D9B18FC5-6F08-41EA-A0DC-73599B7EABC4}"/>
              </a:ext>
            </a:extLst>
          </p:cNvPr>
          <p:cNvSpPr/>
          <p:nvPr/>
        </p:nvSpPr>
        <p:spPr>
          <a:xfrm>
            <a:off x="8393535" y="3761620"/>
            <a:ext cx="2615349" cy="375809"/>
          </a:xfrm>
          <a:prstGeom prst="rect">
            <a:avLst/>
          </a:prstGeom>
        </p:spPr>
        <p:txBody>
          <a:bodyPr wrap="square">
            <a:spAutoFit/>
          </a:bodyPr>
          <a:lstStyle/>
          <a:p>
            <a:pPr algn="ctr">
              <a:lnSpc>
                <a:spcPct val="110000"/>
              </a:lnSpc>
              <a:spcBef>
                <a:spcPct val="0"/>
              </a:spcBef>
              <a:buNone/>
            </a:pPr>
            <a:r>
              <a:rPr lang="en-US" altLang="zh-CN" dirty="0">
                <a:solidFill>
                  <a:schemeClr val="tx1">
                    <a:lumMod val="75000"/>
                    <a:lumOff val="25000"/>
                  </a:schemeClr>
                </a:solidFill>
                <a:cs typeface="+mn-ea"/>
                <a:sym typeface="+mn-lt"/>
              </a:rPr>
              <a:t>Tittle text</a:t>
            </a:r>
            <a:endParaRPr lang="zh-CN" altLang="en-US" dirty="0">
              <a:solidFill>
                <a:schemeClr val="tx1">
                  <a:lumMod val="75000"/>
                  <a:lumOff val="25000"/>
                </a:schemeClr>
              </a:solidFill>
              <a:cs typeface="+mn-ea"/>
              <a:sym typeface="+mn-lt"/>
            </a:endParaRPr>
          </a:p>
        </p:txBody>
      </p:sp>
      <p:sp>
        <p:nvSpPr>
          <p:cNvPr id="43" name="矩形 42">
            <a:extLst>
              <a:ext uri="{FF2B5EF4-FFF2-40B4-BE49-F238E27FC236}">
                <a16:creationId xmlns:a16="http://schemas.microsoft.com/office/drawing/2014/main" id="{F232D1CD-C85A-4F19-8832-CBF7FDD1EED0}"/>
              </a:ext>
            </a:extLst>
          </p:cNvPr>
          <p:cNvSpPr/>
          <p:nvPr/>
        </p:nvSpPr>
        <p:spPr>
          <a:xfrm>
            <a:off x="1402015" y="4180633"/>
            <a:ext cx="2099342" cy="1061829"/>
          </a:xfrm>
          <a:prstGeom prst="rect">
            <a:avLst/>
          </a:prstGeom>
        </p:spPr>
        <p:txBody>
          <a:bodyPr wrap="square">
            <a:spAutoFit/>
          </a:bodyPr>
          <a:lstStyle/>
          <a:p>
            <a:pPr algn="ctr">
              <a:lnSpc>
                <a:spcPct val="150000"/>
              </a:lnSpc>
            </a:pPr>
            <a:r>
              <a:rPr lang="en-US" altLang="zh-CN" sz="1400" dirty="0">
                <a:cs typeface="+mn-ea"/>
                <a:sym typeface="+mn-lt"/>
              </a:rPr>
              <a:t>Click here to add content that matches the title.</a:t>
            </a:r>
          </a:p>
        </p:txBody>
      </p:sp>
      <p:sp>
        <p:nvSpPr>
          <p:cNvPr id="44" name="矩形 43">
            <a:extLst>
              <a:ext uri="{FF2B5EF4-FFF2-40B4-BE49-F238E27FC236}">
                <a16:creationId xmlns:a16="http://schemas.microsoft.com/office/drawing/2014/main" id="{9F3D7502-60F8-4D92-BBFD-2D471EE8B337}"/>
              </a:ext>
            </a:extLst>
          </p:cNvPr>
          <p:cNvSpPr/>
          <p:nvPr/>
        </p:nvSpPr>
        <p:spPr>
          <a:xfrm>
            <a:off x="3455211" y="4169930"/>
            <a:ext cx="2099342" cy="1023742"/>
          </a:xfrm>
          <a:prstGeom prst="rect">
            <a:avLst/>
          </a:prstGeom>
        </p:spPr>
        <p:txBody>
          <a:bodyPr wrap="square">
            <a:spAutoFit/>
          </a:bodyPr>
          <a:lstStyle/>
          <a:p>
            <a:pPr algn="ctr">
              <a:lnSpc>
                <a:spcPct val="150000"/>
              </a:lnSpc>
            </a:pPr>
            <a:r>
              <a:rPr lang="en-US" altLang="zh-CN" sz="1400" dirty="0">
                <a:cs typeface="+mn-ea"/>
                <a:sym typeface="+mn-lt"/>
              </a:rPr>
              <a:t>Click here to add content that matches the title.</a:t>
            </a:r>
          </a:p>
        </p:txBody>
      </p:sp>
      <p:sp>
        <p:nvSpPr>
          <p:cNvPr id="45" name="矩形 44">
            <a:extLst>
              <a:ext uri="{FF2B5EF4-FFF2-40B4-BE49-F238E27FC236}">
                <a16:creationId xmlns:a16="http://schemas.microsoft.com/office/drawing/2014/main" id="{151861F5-3D61-4170-9F20-26EA66F2AEF7}"/>
              </a:ext>
            </a:extLst>
          </p:cNvPr>
          <p:cNvSpPr/>
          <p:nvPr/>
        </p:nvSpPr>
        <p:spPr>
          <a:xfrm>
            <a:off x="6686443" y="4153068"/>
            <a:ext cx="2099342" cy="1061829"/>
          </a:xfrm>
          <a:prstGeom prst="rect">
            <a:avLst/>
          </a:prstGeom>
        </p:spPr>
        <p:txBody>
          <a:bodyPr wrap="square">
            <a:spAutoFit/>
          </a:bodyPr>
          <a:lstStyle/>
          <a:p>
            <a:pPr algn="ctr">
              <a:lnSpc>
                <a:spcPct val="150000"/>
              </a:lnSpc>
            </a:pPr>
            <a:r>
              <a:rPr lang="en-US" altLang="zh-CN" sz="1400" dirty="0">
                <a:cs typeface="+mn-ea"/>
                <a:sym typeface="+mn-lt"/>
              </a:rPr>
              <a:t>Click here to add content that matches the title.</a:t>
            </a:r>
          </a:p>
        </p:txBody>
      </p:sp>
      <p:sp>
        <p:nvSpPr>
          <p:cNvPr id="46" name="矩形 45">
            <a:extLst>
              <a:ext uri="{FF2B5EF4-FFF2-40B4-BE49-F238E27FC236}">
                <a16:creationId xmlns:a16="http://schemas.microsoft.com/office/drawing/2014/main" id="{5E2FBFC6-5D3A-4522-B791-0326771769A6}"/>
              </a:ext>
            </a:extLst>
          </p:cNvPr>
          <p:cNvSpPr/>
          <p:nvPr/>
        </p:nvSpPr>
        <p:spPr>
          <a:xfrm>
            <a:off x="8739639" y="4142365"/>
            <a:ext cx="2099342" cy="1023742"/>
          </a:xfrm>
          <a:prstGeom prst="rect">
            <a:avLst/>
          </a:prstGeom>
        </p:spPr>
        <p:txBody>
          <a:bodyPr wrap="square">
            <a:spAutoFit/>
          </a:bodyPr>
          <a:lstStyle/>
          <a:p>
            <a:pPr algn="ctr">
              <a:lnSpc>
                <a:spcPct val="150000"/>
              </a:lnSpc>
            </a:pPr>
            <a:r>
              <a:rPr lang="en-US" altLang="zh-CN" sz="1400" dirty="0">
                <a:cs typeface="+mn-ea"/>
                <a:sym typeface="+mn-lt"/>
              </a:rPr>
              <a:t>Click here to add content that matches the title.</a:t>
            </a:r>
          </a:p>
        </p:txBody>
      </p:sp>
    </p:spTree>
    <p:extLst>
      <p:ext uri="{BB962C8B-B14F-4D97-AF65-F5344CB8AC3E}">
        <p14:creationId xmlns:p14="http://schemas.microsoft.com/office/powerpoint/2010/main" val="20233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3"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linds(horizontal)">
                                      <p:cBhvr>
                                        <p:cTn id="24" dur="500"/>
                                        <p:tgtEl>
                                          <p:spTgt spid="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linds(horizontal)">
                                      <p:cBhvr>
                                        <p:cTn id="45" dur="500"/>
                                        <p:tgtEl>
                                          <p:spTgt spid="3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linds(horizontal)">
                                      <p:cBhvr>
                                        <p:cTn id="48" dur="500"/>
                                        <p:tgtEl>
                                          <p:spTgt spid="3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linds(horizontal)">
                                      <p:cBhvr>
                                        <p:cTn id="51" dur="500"/>
                                        <p:tgtEl>
                                          <p:spTgt spid="3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linds(horizontal)">
                                      <p:cBhvr>
                                        <p:cTn id="54" dur="500"/>
                                        <p:tgtEl>
                                          <p:spTgt spid="3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linds(horizontal)">
                                      <p:cBhvr>
                                        <p:cTn id="57" dur="500"/>
                                        <p:tgtEl>
                                          <p:spTgt spid="3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linds(horizontal)">
                                      <p:cBhvr>
                                        <p:cTn id="66" dur="500"/>
                                        <p:tgtEl>
                                          <p:spTgt spid="42"/>
                                        </p:tgtEl>
                                      </p:cBhvr>
                                    </p:animEffect>
                                  </p:childTnLst>
                                </p:cTn>
                              </p:par>
                            </p:childTnLst>
                          </p:cTn>
                        </p:par>
                        <p:par>
                          <p:cTn id="67" fill="hold">
                            <p:stCondLst>
                              <p:cond delay="1800"/>
                            </p:stCondLst>
                            <p:childTnLst>
                              <p:par>
                                <p:cTn id="68" presetID="42" presetClass="entr" presetSubtype="0"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1000"/>
                                        <p:tgtEl>
                                          <p:spTgt spid="44"/>
                                        </p:tgtEl>
                                      </p:cBhvr>
                                    </p:animEffect>
                                    <p:anim calcmode="lin" valueType="num">
                                      <p:cBhvr>
                                        <p:cTn id="76" dur="1000" fill="hold"/>
                                        <p:tgtEl>
                                          <p:spTgt spid="44"/>
                                        </p:tgtEl>
                                        <p:attrNameLst>
                                          <p:attrName>ppt_x</p:attrName>
                                        </p:attrNameLst>
                                      </p:cBhvr>
                                      <p:tavLst>
                                        <p:tav tm="0">
                                          <p:val>
                                            <p:strVal val="#ppt_x"/>
                                          </p:val>
                                        </p:tav>
                                        <p:tav tm="100000">
                                          <p:val>
                                            <p:strVal val="#ppt_x"/>
                                          </p:val>
                                        </p:tav>
                                      </p:tavLst>
                                    </p:anim>
                                    <p:anim calcmode="lin" valueType="num">
                                      <p:cBhvr>
                                        <p:cTn id="77" dur="1000" fill="hold"/>
                                        <p:tgtEl>
                                          <p:spTgt spid="4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1000"/>
                                        <p:tgtEl>
                                          <p:spTgt spid="45"/>
                                        </p:tgtEl>
                                      </p:cBhvr>
                                    </p:animEffect>
                                    <p:anim calcmode="lin" valueType="num">
                                      <p:cBhvr>
                                        <p:cTn id="81" dur="1000" fill="hold"/>
                                        <p:tgtEl>
                                          <p:spTgt spid="45"/>
                                        </p:tgtEl>
                                        <p:attrNameLst>
                                          <p:attrName>ppt_x</p:attrName>
                                        </p:attrNameLst>
                                      </p:cBhvr>
                                      <p:tavLst>
                                        <p:tav tm="0">
                                          <p:val>
                                            <p:strVal val="#ppt_x"/>
                                          </p:val>
                                        </p:tav>
                                        <p:tav tm="100000">
                                          <p:val>
                                            <p:strVal val="#ppt_x"/>
                                          </p:val>
                                        </p:tav>
                                      </p:tavLst>
                                    </p:anim>
                                    <p:anim calcmode="lin" valueType="num">
                                      <p:cBhvr>
                                        <p:cTn id="82" dur="1000" fill="hold"/>
                                        <p:tgtEl>
                                          <p:spTgt spid="4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8" grpId="0" animBg="1"/>
      <p:bldP spid="29" grpId="0" animBg="1"/>
      <p:bldP spid="30" grpId="0" animBg="1"/>
      <p:bldP spid="31" grpId="0" animBg="1"/>
      <p:bldP spid="32" grpId="0"/>
      <p:bldP spid="33" grpId="0"/>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Development planning</a:t>
            </a:r>
          </a:p>
        </p:txBody>
      </p:sp>
      <p:sp>
        <p:nvSpPr>
          <p:cNvPr id="10" name="矩形 9">
            <a:extLst>
              <a:ext uri="{FF2B5EF4-FFF2-40B4-BE49-F238E27FC236}">
                <a16:creationId xmlns:a16="http://schemas.microsoft.com/office/drawing/2014/main" id="{E327335C-8505-48C4-86F2-CF51E8B90191}"/>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Profit analysis</a:t>
            </a:r>
          </a:p>
        </p:txBody>
      </p:sp>
      <p:grpSp>
        <p:nvGrpSpPr>
          <p:cNvPr id="11" name="组合 10">
            <a:extLst>
              <a:ext uri="{FF2B5EF4-FFF2-40B4-BE49-F238E27FC236}">
                <a16:creationId xmlns:a16="http://schemas.microsoft.com/office/drawing/2014/main" id="{DCF0EFDA-CC60-470A-9043-0C6F0BC99698}"/>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0C3950C6-216E-44EC-AE09-7B4F572E17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E3F6C1D-3F00-4230-BE42-AA741729D84F}"/>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60D53B84-899E-4AD5-B800-7F944408DDF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6B92FB8C-003C-4AC3-A32C-ECD4D6487F46}"/>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97E3FE09-F1B8-43DB-B56E-F7E6E923DDC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6F9C36E6-E028-4206-8AE7-3E848241874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80A45048-416A-4E75-A6D4-1C6E7824048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BFB3A18F-40F5-44E0-BB9E-3ADFF25A2DE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948FE92-D9A7-4345-B599-6B0E423EFDE2}"/>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353443E-D40E-450B-82E0-3A4D367CAD3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7EAA106-BA1C-4A33-B5C9-4A570FAC636F}"/>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82CDE264-FE66-46DB-BC98-8197AC49C5B1}"/>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B15EFE-244C-4C89-8E6F-A8640CD9A20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0EAE555-803A-424C-9D44-FA8AE1EBE06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38" name="组合 37">
            <a:extLst>
              <a:ext uri="{FF2B5EF4-FFF2-40B4-BE49-F238E27FC236}">
                <a16:creationId xmlns:a16="http://schemas.microsoft.com/office/drawing/2014/main" id="{058AF7DE-14A5-46D4-93AB-A008289EE05F}"/>
              </a:ext>
            </a:extLst>
          </p:cNvPr>
          <p:cNvGrpSpPr/>
          <p:nvPr/>
        </p:nvGrpSpPr>
        <p:grpSpPr>
          <a:xfrm>
            <a:off x="7893784" y="2323434"/>
            <a:ext cx="3252787" cy="3644900"/>
            <a:chOff x="7656513" y="1379538"/>
            <a:chExt cx="3252787" cy="3644900"/>
          </a:xfrm>
          <a:effectLst/>
        </p:grpSpPr>
        <p:sp>
          <p:nvSpPr>
            <p:cNvPr id="39" name="MH_Other_7">
              <a:extLst>
                <a:ext uri="{FF2B5EF4-FFF2-40B4-BE49-F238E27FC236}">
                  <a16:creationId xmlns:a16="http://schemas.microsoft.com/office/drawing/2014/main" id="{6C6A9D78-657C-4B2D-8A0C-887B2BAB7DC1}"/>
                </a:ext>
              </a:extLst>
            </p:cNvPr>
            <p:cNvSpPr/>
            <p:nvPr>
              <p:custDataLst>
                <p:tags r:id="rId13"/>
              </p:custDataLst>
            </p:nvPr>
          </p:nvSpPr>
          <p:spPr>
            <a:xfrm>
              <a:off x="10090150" y="2374901"/>
              <a:ext cx="814388" cy="2649537"/>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Lst>
          </p:spPr>
          <p:txBody>
            <a:bodyPr>
              <a:normAutofit/>
            </a:bodyPr>
            <a:lstStyle/>
            <a:p>
              <a:pPr eaLnBrk="1" fontAlgn="auto" hangingPunct="1">
                <a:spcBef>
                  <a:spcPct val="0"/>
                </a:spcBef>
                <a:spcAft>
                  <a:spcPct val="0"/>
                </a:spcAft>
              </a:pPr>
              <a:endParaRPr lang="zh-CN" altLang="en-US" sz="1350">
                <a:effectLst/>
                <a:cs typeface="+mn-ea"/>
                <a:sym typeface="+mn-lt"/>
              </a:endParaRPr>
            </a:p>
          </p:txBody>
        </p:sp>
        <p:sp>
          <p:nvSpPr>
            <p:cNvPr id="40" name="MH_Text_4">
              <a:extLst>
                <a:ext uri="{FF2B5EF4-FFF2-40B4-BE49-F238E27FC236}">
                  <a16:creationId xmlns:a16="http://schemas.microsoft.com/office/drawing/2014/main" id="{215D6EB9-3ED7-41B5-9907-4E6464FC3C18}"/>
                </a:ext>
              </a:extLst>
            </p:cNvPr>
            <p:cNvSpPr>
              <a:spLocks noChangeArrowheads="1"/>
            </p:cNvSpPr>
            <p:nvPr>
              <p:custDataLst>
                <p:tags r:id="rId14"/>
              </p:custDataLst>
            </p:nvPr>
          </p:nvSpPr>
          <p:spPr>
            <a:xfrm>
              <a:off x="10101263" y="2535238"/>
              <a:ext cx="808037" cy="2478088"/>
            </a:xfrm>
            <a:prstGeom prst="can">
              <a:avLst>
                <a:gd name="adj" fmla="val 2699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normAutofit/>
            </a:bodyPr>
            <a:lstStyle/>
            <a:p>
              <a:pPr algn="ctr" eaLnBrk="1" fontAlgn="auto" hangingPunct="1">
                <a:spcBef>
                  <a:spcPct val="0"/>
                </a:spcBef>
                <a:spcAft>
                  <a:spcPct val="0"/>
                </a:spcAft>
              </a:pPr>
              <a:r>
                <a:rPr lang="en-US" altLang="zh-CN" sz="1600" dirty="0">
                  <a:solidFill>
                    <a:srgbClr val="FFFFFF"/>
                  </a:solidFill>
                  <a:effectLst/>
                  <a:cs typeface="+mn-ea"/>
                  <a:sym typeface="+mn-lt"/>
                </a:rPr>
                <a:t>90%</a:t>
              </a:r>
              <a:endParaRPr lang="zh-CN" altLang="en-US" sz="1600" dirty="0">
                <a:solidFill>
                  <a:srgbClr val="FFFFFF"/>
                </a:solidFill>
                <a:effectLst/>
                <a:cs typeface="+mn-ea"/>
                <a:sym typeface="+mn-lt"/>
              </a:endParaRPr>
            </a:p>
          </p:txBody>
        </p:sp>
        <p:sp>
          <p:nvSpPr>
            <p:cNvPr id="41" name="MH_Other_8">
              <a:extLst>
                <a:ext uri="{FF2B5EF4-FFF2-40B4-BE49-F238E27FC236}">
                  <a16:creationId xmlns:a16="http://schemas.microsoft.com/office/drawing/2014/main" id="{4CF58F63-D50C-42F6-A463-1C12977886BD}"/>
                </a:ext>
              </a:extLst>
            </p:cNvPr>
            <p:cNvSpPr>
              <a:spLocks noChangeArrowheads="1"/>
            </p:cNvSpPr>
            <p:nvPr>
              <p:custDataLst>
                <p:tags r:id="rId15"/>
              </p:custDataLst>
            </p:nvPr>
          </p:nvSpPr>
          <p:spPr>
            <a:xfrm>
              <a:off x="10085388" y="2382838"/>
              <a:ext cx="809625" cy="223838"/>
            </a:xfrm>
            <a:prstGeom prst="ellipse">
              <a:avLst/>
            </a:prstGeom>
            <a:solidFill>
              <a:srgbClr val="FFFFFF">
                <a:alpha val="30196"/>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nchor="ctr">
              <a:normAutofit fontScale="40000" lnSpcReduction="20000"/>
            </a:bodyPr>
            <a:lstStyle/>
            <a:p>
              <a:pPr eaLnBrk="1" fontAlgn="auto" hangingPunct="1">
                <a:spcBef>
                  <a:spcPct val="0"/>
                </a:spcBef>
                <a:spcAft>
                  <a:spcPct val="0"/>
                </a:spcAft>
              </a:pPr>
              <a:endParaRPr lang="zh-CN" altLang="en-US" sz="1350">
                <a:solidFill>
                  <a:schemeClr val="tx1">
                    <a:lumMod val="50000"/>
                    <a:lumOff val="50000"/>
                  </a:schemeClr>
                </a:solidFill>
                <a:effectLst/>
                <a:cs typeface="+mn-ea"/>
                <a:sym typeface="+mn-lt"/>
              </a:endParaRPr>
            </a:p>
          </p:txBody>
        </p:sp>
        <p:sp>
          <p:nvSpPr>
            <p:cNvPr id="42" name="MH_SubTitle_4">
              <a:extLst>
                <a:ext uri="{FF2B5EF4-FFF2-40B4-BE49-F238E27FC236}">
                  <a16:creationId xmlns:a16="http://schemas.microsoft.com/office/drawing/2014/main" id="{46D9F880-1C5A-4B55-A3C8-E98C3F2A3724}"/>
                </a:ext>
              </a:extLst>
            </p:cNvPr>
            <p:cNvSpPr/>
            <p:nvPr>
              <p:custDataLst>
                <p:tags r:id="rId16"/>
              </p:custDataLst>
            </p:nvPr>
          </p:nvSpPr>
          <p:spPr>
            <a:xfrm>
              <a:off x="7656513" y="1379538"/>
              <a:ext cx="2166937" cy="287338"/>
            </a:xfrm>
            <a:prstGeom prst="accentCallout2">
              <a:avLst>
                <a:gd name="adj1" fmla="val 34616"/>
                <a:gd name="adj2" fmla="val 103704"/>
                <a:gd name="adj3" fmla="val 33695"/>
                <a:gd name="adj4" fmla="val 129845"/>
                <a:gd name="adj5" fmla="val 343049"/>
                <a:gd name="adj6" fmla="val 130026"/>
              </a:avLst>
            </a:prstGeom>
            <a:noFill/>
            <a:ln w="9525">
              <a:solidFill>
                <a:srgbClr val="9F9F9F"/>
              </a:solidFill>
              <a:prstDash val="sysDot"/>
              <a:miter lim="800000"/>
            </a:ln>
            <a:effectLst/>
            <a:extLst>
              <a:ext uri="{909E8E84-426E-40DD-AFC4-6F175D3DCCD1}">
                <a14:hiddenFill xmlns:a14="http://schemas.microsoft.com/office/drawing/2010/main">
                  <a:solidFill>
                    <a:srgbClr val="FFFFFF"/>
                  </a:solidFill>
                </a14:hiddenFill>
              </a:ext>
            </a:extLst>
          </p:spPr>
          <p:txBody>
            <a:bodyPr anchor="ctr">
              <a:normAutofit/>
            </a:bodyPr>
            <a:lstStyle/>
            <a:p>
              <a:pPr algn="r">
                <a:lnSpc>
                  <a:spcPct val="90000"/>
                </a:lnSpc>
              </a:pPr>
              <a:r>
                <a:rPr lang="zh-CN" altLang="en-US" sz="1400">
                  <a:solidFill>
                    <a:schemeClr val="tx1">
                      <a:lumMod val="50000"/>
                      <a:lumOff val="50000"/>
                    </a:schemeClr>
                  </a:solidFill>
                  <a:effectLst/>
                  <a:cs typeface="+mn-ea"/>
                  <a:sym typeface="+mn-lt"/>
                </a:rPr>
                <a:t>Fourth quarter</a:t>
              </a:r>
              <a:endParaRPr lang="en-US" altLang="zh-CN" sz="1400">
                <a:solidFill>
                  <a:schemeClr val="tx1">
                    <a:lumMod val="50000"/>
                    <a:lumOff val="50000"/>
                  </a:schemeClr>
                </a:solidFill>
                <a:effectLst/>
                <a:cs typeface="+mn-ea"/>
                <a:sym typeface="+mn-lt"/>
              </a:endParaRPr>
            </a:p>
            <a:p>
              <a:pPr algn="r" eaLnBrk="1" fontAlgn="auto" hangingPunct="1">
                <a:lnSpc>
                  <a:spcPct val="90000"/>
                </a:lnSpc>
                <a:spcBef>
                  <a:spcPct val="0"/>
                </a:spcBef>
                <a:spcAft>
                  <a:spcPct val="0"/>
                </a:spcAft>
              </a:pPr>
              <a:endParaRPr lang="en-US" altLang="zh-CN" sz="1400">
                <a:solidFill>
                  <a:schemeClr val="tx1">
                    <a:lumMod val="50000"/>
                    <a:lumOff val="50000"/>
                  </a:schemeClr>
                </a:solidFill>
                <a:effectLst/>
                <a:cs typeface="+mn-ea"/>
                <a:sym typeface="+mn-lt"/>
              </a:endParaRPr>
            </a:p>
          </p:txBody>
        </p:sp>
      </p:grpSp>
      <p:grpSp>
        <p:nvGrpSpPr>
          <p:cNvPr id="43" name="组合 42">
            <a:extLst>
              <a:ext uri="{FF2B5EF4-FFF2-40B4-BE49-F238E27FC236}">
                <a16:creationId xmlns:a16="http://schemas.microsoft.com/office/drawing/2014/main" id="{3D54B1DF-1E42-4399-9199-CBF6DFEA9A05}"/>
              </a:ext>
            </a:extLst>
          </p:cNvPr>
          <p:cNvGrpSpPr/>
          <p:nvPr/>
        </p:nvGrpSpPr>
        <p:grpSpPr>
          <a:xfrm>
            <a:off x="6653946" y="2655222"/>
            <a:ext cx="3444875" cy="3148012"/>
            <a:chOff x="6416675" y="1711326"/>
            <a:chExt cx="3444875" cy="3148012"/>
          </a:xfrm>
          <a:effectLst/>
        </p:grpSpPr>
        <p:sp>
          <p:nvSpPr>
            <p:cNvPr id="44" name="MH_Other_1">
              <a:extLst>
                <a:ext uri="{FF2B5EF4-FFF2-40B4-BE49-F238E27FC236}">
                  <a16:creationId xmlns:a16="http://schemas.microsoft.com/office/drawing/2014/main" id="{86EA43D4-1ED6-4BBF-845D-060C7121E011}"/>
                </a:ext>
              </a:extLst>
            </p:cNvPr>
            <p:cNvSpPr/>
            <p:nvPr>
              <p:custDataLst>
                <p:tags r:id="rId9"/>
              </p:custDataLst>
            </p:nvPr>
          </p:nvSpPr>
          <p:spPr>
            <a:xfrm>
              <a:off x="9047163" y="2535238"/>
              <a:ext cx="814387" cy="232410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Lst>
          </p:spPr>
          <p:txBody>
            <a:bodyPr>
              <a:normAutofit/>
            </a:bodyPr>
            <a:lstStyle/>
            <a:p>
              <a:pPr eaLnBrk="1" fontAlgn="auto" hangingPunct="1">
                <a:spcBef>
                  <a:spcPct val="0"/>
                </a:spcBef>
                <a:spcAft>
                  <a:spcPct val="0"/>
                </a:spcAft>
              </a:pPr>
              <a:endParaRPr lang="zh-CN" altLang="en-US" sz="1350">
                <a:effectLst/>
                <a:cs typeface="+mn-ea"/>
                <a:sym typeface="+mn-lt"/>
              </a:endParaRPr>
            </a:p>
          </p:txBody>
        </p:sp>
        <p:sp>
          <p:nvSpPr>
            <p:cNvPr id="45" name="MH_Other_2">
              <a:extLst>
                <a:ext uri="{FF2B5EF4-FFF2-40B4-BE49-F238E27FC236}">
                  <a16:creationId xmlns:a16="http://schemas.microsoft.com/office/drawing/2014/main" id="{B33417E0-232C-43FF-8990-213803025DC7}"/>
                </a:ext>
              </a:extLst>
            </p:cNvPr>
            <p:cNvSpPr>
              <a:spLocks noChangeArrowheads="1"/>
            </p:cNvSpPr>
            <p:nvPr>
              <p:custDataLst>
                <p:tags r:id="rId10"/>
              </p:custDataLst>
            </p:nvPr>
          </p:nvSpPr>
          <p:spPr>
            <a:xfrm>
              <a:off x="9051925" y="2536826"/>
              <a:ext cx="809625" cy="223837"/>
            </a:xfrm>
            <a:prstGeom prst="ellipse">
              <a:avLst/>
            </a:prstGeom>
            <a:solidFill>
              <a:srgbClr val="FFFFFF">
                <a:alpha val="30196"/>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nchor="ctr">
              <a:normAutofit fontScale="40000" lnSpcReduction="20000"/>
            </a:bodyPr>
            <a:lstStyle/>
            <a:p>
              <a:pPr eaLnBrk="1" fontAlgn="auto" hangingPunct="1">
                <a:spcBef>
                  <a:spcPct val="0"/>
                </a:spcBef>
                <a:spcAft>
                  <a:spcPct val="0"/>
                </a:spcAft>
              </a:pPr>
              <a:endParaRPr lang="zh-CN" altLang="en-US" sz="1350">
                <a:solidFill>
                  <a:schemeClr val="tx1">
                    <a:lumMod val="50000"/>
                    <a:lumOff val="50000"/>
                  </a:schemeClr>
                </a:solidFill>
                <a:effectLst/>
                <a:cs typeface="+mn-ea"/>
                <a:sym typeface="+mn-lt"/>
              </a:endParaRPr>
            </a:p>
          </p:txBody>
        </p:sp>
        <p:sp>
          <p:nvSpPr>
            <p:cNvPr id="46" name="MH_Text_3">
              <a:extLst>
                <a:ext uri="{FF2B5EF4-FFF2-40B4-BE49-F238E27FC236}">
                  <a16:creationId xmlns:a16="http://schemas.microsoft.com/office/drawing/2014/main" id="{F71D3CDB-9A15-4DDF-A45D-ADAE186D002E}"/>
                </a:ext>
              </a:extLst>
            </p:cNvPr>
            <p:cNvSpPr>
              <a:spLocks noChangeArrowheads="1"/>
            </p:cNvSpPr>
            <p:nvPr>
              <p:custDataLst>
                <p:tags r:id="rId11"/>
              </p:custDataLst>
            </p:nvPr>
          </p:nvSpPr>
          <p:spPr>
            <a:xfrm>
              <a:off x="9048750" y="2962276"/>
              <a:ext cx="809625" cy="1897062"/>
            </a:xfrm>
            <a:prstGeom prst="can">
              <a:avLst>
                <a:gd name="adj" fmla="val 30022"/>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normAutofit/>
            </a:bodyPr>
            <a:lstStyle/>
            <a:p>
              <a:pPr algn="ctr" eaLnBrk="1" fontAlgn="auto" hangingPunct="1">
                <a:spcBef>
                  <a:spcPct val="0"/>
                </a:spcBef>
                <a:spcAft>
                  <a:spcPct val="0"/>
                </a:spcAft>
              </a:pPr>
              <a:r>
                <a:rPr lang="en-US" altLang="zh-CN" sz="1600" dirty="0">
                  <a:solidFill>
                    <a:srgbClr val="FFFFFF"/>
                  </a:solidFill>
                  <a:effectLst/>
                  <a:cs typeface="+mn-ea"/>
                  <a:sym typeface="+mn-lt"/>
                </a:rPr>
                <a:t>80%</a:t>
              </a:r>
              <a:endParaRPr lang="zh-CN" altLang="en-US" sz="1600" dirty="0">
                <a:solidFill>
                  <a:srgbClr val="FFFFFF"/>
                </a:solidFill>
                <a:effectLst/>
                <a:cs typeface="+mn-ea"/>
                <a:sym typeface="+mn-lt"/>
              </a:endParaRPr>
            </a:p>
          </p:txBody>
        </p:sp>
        <p:sp>
          <p:nvSpPr>
            <p:cNvPr id="47" name="MH_SubTitle_3">
              <a:extLst>
                <a:ext uri="{FF2B5EF4-FFF2-40B4-BE49-F238E27FC236}">
                  <a16:creationId xmlns:a16="http://schemas.microsoft.com/office/drawing/2014/main" id="{9AB417C2-3704-4EC7-8D87-87DD61468DC3}"/>
                </a:ext>
              </a:extLst>
            </p:cNvPr>
            <p:cNvSpPr/>
            <p:nvPr>
              <p:custDataLst>
                <p:tags r:id="rId12"/>
              </p:custDataLst>
            </p:nvPr>
          </p:nvSpPr>
          <p:spPr>
            <a:xfrm>
              <a:off x="6416675" y="1711326"/>
              <a:ext cx="2179638" cy="271462"/>
            </a:xfrm>
            <a:prstGeom prst="accentCallout2">
              <a:avLst>
                <a:gd name="adj1" fmla="val 36736"/>
                <a:gd name="adj2" fmla="val 103685"/>
                <a:gd name="adj3" fmla="val 36736"/>
                <a:gd name="adj4" fmla="val 137975"/>
                <a:gd name="adj5" fmla="val 306467"/>
                <a:gd name="adj6" fmla="val 138261"/>
              </a:avLst>
            </a:prstGeom>
            <a:noFill/>
            <a:ln w="9525">
              <a:solidFill>
                <a:srgbClr val="9F9F9F"/>
              </a:solidFill>
              <a:prstDash val="sysDot"/>
              <a:miter lim="800000"/>
            </a:ln>
            <a:effectLst/>
            <a:extLst>
              <a:ext uri="{909E8E84-426E-40DD-AFC4-6F175D3DCCD1}">
                <a14:hiddenFill xmlns:a14="http://schemas.microsoft.com/office/drawing/2010/main">
                  <a:solidFill>
                    <a:srgbClr val="FFFFFF"/>
                  </a:solidFill>
                </a14:hiddenFill>
              </a:ext>
            </a:extLst>
          </p:spPr>
          <p:txBody>
            <a:bodyPr anchor="ctr">
              <a:normAutofit lnSpcReduction="10000"/>
            </a:bodyPr>
            <a:lstStyle/>
            <a:p>
              <a:pPr algn="r">
                <a:lnSpc>
                  <a:spcPct val="90000"/>
                </a:lnSpc>
              </a:pPr>
              <a:r>
                <a:rPr lang="zh-CN" altLang="en-US" sz="1400">
                  <a:solidFill>
                    <a:schemeClr val="tx1">
                      <a:lumMod val="50000"/>
                      <a:lumOff val="50000"/>
                    </a:schemeClr>
                  </a:solidFill>
                  <a:effectLst/>
                  <a:cs typeface="+mn-ea"/>
                  <a:sym typeface="+mn-lt"/>
                </a:rPr>
                <a:t>Third quarter</a:t>
              </a:r>
              <a:endParaRPr lang="en-US" altLang="zh-CN" sz="1400">
                <a:solidFill>
                  <a:schemeClr val="tx1">
                    <a:lumMod val="50000"/>
                    <a:lumOff val="50000"/>
                  </a:schemeClr>
                </a:solidFill>
                <a:effectLst/>
                <a:cs typeface="+mn-ea"/>
                <a:sym typeface="+mn-lt"/>
              </a:endParaRPr>
            </a:p>
          </p:txBody>
        </p:sp>
      </p:grpSp>
      <p:grpSp>
        <p:nvGrpSpPr>
          <p:cNvPr id="48" name="组合 47">
            <a:extLst>
              <a:ext uri="{FF2B5EF4-FFF2-40B4-BE49-F238E27FC236}">
                <a16:creationId xmlns:a16="http://schemas.microsoft.com/office/drawing/2014/main" id="{C27D11E7-1C23-4EC6-81AF-4C4C566C1BBF}"/>
              </a:ext>
            </a:extLst>
          </p:cNvPr>
          <p:cNvGrpSpPr/>
          <p:nvPr/>
        </p:nvGrpSpPr>
        <p:grpSpPr>
          <a:xfrm>
            <a:off x="5583971" y="3010822"/>
            <a:ext cx="3479800" cy="2624137"/>
            <a:chOff x="5346700" y="2066926"/>
            <a:chExt cx="3479800" cy="2624137"/>
          </a:xfrm>
          <a:effectLst/>
        </p:grpSpPr>
        <p:sp>
          <p:nvSpPr>
            <p:cNvPr id="49" name="MH_Other_3">
              <a:extLst>
                <a:ext uri="{FF2B5EF4-FFF2-40B4-BE49-F238E27FC236}">
                  <a16:creationId xmlns:a16="http://schemas.microsoft.com/office/drawing/2014/main" id="{4F885A8C-214F-417F-A285-8AA50EE0203D}"/>
                </a:ext>
              </a:extLst>
            </p:cNvPr>
            <p:cNvSpPr/>
            <p:nvPr>
              <p:custDataLst>
                <p:tags r:id="rId5"/>
              </p:custDataLst>
            </p:nvPr>
          </p:nvSpPr>
          <p:spPr>
            <a:xfrm>
              <a:off x="8007350" y="2689226"/>
              <a:ext cx="815975" cy="1998662"/>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Lst>
          </p:spPr>
          <p:txBody>
            <a:bodyPr>
              <a:normAutofit/>
            </a:bodyPr>
            <a:lstStyle/>
            <a:p>
              <a:pPr eaLnBrk="1" fontAlgn="auto" hangingPunct="1">
                <a:spcBef>
                  <a:spcPct val="0"/>
                </a:spcBef>
                <a:spcAft>
                  <a:spcPct val="0"/>
                </a:spcAft>
              </a:pPr>
              <a:endParaRPr lang="zh-CN" altLang="en-US" sz="1350">
                <a:solidFill>
                  <a:srgbClr val="7D7D7D"/>
                </a:solidFill>
                <a:effectLst/>
                <a:cs typeface="+mn-ea"/>
                <a:sym typeface="+mn-lt"/>
              </a:endParaRPr>
            </a:p>
          </p:txBody>
        </p:sp>
        <p:sp>
          <p:nvSpPr>
            <p:cNvPr id="50" name="MH_Other_4">
              <a:extLst>
                <a:ext uri="{FF2B5EF4-FFF2-40B4-BE49-F238E27FC236}">
                  <a16:creationId xmlns:a16="http://schemas.microsoft.com/office/drawing/2014/main" id="{054C6B8D-4578-48B1-8AE4-5E8673C33C1A}"/>
                </a:ext>
              </a:extLst>
            </p:cNvPr>
            <p:cNvSpPr>
              <a:spLocks noChangeArrowheads="1"/>
            </p:cNvSpPr>
            <p:nvPr>
              <p:custDataLst>
                <p:tags r:id="rId6"/>
              </p:custDataLst>
            </p:nvPr>
          </p:nvSpPr>
          <p:spPr>
            <a:xfrm>
              <a:off x="8012113" y="2690813"/>
              <a:ext cx="811212" cy="192088"/>
            </a:xfrm>
            <a:prstGeom prst="ellipse">
              <a:avLst/>
            </a:prstGeom>
            <a:solidFill>
              <a:srgbClr val="FFFFFF">
                <a:alpha val="30196"/>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nchor="ctr">
              <a:normAutofit fontScale="25000" lnSpcReduction="20000"/>
            </a:bodyPr>
            <a:lstStyle/>
            <a:p>
              <a:pPr eaLnBrk="1" fontAlgn="auto" hangingPunct="1">
                <a:spcBef>
                  <a:spcPct val="0"/>
                </a:spcBef>
                <a:spcAft>
                  <a:spcPct val="0"/>
                </a:spcAft>
              </a:pPr>
              <a:endParaRPr lang="zh-CN" altLang="en-US" sz="1350">
                <a:solidFill>
                  <a:schemeClr val="tx1">
                    <a:lumMod val="50000"/>
                    <a:lumOff val="50000"/>
                  </a:schemeClr>
                </a:solidFill>
                <a:effectLst/>
                <a:cs typeface="+mn-ea"/>
                <a:sym typeface="+mn-lt"/>
              </a:endParaRPr>
            </a:p>
          </p:txBody>
        </p:sp>
        <p:sp>
          <p:nvSpPr>
            <p:cNvPr id="51" name="MH_Text_2">
              <a:extLst>
                <a:ext uri="{FF2B5EF4-FFF2-40B4-BE49-F238E27FC236}">
                  <a16:creationId xmlns:a16="http://schemas.microsoft.com/office/drawing/2014/main" id="{0920DCF0-331C-4485-A8A2-A191F0D81CE7}"/>
                </a:ext>
              </a:extLst>
            </p:cNvPr>
            <p:cNvSpPr>
              <a:spLocks noChangeArrowheads="1"/>
            </p:cNvSpPr>
            <p:nvPr>
              <p:custDataLst>
                <p:tags r:id="rId7"/>
              </p:custDataLst>
            </p:nvPr>
          </p:nvSpPr>
          <p:spPr>
            <a:xfrm>
              <a:off x="8016875" y="3419476"/>
              <a:ext cx="809625" cy="1271587"/>
            </a:xfrm>
            <a:prstGeom prst="can">
              <a:avLst>
                <a:gd name="adj" fmla="val 26948"/>
              </a:avLst>
            </a:prstGeom>
            <a:solidFill>
              <a:srgbClr val="E91B3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normAutofit/>
            </a:bodyPr>
            <a:lstStyle/>
            <a:p>
              <a:pPr algn="ctr" eaLnBrk="1" fontAlgn="auto" hangingPunct="1">
                <a:spcBef>
                  <a:spcPct val="0"/>
                </a:spcBef>
                <a:spcAft>
                  <a:spcPct val="0"/>
                </a:spcAft>
              </a:pPr>
              <a:r>
                <a:rPr lang="en-US" altLang="zh-CN" sz="1600" dirty="0">
                  <a:solidFill>
                    <a:srgbClr val="FFFFFF"/>
                  </a:solidFill>
                  <a:effectLst/>
                  <a:cs typeface="+mn-ea"/>
                  <a:sym typeface="+mn-lt"/>
                </a:rPr>
                <a:t>60%</a:t>
              </a:r>
              <a:endParaRPr lang="zh-CN" altLang="en-US" sz="1600" dirty="0">
                <a:solidFill>
                  <a:srgbClr val="FFFFFF"/>
                </a:solidFill>
                <a:effectLst/>
                <a:cs typeface="+mn-ea"/>
                <a:sym typeface="+mn-lt"/>
              </a:endParaRPr>
            </a:p>
          </p:txBody>
        </p:sp>
        <p:sp>
          <p:nvSpPr>
            <p:cNvPr id="52" name="MH_SubTitle_2">
              <a:extLst>
                <a:ext uri="{FF2B5EF4-FFF2-40B4-BE49-F238E27FC236}">
                  <a16:creationId xmlns:a16="http://schemas.microsoft.com/office/drawing/2014/main" id="{A68A7E4E-D7A3-4AE4-952B-EAD88ED0543D}"/>
                </a:ext>
              </a:extLst>
            </p:cNvPr>
            <p:cNvSpPr/>
            <p:nvPr>
              <p:custDataLst>
                <p:tags r:id="rId8"/>
              </p:custDataLst>
            </p:nvPr>
          </p:nvSpPr>
          <p:spPr>
            <a:xfrm>
              <a:off x="5346700" y="2066926"/>
              <a:ext cx="2114550" cy="269875"/>
            </a:xfrm>
            <a:prstGeom prst="accentCallout2">
              <a:avLst>
                <a:gd name="adj1" fmla="val 36736"/>
                <a:gd name="adj2" fmla="val 103796"/>
                <a:gd name="adj3" fmla="val 36736"/>
                <a:gd name="adj4" fmla="val 146158"/>
                <a:gd name="adj5" fmla="val 264287"/>
                <a:gd name="adj6" fmla="val 145884"/>
              </a:avLst>
            </a:prstGeom>
            <a:noFill/>
            <a:ln w="9525">
              <a:solidFill>
                <a:srgbClr val="9F9F9F"/>
              </a:solidFill>
              <a:prstDash val="sysDot"/>
              <a:miter lim="800000"/>
            </a:ln>
            <a:effectLst/>
            <a:extLst>
              <a:ext uri="{909E8E84-426E-40DD-AFC4-6F175D3DCCD1}">
                <a14:hiddenFill xmlns:a14="http://schemas.microsoft.com/office/drawing/2010/main">
                  <a:solidFill>
                    <a:srgbClr val="FFFFFF"/>
                  </a:solidFill>
                </a14:hiddenFill>
              </a:ext>
            </a:extLst>
          </p:spPr>
          <p:txBody>
            <a:bodyPr anchor="ctr">
              <a:normAutofit lnSpcReduction="10000"/>
            </a:bodyPr>
            <a:lstStyle/>
            <a:p>
              <a:pPr algn="r">
                <a:lnSpc>
                  <a:spcPct val="90000"/>
                </a:lnSpc>
              </a:pPr>
              <a:r>
                <a:rPr lang="zh-CN" altLang="en-US" sz="1400">
                  <a:solidFill>
                    <a:schemeClr val="tx1">
                      <a:lumMod val="50000"/>
                      <a:lumOff val="50000"/>
                    </a:schemeClr>
                  </a:solidFill>
                  <a:effectLst/>
                  <a:cs typeface="+mn-ea"/>
                  <a:sym typeface="+mn-lt"/>
                </a:rPr>
                <a:t>Second quarter</a:t>
              </a:r>
              <a:endParaRPr lang="en-US" altLang="zh-CN" sz="1400">
                <a:solidFill>
                  <a:schemeClr val="tx1">
                    <a:lumMod val="50000"/>
                    <a:lumOff val="50000"/>
                  </a:schemeClr>
                </a:solidFill>
                <a:effectLst/>
                <a:cs typeface="+mn-ea"/>
                <a:sym typeface="+mn-lt"/>
              </a:endParaRPr>
            </a:p>
          </p:txBody>
        </p:sp>
      </p:grpSp>
      <p:grpSp>
        <p:nvGrpSpPr>
          <p:cNvPr id="53" name="组合 52">
            <a:extLst>
              <a:ext uri="{FF2B5EF4-FFF2-40B4-BE49-F238E27FC236}">
                <a16:creationId xmlns:a16="http://schemas.microsoft.com/office/drawing/2014/main" id="{9D5BC18F-E796-448F-A12D-751F79BFE3C4}"/>
              </a:ext>
            </a:extLst>
          </p:cNvPr>
          <p:cNvGrpSpPr/>
          <p:nvPr/>
        </p:nvGrpSpPr>
        <p:grpSpPr>
          <a:xfrm>
            <a:off x="4388584" y="3431509"/>
            <a:ext cx="3662362" cy="2003425"/>
            <a:chOff x="4151313" y="2487613"/>
            <a:chExt cx="3662362" cy="2003425"/>
          </a:xfrm>
          <a:effectLst/>
        </p:grpSpPr>
        <p:sp>
          <p:nvSpPr>
            <p:cNvPr id="54" name="MH_Other_5">
              <a:extLst>
                <a:ext uri="{FF2B5EF4-FFF2-40B4-BE49-F238E27FC236}">
                  <a16:creationId xmlns:a16="http://schemas.microsoft.com/office/drawing/2014/main" id="{CD03FFBC-E8F2-4D6D-84F0-DB5083EE5C63}"/>
                </a:ext>
              </a:extLst>
            </p:cNvPr>
            <p:cNvSpPr/>
            <p:nvPr>
              <p:custDataLst>
                <p:tags r:id="rId1"/>
              </p:custDataLst>
            </p:nvPr>
          </p:nvSpPr>
          <p:spPr>
            <a:xfrm>
              <a:off x="6996113" y="2798763"/>
              <a:ext cx="817562" cy="1692275"/>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Lst>
          </p:spPr>
          <p:txBody>
            <a:bodyPr>
              <a:normAutofit/>
            </a:bodyPr>
            <a:lstStyle/>
            <a:p>
              <a:pPr eaLnBrk="1" fontAlgn="auto" hangingPunct="1">
                <a:spcBef>
                  <a:spcPct val="0"/>
                </a:spcBef>
                <a:spcAft>
                  <a:spcPct val="0"/>
                </a:spcAft>
              </a:pPr>
              <a:endParaRPr lang="zh-CN" altLang="en-US" sz="1350">
                <a:effectLst/>
                <a:cs typeface="+mn-ea"/>
                <a:sym typeface="+mn-lt"/>
              </a:endParaRPr>
            </a:p>
          </p:txBody>
        </p:sp>
        <p:sp>
          <p:nvSpPr>
            <p:cNvPr id="55" name="MH_Other_6">
              <a:extLst>
                <a:ext uri="{FF2B5EF4-FFF2-40B4-BE49-F238E27FC236}">
                  <a16:creationId xmlns:a16="http://schemas.microsoft.com/office/drawing/2014/main" id="{45500B96-7A5B-4B9D-B16E-4685E91D14B9}"/>
                </a:ext>
              </a:extLst>
            </p:cNvPr>
            <p:cNvSpPr>
              <a:spLocks noChangeArrowheads="1"/>
            </p:cNvSpPr>
            <p:nvPr>
              <p:custDataLst>
                <p:tags r:id="rId2"/>
              </p:custDataLst>
            </p:nvPr>
          </p:nvSpPr>
          <p:spPr>
            <a:xfrm>
              <a:off x="7002463" y="2798763"/>
              <a:ext cx="811212" cy="163513"/>
            </a:xfrm>
            <a:prstGeom prst="ellipse">
              <a:avLst/>
            </a:prstGeom>
            <a:solidFill>
              <a:srgbClr val="FFFFFF">
                <a:alpha val="30196"/>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nchor="ctr">
              <a:normAutofit fontScale="25000" lnSpcReduction="20000"/>
            </a:bodyPr>
            <a:lstStyle/>
            <a:p>
              <a:pPr eaLnBrk="1" fontAlgn="auto" hangingPunct="1">
                <a:spcBef>
                  <a:spcPct val="0"/>
                </a:spcBef>
                <a:spcAft>
                  <a:spcPct val="0"/>
                </a:spcAft>
              </a:pPr>
              <a:endParaRPr lang="zh-CN" altLang="en-US" sz="1350">
                <a:solidFill>
                  <a:schemeClr val="tx1">
                    <a:lumMod val="50000"/>
                    <a:lumOff val="50000"/>
                  </a:schemeClr>
                </a:solidFill>
                <a:effectLst/>
                <a:cs typeface="+mn-ea"/>
                <a:sym typeface="+mn-lt"/>
              </a:endParaRPr>
            </a:p>
          </p:txBody>
        </p:sp>
        <p:sp>
          <p:nvSpPr>
            <p:cNvPr id="56" name="MH_Text_1">
              <a:extLst>
                <a:ext uri="{FF2B5EF4-FFF2-40B4-BE49-F238E27FC236}">
                  <a16:creationId xmlns:a16="http://schemas.microsoft.com/office/drawing/2014/main" id="{EB5C4340-48B7-4BEA-8F66-CB0987A69599}"/>
                </a:ext>
              </a:extLst>
            </p:cNvPr>
            <p:cNvSpPr>
              <a:spLocks noChangeArrowheads="1"/>
            </p:cNvSpPr>
            <p:nvPr>
              <p:custDataLst>
                <p:tags r:id="rId3"/>
              </p:custDataLst>
            </p:nvPr>
          </p:nvSpPr>
          <p:spPr>
            <a:xfrm>
              <a:off x="7004050" y="3846513"/>
              <a:ext cx="809625" cy="642938"/>
            </a:xfrm>
            <a:prstGeom prst="can">
              <a:avLst>
                <a:gd name="adj" fmla="val 30417"/>
              </a:avLst>
            </a:prstGeom>
            <a:solidFill>
              <a:schemeClr val="accent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normAutofit/>
            </a:bodyPr>
            <a:lstStyle/>
            <a:p>
              <a:pPr algn="ctr" eaLnBrk="1" fontAlgn="auto" hangingPunct="1">
                <a:spcBef>
                  <a:spcPct val="0"/>
                </a:spcBef>
                <a:spcAft>
                  <a:spcPct val="0"/>
                </a:spcAft>
              </a:pPr>
              <a:r>
                <a:rPr lang="en-US" altLang="zh-CN" sz="1600" dirty="0">
                  <a:solidFill>
                    <a:srgbClr val="FFFFFF"/>
                  </a:solidFill>
                  <a:effectLst/>
                  <a:cs typeface="+mn-ea"/>
                  <a:sym typeface="+mn-lt"/>
                </a:rPr>
                <a:t>30%</a:t>
              </a:r>
              <a:endParaRPr lang="zh-CN" altLang="en-US" sz="1600" dirty="0">
                <a:solidFill>
                  <a:srgbClr val="FFFFFF"/>
                </a:solidFill>
                <a:effectLst/>
                <a:cs typeface="+mn-ea"/>
                <a:sym typeface="+mn-lt"/>
              </a:endParaRPr>
            </a:p>
          </p:txBody>
        </p:sp>
        <p:sp>
          <p:nvSpPr>
            <p:cNvPr id="57" name="MH_SubTitle_1">
              <a:extLst>
                <a:ext uri="{FF2B5EF4-FFF2-40B4-BE49-F238E27FC236}">
                  <a16:creationId xmlns:a16="http://schemas.microsoft.com/office/drawing/2014/main" id="{BE67D6E5-0BAE-41FA-B042-3F5AB4BC8BD2}"/>
                </a:ext>
              </a:extLst>
            </p:cNvPr>
            <p:cNvSpPr/>
            <p:nvPr>
              <p:custDataLst>
                <p:tags r:id="rId4"/>
              </p:custDataLst>
            </p:nvPr>
          </p:nvSpPr>
          <p:spPr>
            <a:xfrm>
              <a:off x="4151313" y="2487613"/>
              <a:ext cx="2114550" cy="271463"/>
            </a:xfrm>
            <a:prstGeom prst="accentCallout2">
              <a:avLst>
                <a:gd name="adj1" fmla="val 36736"/>
                <a:gd name="adj2" fmla="val 103796"/>
                <a:gd name="adj3" fmla="val 36735"/>
                <a:gd name="adj4" fmla="val 153573"/>
                <a:gd name="adj5" fmla="val 136222"/>
                <a:gd name="adj6" fmla="val 153481"/>
              </a:avLst>
            </a:prstGeom>
            <a:noFill/>
            <a:ln w="9525">
              <a:solidFill>
                <a:srgbClr val="9F9F9F"/>
              </a:solidFill>
              <a:prstDash val="sysDot"/>
              <a:miter lim="800000"/>
            </a:ln>
            <a:effectLst/>
            <a:extLst>
              <a:ext uri="{909E8E84-426E-40DD-AFC4-6F175D3DCCD1}">
                <a14:hiddenFill xmlns:a14="http://schemas.microsoft.com/office/drawing/2010/main">
                  <a:solidFill>
                    <a:srgbClr val="FFFFFF"/>
                  </a:solidFill>
                </a14:hiddenFill>
              </a:ext>
            </a:extLst>
          </p:spPr>
          <p:txBody>
            <a:bodyPr anchor="ctr">
              <a:normAutofit lnSpcReduction="10000"/>
            </a:bodyPr>
            <a:lstStyle/>
            <a:p>
              <a:pPr algn="r" eaLnBrk="1" fontAlgn="auto" hangingPunct="1">
                <a:lnSpc>
                  <a:spcPct val="90000"/>
                </a:lnSpc>
                <a:spcBef>
                  <a:spcPct val="0"/>
                </a:spcBef>
                <a:spcAft>
                  <a:spcPct val="0"/>
                </a:spcAft>
              </a:pPr>
              <a:r>
                <a:rPr lang="zh-CN" altLang="en-US" sz="1400" dirty="0">
                  <a:solidFill>
                    <a:schemeClr val="tx1">
                      <a:lumMod val="50000"/>
                      <a:lumOff val="50000"/>
                    </a:schemeClr>
                  </a:solidFill>
                  <a:effectLst/>
                  <a:cs typeface="+mn-ea"/>
                  <a:sym typeface="+mn-lt"/>
                </a:rPr>
                <a:t>First quarter</a:t>
              </a:r>
              <a:endParaRPr lang="en-US" altLang="zh-CN" sz="1400" dirty="0">
                <a:solidFill>
                  <a:schemeClr val="tx1">
                    <a:lumMod val="50000"/>
                    <a:lumOff val="50000"/>
                  </a:schemeClr>
                </a:solidFill>
                <a:effectLst/>
                <a:cs typeface="+mn-ea"/>
                <a:sym typeface="+mn-lt"/>
              </a:endParaRPr>
            </a:p>
          </p:txBody>
        </p:sp>
      </p:grpSp>
      <p:grpSp>
        <p:nvGrpSpPr>
          <p:cNvPr id="58" name="组合 57">
            <a:extLst>
              <a:ext uri="{FF2B5EF4-FFF2-40B4-BE49-F238E27FC236}">
                <a16:creationId xmlns:a16="http://schemas.microsoft.com/office/drawing/2014/main" id="{A8519640-0C24-4C9C-8E65-72894033B4C9}"/>
              </a:ext>
            </a:extLst>
          </p:cNvPr>
          <p:cNvGrpSpPr/>
          <p:nvPr/>
        </p:nvGrpSpPr>
        <p:grpSpPr>
          <a:xfrm>
            <a:off x="1264887" y="2773334"/>
            <a:ext cx="2433680" cy="1852625"/>
            <a:chOff x="1424212" y="1884125"/>
            <a:chExt cx="2433680" cy="1852625"/>
          </a:xfrm>
          <a:effectLst/>
        </p:grpSpPr>
        <p:sp>
          <p:nvSpPr>
            <p:cNvPr id="59" name="TextBox 2">
              <a:extLst>
                <a:ext uri="{FF2B5EF4-FFF2-40B4-BE49-F238E27FC236}">
                  <a16:creationId xmlns:a16="http://schemas.microsoft.com/office/drawing/2014/main" id="{6844FED4-BC1A-4537-AD24-BD113615FA49}"/>
                </a:ext>
              </a:extLst>
            </p:cNvPr>
            <p:cNvSpPr txBox="1"/>
            <p:nvPr/>
          </p:nvSpPr>
          <p:spPr>
            <a:xfrm>
              <a:off x="1424212" y="1884125"/>
              <a:ext cx="2339102" cy="461665"/>
            </a:xfrm>
            <a:prstGeom prst="rect">
              <a:avLst/>
            </a:prstGeom>
            <a:noFill/>
            <a:effectLst/>
          </p:spPr>
          <p:txBody>
            <a:bodyPr wrap="none" rtlCol="0">
              <a:spAutoFit/>
            </a:bodyPr>
            <a:lstStyle/>
            <a:p>
              <a:r>
                <a:rPr lang="zh-CN" altLang="en-US" sz="2400" b="1" dirty="0">
                  <a:solidFill>
                    <a:schemeClr val="tx1">
                      <a:lumMod val="75000"/>
                      <a:lumOff val="25000"/>
                    </a:schemeClr>
                  </a:solidFill>
                  <a:effectLst/>
                  <a:cs typeface="+mn-ea"/>
                  <a:sym typeface="+mn-lt"/>
                </a:rPr>
                <a:t>Full-year after-tax income:</a:t>
              </a:r>
            </a:p>
          </p:txBody>
        </p:sp>
        <p:sp>
          <p:nvSpPr>
            <p:cNvPr id="60" name="TextBox 22">
              <a:extLst>
                <a:ext uri="{FF2B5EF4-FFF2-40B4-BE49-F238E27FC236}">
                  <a16:creationId xmlns:a16="http://schemas.microsoft.com/office/drawing/2014/main" id="{0B1CDF1D-9974-42CC-A406-4945211F710D}"/>
                </a:ext>
              </a:extLst>
            </p:cNvPr>
            <p:cNvSpPr txBox="1"/>
            <p:nvPr/>
          </p:nvSpPr>
          <p:spPr>
            <a:xfrm>
              <a:off x="1424212" y="2721087"/>
              <a:ext cx="2433680" cy="1015663"/>
            </a:xfrm>
            <a:prstGeom prst="rect">
              <a:avLst/>
            </a:prstGeom>
            <a:solidFill>
              <a:schemeClr val="accent3">
                <a:lumMod val="20000"/>
                <a:lumOff val="80000"/>
              </a:schemeClr>
            </a:solidFill>
            <a:effectLst/>
          </p:spPr>
          <p:txBody>
            <a:bodyPr wrap="none" rtlCol="0">
              <a:spAutoFit/>
            </a:bodyPr>
            <a:lstStyle/>
            <a:p>
              <a:r>
                <a:rPr lang="en-US" altLang="zh-CN" sz="6000" dirty="0">
                  <a:solidFill>
                    <a:schemeClr val="tx1">
                      <a:lumMod val="75000"/>
                      <a:lumOff val="25000"/>
                    </a:schemeClr>
                  </a:solidFill>
                  <a:effectLst/>
                  <a:cs typeface="+mn-ea"/>
                  <a:sym typeface="+mn-lt"/>
                </a:rPr>
                <a:t>300</a:t>
              </a:r>
              <a:r>
                <a:rPr lang="zh-CN" altLang="en-US" sz="1100" dirty="0">
                  <a:solidFill>
                    <a:schemeClr val="tx1">
                      <a:lumMod val="75000"/>
                      <a:lumOff val="25000"/>
                    </a:schemeClr>
                  </a:solidFill>
                  <a:effectLst/>
                  <a:cs typeface="+mn-ea"/>
                  <a:sym typeface="+mn-lt"/>
                </a:rPr>
                <a:t>ten thousand</a:t>
              </a:r>
            </a:p>
          </p:txBody>
        </p:sp>
      </p:grpSp>
      <p:sp>
        <p:nvSpPr>
          <p:cNvPr id="61" name="矩形 60">
            <a:extLst>
              <a:ext uri="{FF2B5EF4-FFF2-40B4-BE49-F238E27FC236}">
                <a16:creationId xmlns:a16="http://schemas.microsoft.com/office/drawing/2014/main" id="{7234F215-AEF6-448A-A205-ECAFD0DD424A}"/>
              </a:ext>
            </a:extLst>
          </p:cNvPr>
          <p:cNvSpPr/>
          <p:nvPr/>
        </p:nvSpPr>
        <p:spPr>
          <a:xfrm>
            <a:off x="1228141" y="4870569"/>
            <a:ext cx="5097812" cy="700576"/>
          </a:xfrm>
          <a:prstGeom prst="rect">
            <a:avLst/>
          </a:prstGeom>
        </p:spPr>
        <p:txBody>
          <a:bodyPr wrap="square">
            <a:spAutoFit/>
          </a:bodyPr>
          <a:lstStyle/>
          <a:p>
            <a:pPr>
              <a:lnSpc>
                <a:spcPct val="150000"/>
              </a:lnSpc>
            </a:pPr>
            <a:r>
              <a:rPr lang="zh-CN" altLang="en-US" sz="1400" dirty="0">
                <a:cs typeface="+mn-ea"/>
                <a:sym typeface="+mn-lt"/>
              </a:rPr>
              <a:t>General quality from the media account, a platform a year after tax income is probably</a:t>
            </a:r>
            <a:r>
              <a:rPr lang="en-US" altLang="zh-CN" sz="1400" dirty="0">
                <a:cs typeface="+mn-ea"/>
                <a:sym typeface="+mn-lt"/>
              </a:rPr>
              <a:t>20</a:t>
            </a:r>
            <a:r>
              <a:rPr lang="zh-CN" altLang="en-US" sz="1400" dirty="0">
                <a:cs typeface="+mn-ea"/>
                <a:sym typeface="+mn-lt"/>
              </a:rPr>
              <a:t>wan;</a:t>
            </a:r>
          </a:p>
          <a:p>
            <a:pPr>
              <a:lnSpc>
                <a:spcPct val="150000"/>
              </a:lnSpc>
            </a:pPr>
            <a:r>
              <a:rPr lang="zh-CN" altLang="en-US" sz="1400" dirty="0">
                <a:cs typeface="+mn-ea"/>
                <a:sym typeface="+mn-lt"/>
              </a:rPr>
              <a:t>High-quality self-media accounts, a year's after-tax income is probably</a:t>
            </a:r>
            <a:r>
              <a:rPr lang="en-US" altLang="zh-CN" sz="1400" dirty="0">
                <a:cs typeface="+mn-ea"/>
                <a:sym typeface="+mn-lt"/>
              </a:rPr>
              <a:t>50-80</a:t>
            </a:r>
            <a:r>
              <a:rPr lang="zh-CN" altLang="en-US" sz="1400" dirty="0">
                <a:cs typeface="+mn-ea"/>
                <a:sym typeface="+mn-lt"/>
              </a:rPr>
              <a:t>wan;</a:t>
            </a:r>
          </a:p>
        </p:txBody>
      </p:sp>
    </p:spTree>
    <p:extLst>
      <p:ext uri="{BB962C8B-B14F-4D97-AF65-F5344CB8AC3E}">
        <p14:creationId xmlns:p14="http://schemas.microsoft.com/office/powerpoint/2010/main" val="393938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53"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childTnLst>
                          </p:cTn>
                        </p:par>
                        <p:par>
                          <p:cTn id="21" fill="hold">
                            <p:stCondLst>
                              <p:cond delay="1800"/>
                            </p:stCondLst>
                            <p:childTnLst>
                              <p:par>
                                <p:cTn id="22" presetID="22" presetClass="entr" presetSubtype="8"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par>
                                <p:cTn id="25" presetID="22" presetClass="entr" presetSubtype="4"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par>
                                <p:cTn id="28" presetID="22" presetClass="entr" presetSubtype="4" fill="hold" nodeType="withEffect">
                                  <p:stCondLst>
                                    <p:cond delay="200"/>
                                  </p:stCondLst>
                                  <p:childTnLst>
                                    <p:set>
                                      <p:cBhvr>
                                        <p:cTn id="29" dur="1" fill="hold">
                                          <p:stCondLst>
                                            <p:cond delay="0"/>
                                          </p:stCondLst>
                                        </p:cTn>
                                        <p:tgtEl>
                                          <p:spTgt spid="48"/>
                                        </p:tgtEl>
                                        <p:attrNameLst>
                                          <p:attrName>style.visibility</p:attrName>
                                        </p:attrNameLst>
                                      </p:cBhvr>
                                      <p:to>
                                        <p:strVal val="visible"/>
                                      </p:to>
                                    </p:set>
                                    <p:animEffect transition="in" filter="wipe(down)">
                                      <p:cBhvr>
                                        <p:cTn id="30" dur="500"/>
                                        <p:tgtEl>
                                          <p:spTgt spid="48"/>
                                        </p:tgtEl>
                                      </p:cBhvr>
                                    </p:animEffect>
                                  </p:childTnLst>
                                </p:cTn>
                              </p:par>
                              <p:par>
                                <p:cTn id="31" presetID="22" presetClass="entr" presetSubtype="4" fill="hold" nodeType="withEffect">
                                  <p:stCondLst>
                                    <p:cond delay="30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par>
                                <p:cTn id="34" presetID="22" presetClass="entr" presetSubtype="4" fill="hold" nodeType="withEffect">
                                  <p:stCondLst>
                                    <p:cond delay="50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43F5F0-8791-4652-BC71-8CE8CFA38098}"/>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F38524BD-D17B-4C29-AFEB-F8D949F4FD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04" y="0"/>
            <a:ext cx="4365523" cy="6858000"/>
          </a:xfrm>
          <a:prstGeom prst="rect">
            <a:avLst/>
          </a:prstGeom>
          <a:effectLst/>
        </p:spPr>
      </p:pic>
      <p:sp>
        <p:nvSpPr>
          <p:cNvPr id="6" name="圆角矩形 18">
            <a:extLst>
              <a:ext uri="{FF2B5EF4-FFF2-40B4-BE49-F238E27FC236}">
                <a16:creationId xmlns:a16="http://schemas.microsoft.com/office/drawing/2014/main" id="{F54FFB74-BBCE-40D8-A289-96528A9AB879}"/>
              </a:ext>
            </a:extLst>
          </p:cNvPr>
          <p:cNvSpPr/>
          <p:nvPr/>
        </p:nvSpPr>
        <p:spPr>
          <a:xfrm>
            <a:off x="4141023" y="2707017"/>
            <a:ext cx="1659429" cy="1667234"/>
          </a:xfrm>
          <a:prstGeom prst="roundRect">
            <a:avLst>
              <a:gd name="adj" fmla="val 8846"/>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8B34C77C-6FF2-4BCF-A0E6-D96DF5F59BE9}"/>
              </a:ext>
            </a:extLst>
          </p:cNvPr>
          <p:cNvSpPr txBox="1"/>
          <p:nvPr/>
        </p:nvSpPr>
        <p:spPr>
          <a:xfrm>
            <a:off x="4484673" y="2537797"/>
            <a:ext cx="1138453" cy="1446550"/>
          </a:xfrm>
          <a:prstGeom prst="rect">
            <a:avLst/>
          </a:prstGeom>
          <a:noFill/>
        </p:spPr>
        <p:txBody>
          <a:bodyPr wrap="none" rtlCol="0">
            <a:spAutoFit/>
          </a:bodyPr>
          <a:lstStyle>
            <a:defPPr>
              <a:defRPr lang="zh-CN"/>
            </a:defPPr>
            <a:lvl1pPr algn="ctr">
              <a:defRPr sz="8800">
                <a:solidFill>
                  <a:schemeClr val="bg1"/>
                </a:solidFill>
                <a:latin typeface="Agency FB" panose="020B0503020202020204" pitchFamily="34" charset="0"/>
                <a:cs typeface="+mn-ea"/>
              </a:defRPr>
            </a:lvl1pPr>
          </a:lstStyle>
          <a:p>
            <a:r>
              <a:rPr lang="en-US" altLang="zh-CN" dirty="0">
                <a:sym typeface="+mn-lt"/>
              </a:rPr>
              <a:t>05</a:t>
            </a:r>
            <a:endParaRPr lang="zh-CN" altLang="en-US" dirty="0">
              <a:sym typeface="+mn-lt"/>
            </a:endParaRPr>
          </a:p>
        </p:txBody>
      </p:sp>
      <p:sp>
        <p:nvSpPr>
          <p:cNvPr id="8" name="文本框 7">
            <a:extLst>
              <a:ext uri="{FF2B5EF4-FFF2-40B4-BE49-F238E27FC236}">
                <a16:creationId xmlns:a16="http://schemas.microsoft.com/office/drawing/2014/main" id="{74AA44C2-44AB-4752-8823-184864D98174}"/>
              </a:ext>
            </a:extLst>
          </p:cNvPr>
          <p:cNvSpPr txBox="1"/>
          <p:nvPr/>
        </p:nvSpPr>
        <p:spPr>
          <a:xfrm>
            <a:off x="4184304" y="3814964"/>
            <a:ext cx="1653979" cy="461665"/>
          </a:xfrm>
          <a:prstGeom prst="rect">
            <a:avLst/>
          </a:prstGeom>
          <a:noFill/>
        </p:spPr>
        <p:txBody>
          <a:bodyPr wrap="none" rtlCol="0">
            <a:spAutoFit/>
          </a:bodyPr>
          <a:lstStyle/>
          <a:p>
            <a:r>
              <a:rPr lang="en-US" altLang="zh-CN" sz="2400" dirty="0">
                <a:solidFill>
                  <a:schemeClr val="bg1"/>
                </a:solidFill>
                <a:cs typeface="+mn-ea"/>
                <a:sym typeface="+mn-lt"/>
              </a:rPr>
              <a:t>PART FIVE</a:t>
            </a:r>
            <a:endParaRPr lang="zh-CN" altLang="en-US" sz="2400" dirty="0">
              <a:solidFill>
                <a:schemeClr val="bg1"/>
              </a:solidFill>
              <a:cs typeface="+mn-ea"/>
              <a:sym typeface="+mn-lt"/>
            </a:endParaRPr>
          </a:p>
        </p:txBody>
      </p:sp>
      <p:sp>
        <p:nvSpPr>
          <p:cNvPr id="9" name="文本框 8">
            <a:extLst>
              <a:ext uri="{FF2B5EF4-FFF2-40B4-BE49-F238E27FC236}">
                <a16:creationId xmlns:a16="http://schemas.microsoft.com/office/drawing/2014/main" id="{BFDB2735-86F8-40E7-85C8-27567CEF3B88}"/>
              </a:ext>
            </a:extLst>
          </p:cNvPr>
          <p:cNvSpPr txBox="1"/>
          <p:nvPr/>
        </p:nvSpPr>
        <p:spPr>
          <a:xfrm>
            <a:off x="6059986" y="2624922"/>
            <a:ext cx="2031325" cy="646331"/>
          </a:xfrm>
          <a:prstGeom prst="rect">
            <a:avLst/>
          </a:prstGeom>
          <a:noFill/>
        </p:spPr>
        <p:txBody>
          <a:bodyPr wrap="none" rtlCol="0">
            <a:spAutoFit/>
          </a:bodyPr>
          <a:lstStyle/>
          <a:p>
            <a:r>
              <a:rPr lang="zh-CN" altLang="en-US" sz="3600" dirty="0">
                <a:solidFill>
                  <a:schemeClr val="bg1"/>
                </a:solidFill>
                <a:cs typeface="+mn-ea"/>
                <a:sym typeface="+mn-lt"/>
              </a:rPr>
              <a:t>Profit analysis</a:t>
            </a:r>
          </a:p>
        </p:txBody>
      </p:sp>
      <p:sp>
        <p:nvSpPr>
          <p:cNvPr id="10" name="文本框 9">
            <a:extLst>
              <a:ext uri="{FF2B5EF4-FFF2-40B4-BE49-F238E27FC236}">
                <a16:creationId xmlns:a16="http://schemas.microsoft.com/office/drawing/2014/main" id="{C95F4595-6838-4221-B051-A9B308800BC0}"/>
              </a:ext>
            </a:extLst>
          </p:cNvPr>
          <p:cNvSpPr txBox="1"/>
          <p:nvPr/>
        </p:nvSpPr>
        <p:spPr>
          <a:xfrm>
            <a:off x="6136003" y="3349849"/>
            <a:ext cx="4969068" cy="777649"/>
          </a:xfrm>
          <a:prstGeom prst="rect">
            <a:avLst/>
          </a:prstGeom>
          <a:noFill/>
        </p:spPr>
        <p:txBody>
          <a:bodyPr wrap="square" rtlCol="0">
            <a:spAutoFit/>
          </a:bodyPr>
          <a:lstStyle/>
          <a:p>
            <a:pPr>
              <a:lnSpc>
                <a:spcPct val="140000"/>
              </a:lnSpc>
            </a:pPr>
            <a:r>
              <a:rPr lang="zh-CN" altLang="en-US" sz="1100" dirty="0">
                <a:solidFill>
                  <a:schemeClr val="bg1"/>
                </a:solidFill>
                <a:cs typeface="+mn-ea"/>
                <a:sym typeface="+mn-lt"/>
              </a:rPr>
              <a:t>Add a detailed text description here, suggesting that it is relevant to the title and consistent with the overall language style, and that the language description be as concise and vivid as possible.</a:t>
            </a:r>
          </a:p>
        </p:txBody>
      </p:sp>
      <p:cxnSp>
        <p:nvCxnSpPr>
          <p:cNvPr id="23" name="直接连接符 22">
            <a:extLst>
              <a:ext uri="{FF2B5EF4-FFF2-40B4-BE49-F238E27FC236}">
                <a16:creationId xmlns:a16="http://schemas.microsoft.com/office/drawing/2014/main" id="{5C98BA34-7E99-40ED-835A-31F630659382}"/>
              </a:ext>
            </a:extLst>
          </p:cNvPr>
          <p:cNvCxnSpPr>
            <a:cxnSpLocks/>
          </p:cNvCxnSpPr>
          <p:nvPr/>
        </p:nvCxnSpPr>
        <p:spPr>
          <a:xfrm>
            <a:off x="6228270" y="4276629"/>
            <a:ext cx="4876801"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平行四边形 25">
            <a:extLst>
              <a:ext uri="{FF2B5EF4-FFF2-40B4-BE49-F238E27FC236}">
                <a16:creationId xmlns:a16="http://schemas.microsoft.com/office/drawing/2014/main" id="{F2EE8903-6001-409E-8237-69E866E4A14E}"/>
              </a:ext>
            </a:extLst>
          </p:cNvPr>
          <p:cNvSpPr/>
          <p:nvPr/>
        </p:nvSpPr>
        <p:spPr>
          <a:xfrm>
            <a:off x="11691630" y="177629"/>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D012A8FA-16D9-4408-8B36-6771F2A40DCF}"/>
              </a:ext>
            </a:extLst>
          </p:cNvPr>
          <p:cNvSpPr/>
          <p:nvPr/>
        </p:nvSpPr>
        <p:spPr>
          <a:xfrm>
            <a:off x="10917233" y="-6018"/>
            <a:ext cx="949299" cy="646331"/>
          </a:xfrm>
          <a:prstGeom prst="roundRect">
            <a:avLst>
              <a:gd name="adj" fmla="val 0"/>
            </a:avLst>
          </a:prstGeom>
        </p:spPr>
        <p:txBody>
          <a:bodyPr wrap="none">
            <a:spAutoFit/>
          </a:bodyPr>
          <a:lstStyle/>
          <a:p>
            <a:r>
              <a:rPr lang="en-US" altLang="zh-CN"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rPr>
              <a:t>LOGO</a:t>
            </a:r>
            <a:endParaRPr lang="zh-CN" altLang="en-US"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endParaRPr>
          </a:p>
        </p:txBody>
      </p:sp>
      <p:sp>
        <p:nvSpPr>
          <p:cNvPr id="28" name="矩形: 圆角 27">
            <a:extLst>
              <a:ext uri="{FF2B5EF4-FFF2-40B4-BE49-F238E27FC236}">
                <a16:creationId xmlns:a16="http://schemas.microsoft.com/office/drawing/2014/main" id="{56CD8651-11FE-4C1B-81AC-238E7DA95098}"/>
              </a:ext>
            </a:extLst>
          </p:cNvPr>
          <p:cNvSpPr/>
          <p:nvPr/>
        </p:nvSpPr>
        <p:spPr>
          <a:xfrm>
            <a:off x="10161436" y="458132"/>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253732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left)">
                                      <p:cBhvr>
                                        <p:cTn id="16" dur="500"/>
                                        <p:tgtEl>
                                          <p:spTgt spid="28"/>
                                        </p:tgtEl>
                                      </p:cBhvr>
                                    </p:animEffect>
                                  </p:childTnLst>
                                </p:cTn>
                              </p:par>
                            </p:childTnLst>
                          </p:cTn>
                        </p:par>
                        <p:par>
                          <p:cTn id="17" fill="hold">
                            <p:stCondLst>
                              <p:cond delay="1000"/>
                            </p:stCondLst>
                            <p:childTnLst>
                              <p:par>
                                <p:cTn id="18" presetID="21"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1000"/>
                                        <p:tgtEl>
                                          <p:spTgt spid="6"/>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8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5" presetClass="path" presetSubtype="0" accel="10000" decel="90000" fill="hold" grpId="1" nodeType="withEffect">
                                  <p:stCondLst>
                                    <p:cond delay="0"/>
                                  </p:stCondLst>
                                  <p:childTnLst>
                                    <p:animMotion origin="layout" path="M 1.45833E-6 -1.11111E-6 L 0.05182 -1.11111E-6 " pathEditMode="relative" rAng="0" ptsTypes="AA">
                                      <p:cBhvr>
                                        <p:cTn id="35" dur="1000" spd="-100000" fill="hold"/>
                                        <p:tgtEl>
                                          <p:spTgt spid="9"/>
                                        </p:tgtEl>
                                        <p:attrNameLst>
                                          <p:attrName>ppt_x</p:attrName>
                                          <p:attrName>ppt_y</p:attrName>
                                        </p:attrNameLst>
                                      </p:cBhvr>
                                      <p:rCtr x="2591" y="0"/>
                                    </p:animMotion>
                                  </p:childTnLst>
                                </p:cTn>
                              </p:par>
                            </p:childTnLst>
                          </p:cTn>
                        </p:par>
                        <p:par>
                          <p:cTn id="36" fill="hold">
                            <p:stCondLst>
                              <p:cond delay="3850"/>
                            </p:stCondLst>
                            <p:childTnLst>
                              <p:par>
                                <p:cTn id="37" presetID="17" presetClass="entr" presetSubtype="10" fill="hold" grpId="0" nodeType="after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par>
                          <p:cTn id="41" fill="hold">
                            <p:stCondLst>
                              <p:cond delay="6250"/>
                            </p:stCondLst>
                            <p:childTnLst>
                              <p:par>
                                <p:cTn id="42" presetID="2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9" grpId="1"/>
      <p:bldP spid="10" grpId="0"/>
      <p:bldP spid="26" grpId="0" animBg="1"/>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43F5F0-8791-4652-BC71-8CE8CFA38098}"/>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F38524BD-D17B-4C29-AFEB-F8D949F4FD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04" y="0"/>
            <a:ext cx="4365523" cy="6858000"/>
          </a:xfrm>
          <a:prstGeom prst="rect">
            <a:avLst/>
          </a:prstGeom>
          <a:effectLst/>
        </p:spPr>
      </p:pic>
      <p:sp>
        <p:nvSpPr>
          <p:cNvPr id="6" name="圆角矩形 18">
            <a:extLst>
              <a:ext uri="{FF2B5EF4-FFF2-40B4-BE49-F238E27FC236}">
                <a16:creationId xmlns:a16="http://schemas.microsoft.com/office/drawing/2014/main" id="{F54FFB74-BBCE-40D8-A289-96528A9AB879}"/>
              </a:ext>
            </a:extLst>
          </p:cNvPr>
          <p:cNvSpPr/>
          <p:nvPr/>
        </p:nvSpPr>
        <p:spPr>
          <a:xfrm>
            <a:off x="4141023" y="2707017"/>
            <a:ext cx="1659429" cy="1667234"/>
          </a:xfrm>
          <a:prstGeom prst="roundRect">
            <a:avLst>
              <a:gd name="adj" fmla="val 8846"/>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8B34C77C-6FF2-4BCF-A0E6-D96DF5F59BE9}"/>
              </a:ext>
            </a:extLst>
          </p:cNvPr>
          <p:cNvSpPr txBox="1"/>
          <p:nvPr/>
        </p:nvSpPr>
        <p:spPr>
          <a:xfrm>
            <a:off x="4502727" y="2550497"/>
            <a:ext cx="904415" cy="1446550"/>
          </a:xfrm>
          <a:prstGeom prst="rect">
            <a:avLst/>
          </a:prstGeom>
          <a:noFill/>
        </p:spPr>
        <p:txBody>
          <a:bodyPr wrap="none" rtlCol="0">
            <a:spAutoFit/>
          </a:bodyPr>
          <a:lstStyle/>
          <a:p>
            <a:pPr algn="ctr"/>
            <a:r>
              <a:rPr lang="en-US" altLang="zh-CN" sz="8800" dirty="0">
                <a:solidFill>
                  <a:schemeClr val="bg1"/>
                </a:solidFill>
                <a:latin typeface="Agency FB" panose="020B0503020202020204" pitchFamily="34" charset="0"/>
                <a:cs typeface="+mn-ea"/>
                <a:sym typeface="+mn-lt"/>
              </a:rPr>
              <a:t>01</a:t>
            </a:r>
            <a:endParaRPr lang="zh-CN" altLang="en-US" sz="8800" dirty="0">
              <a:solidFill>
                <a:schemeClr val="bg1"/>
              </a:solidFill>
              <a:latin typeface="Agency FB" panose="020B0503020202020204" pitchFamily="34" charset="0"/>
              <a:cs typeface="+mn-ea"/>
              <a:sym typeface="+mn-lt"/>
            </a:endParaRPr>
          </a:p>
        </p:txBody>
      </p:sp>
      <p:sp>
        <p:nvSpPr>
          <p:cNvPr id="8" name="文本框 7">
            <a:extLst>
              <a:ext uri="{FF2B5EF4-FFF2-40B4-BE49-F238E27FC236}">
                <a16:creationId xmlns:a16="http://schemas.microsoft.com/office/drawing/2014/main" id="{74AA44C2-44AB-4752-8823-184864D98174}"/>
              </a:ext>
            </a:extLst>
          </p:cNvPr>
          <p:cNvSpPr txBox="1"/>
          <p:nvPr/>
        </p:nvSpPr>
        <p:spPr>
          <a:xfrm>
            <a:off x="4139226" y="3818616"/>
            <a:ext cx="1692451" cy="461665"/>
          </a:xfrm>
          <a:prstGeom prst="rect">
            <a:avLst/>
          </a:prstGeom>
          <a:noFill/>
        </p:spPr>
        <p:txBody>
          <a:bodyPr wrap="none" rtlCol="0">
            <a:spAutoFit/>
          </a:bodyPr>
          <a:lstStyle/>
          <a:p>
            <a:r>
              <a:rPr lang="en-US" altLang="zh-CN" sz="2400" dirty="0">
                <a:solidFill>
                  <a:schemeClr val="bg1"/>
                </a:solidFill>
                <a:cs typeface="+mn-ea"/>
                <a:sym typeface="+mn-lt"/>
              </a:rPr>
              <a:t>PART ONE</a:t>
            </a:r>
            <a:endParaRPr lang="zh-CN" altLang="en-US" sz="2400" dirty="0">
              <a:solidFill>
                <a:schemeClr val="bg1"/>
              </a:solidFill>
              <a:cs typeface="+mn-ea"/>
              <a:sym typeface="+mn-lt"/>
            </a:endParaRPr>
          </a:p>
        </p:txBody>
      </p:sp>
      <p:sp>
        <p:nvSpPr>
          <p:cNvPr id="9" name="文本框 8">
            <a:extLst>
              <a:ext uri="{FF2B5EF4-FFF2-40B4-BE49-F238E27FC236}">
                <a16:creationId xmlns:a16="http://schemas.microsoft.com/office/drawing/2014/main" id="{BFDB2735-86F8-40E7-85C8-27567CEF3B88}"/>
              </a:ext>
            </a:extLst>
          </p:cNvPr>
          <p:cNvSpPr txBox="1"/>
          <p:nvPr/>
        </p:nvSpPr>
        <p:spPr>
          <a:xfrm>
            <a:off x="6059986" y="2624922"/>
            <a:ext cx="2031325" cy="646331"/>
          </a:xfrm>
          <a:prstGeom prst="rect">
            <a:avLst/>
          </a:prstGeom>
          <a:noFill/>
        </p:spPr>
        <p:txBody>
          <a:bodyPr wrap="none" rtlCol="0">
            <a:spAutoFit/>
          </a:bodyPr>
          <a:lstStyle/>
          <a:p>
            <a:r>
              <a:rPr lang="zh-CN" altLang="en-US" sz="3600" dirty="0">
                <a:solidFill>
                  <a:schemeClr val="bg1"/>
                </a:solidFill>
                <a:cs typeface="+mn-ea"/>
                <a:sym typeface="+mn-lt"/>
              </a:rPr>
              <a:t>Company introduction</a:t>
            </a:r>
          </a:p>
        </p:txBody>
      </p:sp>
      <p:sp>
        <p:nvSpPr>
          <p:cNvPr id="10" name="文本框 9">
            <a:extLst>
              <a:ext uri="{FF2B5EF4-FFF2-40B4-BE49-F238E27FC236}">
                <a16:creationId xmlns:a16="http://schemas.microsoft.com/office/drawing/2014/main" id="{C95F4595-6838-4221-B051-A9B308800BC0}"/>
              </a:ext>
            </a:extLst>
          </p:cNvPr>
          <p:cNvSpPr txBox="1"/>
          <p:nvPr/>
        </p:nvSpPr>
        <p:spPr>
          <a:xfrm>
            <a:off x="6136003" y="3349849"/>
            <a:ext cx="5393388" cy="777649"/>
          </a:xfrm>
          <a:prstGeom prst="rect">
            <a:avLst/>
          </a:prstGeom>
          <a:noFill/>
        </p:spPr>
        <p:txBody>
          <a:bodyPr wrap="square" rtlCol="0">
            <a:spAutoFit/>
          </a:bodyPr>
          <a:lstStyle/>
          <a:p>
            <a:pPr>
              <a:lnSpc>
                <a:spcPct val="140000"/>
              </a:lnSpc>
            </a:pPr>
            <a:r>
              <a:rPr lang="zh-CN" altLang="en-US" sz="1100" dirty="0">
                <a:solidFill>
                  <a:schemeClr val="bg1"/>
                </a:solidFill>
                <a:cs typeface="+mn-ea"/>
                <a:sym typeface="+mn-lt"/>
              </a:rPr>
              <a:t>Add a detailed text description here, suggesting that it is relevant to the title and consistent with the overall language style, and that the language description be as concise and vivid as possible.</a:t>
            </a:r>
          </a:p>
        </p:txBody>
      </p:sp>
      <p:cxnSp>
        <p:nvCxnSpPr>
          <p:cNvPr id="23" name="直接连接符 22">
            <a:extLst>
              <a:ext uri="{FF2B5EF4-FFF2-40B4-BE49-F238E27FC236}">
                <a16:creationId xmlns:a16="http://schemas.microsoft.com/office/drawing/2014/main" id="{5C98BA34-7E99-40ED-835A-31F630659382}"/>
              </a:ext>
            </a:extLst>
          </p:cNvPr>
          <p:cNvCxnSpPr>
            <a:cxnSpLocks/>
          </p:cNvCxnSpPr>
          <p:nvPr/>
        </p:nvCxnSpPr>
        <p:spPr>
          <a:xfrm>
            <a:off x="6228270" y="4276629"/>
            <a:ext cx="4876801"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平行四边形 25">
            <a:extLst>
              <a:ext uri="{FF2B5EF4-FFF2-40B4-BE49-F238E27FC236}">
                <a16:creationId xmlns:a16="http://schemas.microsoft.com/office/drawing/2014/main" id="{F2EE8903-6001-409E-8237-69E866E4A14E}"/>
              </a:ext>
            </a:extLst>
          </p:cNvPr>
          <p:cNvSpPr/>
          <p:nvPr/>
        </p:nvSpPr>
        <p:spPr>
          <a:xfrm>
            <a:off x="11691630" y="177629"/>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D012A8FA-16D9-4408-8B36-6771F2A40DCF}"/>
              </a:ext>
            </a:extLst>
          </p:cNvPr>
          <p:cNvSpPr/>
          <p:nvPr/>
        </p:nvSpPr>
        <p:spPr>
          <a:xfrm>
            <a:off x="10917233" y="6682"/>
            <a:ext cx="949299" cy="646331"/>
          </a:xfrm>
          <a:prstGeom prst="roundRect">
            <a:avLst>
              <a:gd name="adj" fmla="val 0"/>
            </a:avLst>
          </a:prstGeom>
        </p:spPr>
        <p:txBody>
          <a:bodyPr wrap="none">
            <a:spAutoFit/>
          </a:bodyPr>
          <a:lstStyle/>
          <a:p>
            <a:r>
              <a:rPr lang="en-US" altLang="zh-CN"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rPr>
              <a:t>LOGO</a:t>
            </a:r>
            <a:endParaRPr lang="zh-CN" altLang="en-US"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endParaRPr>
          </a:p>
        </p:txBody>
      </p:sp>
      <p:sp>
        <p:nvSpPr>
          <p:cNvPr id="28" name="矩形: 圆角 27">
            <a:extLst>
              <a:ext uri="{FF2B5EF4-FFF2-40B4-BE49-F238E27FC236}">
                <a16:creationId xmlns:a16="http://schemas.microsoft.com/office/drawing/2014/main" id="{56CD8651-11FE-4C1B-81AC-238E7DA95098}"/>
              </a:ext>
            </a:extLst>
          </p:cNvPr>
          <p:cNvSpPr/>
          <p:nvPr/>
        </p:nvSpPr>
        <p:spPr>
          <a:xfrm>
            <a:off x="10161436" y="458132"/>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34792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left)">
                                      <p:cBhvr>
                                        <p:cTn id="16" dur="500"/>
                                        <p:tgtEl>
                                          <p:spTgt spid="28"/>
                                        </p:tgtEl>
                                      </p:cBhvr>
                                    </p:animEffect>
                                  </p:childTnLst>
                                </p:cTn>
                              </p:par>
                            </p:childTnLst>
                          </p:cTn>
                        </p:par>
                        <p:par>
                          <p:cTn id="17" fill="hold">
                            <p:stCondLst>
                              <p:cond delay="1000"/>
                            </p:stCondLst>
                            <p:childTnLst>
                              <p:par>
                                <p:cTn id="18" presetID="21"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1000"/>
                                        <p:tgtEl>
                                          <p:spTgt spid="6"/>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5" presetClass="path" presetSubtype="0" accel="10000" decel="90000" fill="hold" grpId="1" nodeType="withEffect">
                                  <p:stCondLst>
                                    <p:cond delay="0"/>
                                  </p:stCondLst>
                                  <p:childTnLst>
                                    <p:animMotion origin="layout" path="M 1.45833E-6 -1.11111E-6 L 0.05182 -1.11111E-6 " pathEditMode="relative" rAng="0" ptsTypes="AA">
                                      <p:cBhvr>
                                        <p:cTn id="35" dur="1000" spd="-100000" fill="hold"/>
                                        <p:tgtEl>
                                          <p:spTgt spid="9"/>
                                        </p:tgtEl>
                                        <p:attrNameLst>
                                          <p:attrName>ppt_x</p:attrName>
                                          <p:attrName>ppt_y</p:attrName>
                                        </p:attrNameLst>
                                      </p:cBhvr>
                                      <p:rCtr x="2591" y="0"/>
                                    </p:animMotion>
                                  </p:childTnLst>
                                </p:cTn>
                              </p:par>
                            </p:childTnLst>
                          </p:cTn>
                        </p:par>
                        <p:par>
                          <p:cTn id="36" fill="hold">
                            <p:stCondLst>
                              <p:cond delay="3800"/>
                            </p:stCondLst>
                            <p:childTnLst>
                              <p:par>
                                <p:cTn id="37" presetID="17" presetClass="entr" presetSubtype="10" fill="hold" grpId="0" nodeType="after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par>
                          <p:cTn id="41" fill="hold">
                            <p:stCondLst>
                              <p:cond delay="6200"/>
                            </p:stCondLst>
                            <p:childTnLst>
                              <p:par>
                                <p:cTn id="42" presetID="2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9" grpId="1"/>
      <p:bldP spid="10" grpId="0"/>
      <p:bldP spid="26" grpId="0" animBg="1"/>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Profit analysis</a:t>
            </a:r>
          </a:p>
        </p:txBody>
      </p:sp>
      <p:sp>
        <p:nvSpPr>
          <p:cNvPr id="10" name="矩形 9">
            <a:extLst>
              <a:ext uri="{FF2B5EF4-FFF2-40B4-BE49-F238E27FC236}">
                <a16:creationId xmlns:a16="http://schemas.microsoft.com/office/drawing/2014/main" id="{CD0337F1-676C-4BD2-994A-5DB1514A3AE4}"/>
              </a:ext>
            </a:extLst>
          </p:cNvPr>
          <p:cNvSpPr/>
          <p:nvPr/>
        </p:nvSpPr>
        <p:spPr>
          <a:xfrm>
            <a:off x="1693421" y="1276086"/>
            <a:ext cx="4473084" cy="461665"/>
          </a:xfrm>
          <a:prstGeom prst="rect">
            <a:avLst/>
          </a:prstGeom>
        </p:spPr>
        <p:txBody>
          <a:bodyPr wrap="none">
            <a:spAutoFit/>
          </a:bodyPr>
          <a:lstStyle/>
          <a:p>
            <a:r>
              <a:rPr lang="zh-CN" altLang="en-US" sz="2400" dirty="0">
                <a:solidFill>
                  <a:srgbClr val="3C4D63"/>
                </a:solidFill>
                <a:cs typeface="+mn-ea"/>
                <a:sym typeface="+mn-lt"/>
              </a:rPr>
              <a:t>The company's strategic goal</a:t>
            </a:r>
          </a:p>
        </p:txBody>
      </p:sp>
      <p:grpSp>
        <p:nvGrpSpPr>
          <p:cNvPr id="11" name="组合 10">
            <a:extLst>
              <a:ext uri="{FF2B5EF4-FFF2-40B4-BE49-F238E27FC236}">
                <a16:creationId xmlns:a16="http://schemas.microsoft.com/office/drawing/2014/main" id="{135C43CC-D166-4BC9-834F-A44E8E0A4E6A}"/>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78D067BA-6D0F-4043-8D89-003089EBEF1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E41D3C51-3111-40BE-8022-49BE48DE42A2}"/>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AC4E7B2B-7951-4F68-8840-194CCEB22008}"/>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00002CA8-71A0-48EB-AE07-6264732151C5}"/>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CBC2E1E3-75F0-4C53-B312-9A32D09DB803}"/>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94E5ECE7-F0DF-4F3C-BDDA-B7D5EC435A62}"/>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7AFD6CBB-3158-4016-A9A6-918E1C884F70}"/>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D1A28BFE-8F2E-423B-A4DB-6692685B2941}"/>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7B9C8F6F-100D-426E-AB62-8C59FBE32A27}"/>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E5AA0C6D-7E8F-4991-82B1-6BEBC1AF96E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027738D0-21F6-44EE-8FCC-29E4BCBC258D}"/>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09535C20-83E0-4817-93D3-E23DF7D2C942}"/>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6A15C414-B92F-4E21-BF4E-764055703009}"/>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77C602C4-D286-4D41-8D01-3F7B05A5F0D0}"/>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2" name="组合 1">
            <a:extLst>
              <a:ext uri="{FF2B5EF4-FFF2-40B4-BE49-F238E27FC236}">
                <a16:creationId xmlns:a16="http://schemas.microsoft.com/office/drawing/2014/main" id="{AD35C23A-62C2-4E17-A38E-4F713272D555}"/>
              </a:ext>
            </a:extLst>
          </p:cNvPr>
          <p:cNvGrpSpPr/>
          <p:nvPr/>
        </p:nvGrpSpPr>
        <p:grpSpPr>
          <a:xfrm>
            <a:off x="3892989" y="2126610"/>
            <a:ext cx="5740854" cy="4025571"/>
            <a:chOff x="3892989" y="2126610"/>
            <a:chExt cx="5740854" cy="4025571"/>
          </a:xfrm>
        </p:grpSpPr>
        <p:sp>
          <p:nvSpPr>
            <p:cNvPr id="26" name="椭圆 25">
              <a:extLst>
                <a:ext uri="{FF2B5EF4-FFF2-40B4-BE49-F238E27FC236}">
                  <a16:creationId xmlns:a16="http://schemas.microsoft.com/office/drawing/2014/main" id="{DA4E6A49-5172-4950-99BD-33F787A805D6}"/>
                </a:ext>
              </a:extLst>
            </p:cNvPr>
            <p:cNvSpPr/>
            <p:nvPr/>
          </p:nvSpPr>
          <p:spPr>
            <a:xfrm>
              <a:off x="4823707" y="2749305"/>
              <a:ext cx="2370743" cy="2370741"/>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3683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B4451D4C-D238-4FAC-A256-C7BDD38BEF7D}"/>
                </a:ext>
              </a:extLst>
            </p:cNvPr>
            <p:cNvSpPr/>
            <p:nvPr/>
          </p:nvSpPr>
          <p:spPr>
            <a:xfrm>
              <a:off x="4201011" y="2126610"/>
              <a:ext cx="3616135" cy="3616132"/>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066042F4-9AD2-457F-A7BF-8CFA3C5A155A}"/>
                </a:ext>
              </a:extLst>
            </p:cNvPr>
            <p:cNvSpPr/>
            <p:nvPr/>
          </p:nvSpPr>
          <p:spPr>
            <a:xfrm>
              <a:off x="5599637" y="5333301"/>
              <a:ext cx="818880" cy="81888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0" name="椭圆 29">
              <a:extLst>
                <a:ext uri="{FF2B5EF4-FFF2-40B4-BE49-F238E27FC236}">
                  <a16:creationId xmlns:a16="http://schemas.microsoft.com/office/drawing/2014/main" id="{C28C1D2F-2D5A-40F3-A87F-6D147333E7C3}"/>
                </a:ext>
              </a:extLst>
            </p:cNvPr>
            <p:cNvSpPr/>
            <p:nvPr/>
          </p:nvSpPr>
          <p:spPr>
            <a:xfrm>
              <a:off x="3892989" y="4095386"/>
              <a:ext cx="818880" cy="81888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2" name="椭圆 31">
              <a:extLst>
                <a:ext uri="{FF2B5EF4-FFF2-40B4-BE49-F238E27FC236}">
                  <a16:creationId xmlns:a16="http://schemas.microsoft.com/office/drawing/2014/main" id="{EC221164-33EC-495A-9989-A2ADCB3FCC74}"/>
                </a:ext>
              </a:extLst>
            </p:cNvPr>
            <p:cNvSpPr/>
            <p:nvPr/>
          </p:nvSpPr>
          <p:spPr>
            <a:xfrm>
              <a:off x="4201010" y="2283553"/>
              <a:ext cx="818880" cy="81888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4" name="椭圆 33">
              <a:extLst>
                <a:ext uri="{FF2B5EF4-FFF2-40B4-BE49-F238E27FC236}">
                  <a16:creationId xmlns:a16="http://schemas.microsoft.com/office/drawing/2014/main" id="{D0E3B4AD-F25E-4F75-A98E-BCC4AB5560F4}"/>
                </a:ext>
              </a:extLst>
            </p:cNvPr>
            <p:cNvSpPr/>
            <p:nvPr/>
          </p:nvSpPr>
          <p:spPr>
            <a:xfrm>
              <a:off x="7407704" y="4095386"/>
              <a:ext cx="818880" cy="81888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8" name="矩形: 圆角 21">
              <a:extLst>
                <a:ext uri="{FF2B5EF4-FFF2-40B4-BE49-F238E27FC236}">
                  <a16:creationId xmlns:a16="http://schemas.microsoft.com/office/drawing/2014/main" id="{F5CECD4C-5B7E-433F-B614-0B61F823CFFF}"/>
                </a:ext>
              </a:extLst>
            </p:cNvPr>
            <p:cNvSpPr/>
            <p:nvPr/>
          </p:nvSpPr>
          <p:spPr>
            <a:xfrm>
              <a:off x="7134978" y="2283553"/>
              <a:ext cx="2498865" cy="818880"/>
            </a:xfrm>
            <a:prstGeom prst="roundRect">
              <a:avLst>
                <a:gd name="adj" fmla="val 50000"/>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Oval 6">
            <a:extLst>
              <a:ext uri="{FF2B5EF4-FFF2-40B4-BE49-F238E27FC236}">
                <a16:creationId xmlns:a16="http://schemas.microsoft.com/office/drawing/2014/main" id="{8E6EA651-F35D-4B7A-8EBD-BA99C6CD9DFF}"/>
              </a:ext>
            </a:extLst>
          </p:cNvPr>
          <p:cNvSpPr/>
          <p:nvPr/>
        </p:nvSpPr>
        <p:spPr>
          <a:xfrm>
            <a:off x="5823312" y="5578293"/>
            <a:ext cx="371529" cy="328895"/>
          </a:xfrm>
          <a:custGeom>
            <a:avLst/>
            <a:gdLst>
              <a:gd name="T0" fmla="*/ 450 w 891"/>
              <a:gd name="T1" fmla="*/ 115 h 790"/>
              <a:gd name="T2" fmla="*/ 76 w 891"/>
              <a:gd name="T3" fmla="*/ 2 h 790"/>
              <a:gd name="T4" fmla="*/ 56 w 891"/>
              <a:gd name="T5" fmla="*/ 17 h 790"/>
              <a:gd name="T6" fmla="*/ 16 w 891"/>
              <a:gd name="T7" fmla="*/ 115 h 790"/>
              <a:gd name="T8" fmla="*/ 0 w 891"/>
              <a:gd name="T9" fmla="*/ 681 h 790"/>
              <a:gd name="T10" fmla="*/ 338 w 891"/>
              <a:gd name="T11" fmla="*/ 697 h 790"/>
              <a:gd name="T12" fmla="*/ 279 w 891"/>
              <a:gd name="T13" fmla="*/ 759 h 790"/>
              <a:gd name="T14" fmla="*/ 279 w 891"/>
              <a:gd name="T15" fmla="*/ 790 h 790"/>
              <a:gd name="T16" fmla="*/ 612 w 891"/>
              <a:gd name="T17" fmla="*/ 774 h 790"/>
              <a:gd name="T18" fmla="*/ 553 w 891"/>
              <a:gd name="T19" fmla="*/ 759 h 790"/>
              <a:gd name="T20" fmla="*/ 875 w 891"/>
              <a:gd name="T21" fmla="*/ 697 h 790"/>
              <a:gd name="T22" fmla="*/ 891 w 891"/>
              <a:gd name="T23" fmla="*/ 131 h 790"/>
              <a:gd name="T24" fmla="*/ 87 w 891"/>
              <a:gd name="T25" fmla="*/ 115 h 790"/>
              <a:gd name="T26" fmla="*/ 343 w 891"/>
              <a:gd name="T27" fmla="*/ 115 h 790"/>
              <a:gd name="T28" fmla="*/ 430 w 891"/>
              <a:gd name="T29" fmla="*/ 142 h 790"/>
              <a:gd name="T30" fmla="*/ 430 w 891"/>
              <a:gd name="T31" fmla="*/ 660 h 790"/>
              <a:gd name="T32" fmla="*/ 87 w 891"/>
              <a:gd name="T33" fmla="*/ 147 h 790"/>
              <a:gd name="T34" fmla="*/ 87 w 891"/>
              <a:gd name="T35" fmla="*/ 115 h 790"/>
              <a:gd name="T36" fmla="*/ 461 w 891"/>
              <a:gd name="T37" fmla="*/ 666 h 790"/>
              <a:gd name="T38" fmla="*/ 522 w 891"/>
              <a:gd name="T39" fmla="*/ 147 h 790"/>
              <a:gd name="T40" fmla="*/ 553 w 891"/>
              <a:gd name="T41" fmla="*/ 185 h 790"/>
              <a:gd name="T42" fmla="*/ 583 w 891"/>
              <a:gd name="T43" fmla="*/ 147 h 790"/>
              <a:gd name="T44" fmla="*/ 860 w 891"/>
              <a:gd name="T45" fmla="*/ 666 h 790"/>
              <a:gd name="T46" fmla="*/ 860 w 891"/>
              <a:gd name="T47" fmla="*/ 666 h 790"/>
              <a:gd name="T48" fmla="*/ 256 w 891"/>
              <a:gd name="T49" fmla="*/ 205 h 790"/>
              <a:gd name="T50" fmla="*/ 377 w 891"/>
              <a:gd name="T51" fmla="*/ 221 h 790"/>
              <a:gd name="T52" fmla="*/ 377 w 891"/>
              <a:gd name="T53" fmla="*/ 320 h 790"/>
              <a:gd name="T54" fmla="*/ 256 w 891"/>
              <a:gd name="T55" fmla="*/ 262 h 790"/>
              <a:gd name="T56" fmla="*/ 377 w 891"/>
              <a:gd name="T57" fmla="*/ 320 h 790"/>
              <a:gd name="T58" fmla="*/ 134 w 891"/>
              <a:gd name="T59" fmla="*/ 325 h 790"/>
              <a:gd name="T60" fmla="*/ 377 w 891"/>
              <a:gd name="T61" fmla="*/ 378 h 790"/>
              <a:gd name="T62" fmla="*/ 377 w 891"/>
              <a:gd name="T63" fmla="*/ 477 h 790"/>
              <a:gd name="T64" fmla="*/ 134 w 891"/>
              <a:gd name="T65" fmla="*/ 383 h 790"/>
              <a:gd name="T66" fmla="*/ 377 w 891"/>
              <a:gd name="T67" fmla="*/ 477 h 790"/>
              <a:gd name="T68" fmla="*/ 134 w 891"/>
              <a:gd name="T69" fmla="*/ 482 h 790"/>
              <a:gd name="T70" fmla="*/ 377 w 891"/>
              <a:gd name="T71" fmla="*/ 535 h 790"/>
              <a:gd name="T72" fmla="*/ 155 w 891"/>
              <a:gd name="T73" fmla="*/ 258 h 790"/>
              <a:gd name="T74" fmla="*/ 198 w 891"/>
              <a:gd name="T75" fmla="*/ 249 h 790"/>
              <a:gd name="T76" fmla="*/ 215 w 891"/>
              <a:gd name="T77" fmla="*/ 277 h 790"/>
              <a:gd name="T78" fmla="*/ 192 w 891"/>
              <a:gd name="T79" fmla="*/ 159 h 790"/>
              <a:gd name="T80" fmla="*/ 168 w 891"/>
              <a:gd name="T81" fmla="*/ 152 h 790"/>
              <a:gd name="T82" fmla="*/ 145 w 891"/>
              <a:gd name="T83" fmla="*/ 255 h 790"/>
              <a:gd name="T84" fmla="*/ 180 w 891"/>
              <a:gd name="T85" fmla="*/ 180 h 790"/>
              <a:gd name="T86" fmla="*/ 167 w 891"/>
              <a:gd name="T87" fmla="*/ 220 h 790"/>
              <a:gd name="T88" fmla="*/ 528 w 891"/>
              <a:gd name="T89" fmla="*/ 243 h 790"/>
              <a:gd name="T90" fmla="*/ 810 w 891"/>
              <a:gd name="T91" fmla="*/ 263 h 790"/>
              <a:gd name="T92" fmla="*/ 528 w 891"/>
              <a:gd name="T93" fmla="*/ 243 h 790"/>
              <a:gd name="T94" fmla="*/ 810 w 891"/>
              <a:gd name="T95" fmla="*/ 321 h 790"/>
              <a:gd name="T96" fmla="*/ 528 w 891"/>
              <a:gd name="T97" fmla="*/ 341 h 790"/>
              <a:gd name="T98" fmla="*/ 531 w 891"/>
              <a:gd name="T99" fmla="*/ 400 h 790"/>
              <a:gd name="T100" fmla="*/ 810 w 891"/>
              <a:gd name="T101" fmla="*/ 420 h 790"/>
              <a:gd name="T102" fmla="*/ 531 w 891"/>
              <a:gd name="T103" fmla="*/ 400 h 790"/>
              <a:gd name="T104" fmla="*/ 810 w 891"/>
              <a:gd name="T105" fmla="*/ 478 h 790"/>
              <a:gd name="T106" fmla="*/ 531 w 891"/>
              <a:gd name="T107" fmla="*/ 498 h 790"/>
              <a:gd name="T108" fmla="*/ 531 w 891"/>
              <a:gd name="T109" fmla="*/ 557 h 790"/>
              <a:gd name="T110" fmla="*/ 810 w 891"/>
              <a:gd name="T111" fmla="*/ 577 h 790"/>
              <a:gd name="T112" fmla="*/ 531 w 891"/>
              <a:gd name="T113" fmla="*/ 55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1" h="790">
                <a:moveTo>
                  <a:pt x="875" y="115"/>
                </a:moveTo>
                <a:lnTo>
                  <a:pt x="450" y="115"/>
                </a:lnTo>
                <a:lnTo>
                  <a:pt x="450" y="115"/>
                </a:lnTo>
                <a:lnTo>
                  <a:pt x="76" y="2"/>
                </a:lnTo>
                <a:cubicBezTo>
                  <a:pt x="72" y="0"/>
                  <a:pt x="66" y="1"/>
                  <a:pt x="63" y="4"/>
                </a:cubicBezTo>
                <a:cubicBezTo>
                  <a:pt x="59" y="7"/>
                  <a:pt x="56" y="12"/>
                  <a:pt x="56" y="17"/>
                </a:cubicBezTo>
                <a:lnTo>
                  <a:pt x="56" y="115"/>
                </a:lnTo>
                <a:lnTo>
                  <a:pt x="16" y="115"/>
                </a:lnTo>
                <a:cubicBezTo>
                  <a:pt x="7" y="115"/>
                  <a:pt x="0" y="122"/>
                  <a:pt x="0" y="131"/>
                </a:cubicBezTo>
                <a:lnTo>
                  <a:pt x="0" y="681"/>
                </a:lnTo>
                <a:cubicBezTo>
                  <a:pt x="0" y="690"/>
                  <a:pt x="7" y="697"/>
                  <a:pt x="16" y="697"/>
                </a:cubicBezTo>
                <a:lnTo>
                  <a:pt x="338" y="697"/>
                </a:lnTo>
                <a:lnTo>
                  <a:pt x="338" y="759"/>
                </a:lnTo>
                <a:lnTo>
                  <a:pt x="279" y="759"/>
                </a:lnTo>
                <a:lnTo>
                  <a:pt x="279" y="774"/>
                </a:lnTo>
                <a:lnTo>
                  <a:pt x="279" y="790"/>
                </a:lnTo>
                <a:lnTo>
                  <a:pt x="612" y="790"/>
                </a:lnTo>
                <a:lnTo>
                  <a:pt x="612" y="774"/>
                </a:lnTo>
                <a:lnTo>
                  <a:pt x="612" y="759"/>
                </a:lnTo>
                <a:lnTo>
                  <a:pt x="553" y="759"/>
                </a:lnTo>
                <a:lnTo>
                  <a:pt x="553" y="697"/>
                </a:lnTo>
                <a:lnTo>
                  <a:pt x="875" y="697"/>
                </a:lnTo>
                <a:cubicBezTo>
                  <a:pt x="884" y="697"/>
                  <a:pt x="891" y="690"/>
                  <a:pt x="891" y="681"/>
                </a:cubicBezTo>
                <a:lnTo>
                  <a:pt x="891" y="131"/>
                </a:lnTo>
                <a:cubicBezTo>
                  <a:pt x="891" y="122"/>
                  <a:pt x="884" y="115"/>
                  <a:pt x="875" y="115"/>
                </a:cubicBezTo>
                <a:close/>
                <a:moveTo>
                  <a:pt x="87" y="115"/>
                </a:moveTo>
                <a:lnTo>
                  <a:pt x="87" y="38"/>
                </a:lnTo>
                <a:lnTo>
                  <a:pt x="343" y="115"/>
                </a:lnTo>
                <a:lnTo>
                  <a:pt x="394" y="131"/>
                </a:lnTo>
                <a:lnTo>
                  <a:pt x="430" y="142"/>
                </a:lnTo>
                <a:lnTo>
                  <a:pt x="430" y="147"/>
                </a:lnTo>
                <a:lnTo>
                  <a:pt x="430" y="660"/>
                </a:lnTo>
                <a:lnTo>
                  <a:pt x="87" y="556"/>
                </a:lnTo>
                <a:lnTo>
                  <a:pt x="87" y="147"/>
                </a:lnTo>
                <a:lnTo>
                  <a:pt x="87" y="131"/>
                </a:lnTo>
                <a:lnTo>
                  <a:pt x="87" y="115"/>
                </a:lnTo>
                <a:close/>
                <a:moveTo>
                  <a:pt x="860" y="666"/>
                </a:moveTo>
                <a:lnTo>
                  <a:pt x="461" y="666"/>
                </a:lnTo>
                <a:lnTo>
                  <a:pt x="461" y="147"/>
                </a:lnTo>
                <a:lnTo>
                  <a:pt x="522" y="147"/>
                </a:lnTo>
                <a:lnTo>
                  <a:pt x="522" y="204"/>
                </a:lnTo>
                <a:lnTo>
                  <a:pt x="553" y="185"/>
                </a:lnTo>
                <a:lnTo>
                  <a:pt x="583" y="204"/>
                </a:lnTo>
                <a:lnTo>
                  <a:pt x="583" y="147"/>
                </a:lnTo>
                <a:lnTo>
                  <a:pt x="860" y="147"/>
                </a:lnTo>
                <a:lnTo>
                  <a:pt x="860" y="666"/>
                </a:lnTo>
                <a:lnTo>
                  <a:pt x="860" y="666"/>
                </a:lnTo>
                <a:lnTo>
                  <a:pt x="860" y="666"/>
                </a:lnTo>
                <a:close/>
                <a:moveTo>
                  <a:pt x="377" y="242"/>
                </a:moveTo>
                <a:lnTo>
                  <a:pt x="256" y="205"/>
                </a:lnTo>
                <a:lnTo>
                  <a:pt x="256" y="184"/>
                </a:lnTo>
                <a:lnTo>
                  <a:pt x="377" y="221"/>
                </a:lnTo>
                <a:lnTo>
                  <a:pt x="377" y="242"/>
                </a:lnTo>
                <a:close/>
                <a:moveTo>
                  <a:pt x="377" y="320"/>
                </a:moveTo>
                <a:lnTo>
                  <a:pt x="256" y="283"/>
                </a:lnTo>
                <a:lnTo>
                  <a:pt x="256" y="262"/>
                </a:lnTo>
                <a:lnTo>
                  <a:pt x="377" y="299"/>
                </a:lnTo>
                <a:lnTo>
                  <a:pt x="377" y="320"/>
                </a:lnTo>
                <a:close/>
                <a:moveTo>
                  <a:pt x="377" y="399"/>
                </a:moveTo>
                <a:lnTo>
                  <a:pt x="134" y="325"/>
                </a:lnTo>
                <a:lnTo>
                  <a:pt x="134" y="304"/>
                </a:lnTo>
                <a:lnTo>
                  <a:pt x="377" y="378"/>
                </a:lnTo>
                <a:lnTo>
                  <a:pt x="377" y="399"/>
                </a:lnTo>
                <a:close/>
                <a:moveTo>
                  <a:pt x="377" y="477"/>
                </a:moveTo>
                <a:lnTo>
                  <a:pt x="134" y="403"/>
                </a:lnTo>
                <a:lnTo>
                  <a:pt x="134" y="383"/>
                </a:lnTo>
                <a:lnTo>
                  <a:pt x="377" y="456"/>
                </a:lnTo>
                <a:lnTo>
                  <a:pt x="377" y="477"/>
                </a:lnTo>
                <a:close/>
                <a:moveTo>
                  <a:pt x="377" y="556"/>
                </a:moveTo>
                <a:lnTo>
                  <a:pt x="134" y="482"/>
                </a:lnTo>
                <a:lnTo>
                  <a:pt x="134" y="461"/>
                </a:lnTo>
                <a:lnTo>
                  <a:pt x="377" y="535"/>
                </a:lnTo>
                <a:lnTo>
                  <a:pt x="377" y="556"/>
                </a:lnTo>
                <a:close/>
                <a:moveTo>
                  <a:pt x="155" y="258"/>
                </a:moveTo>
                <a:lnTo>
                  <a:pt x="161" y="238"/>
                </a:lnTo>
                <a:lnTo>
                  <a:pt x="198" y="249"/>
                </a:lnTo>
                <a:lnTo>
                  <a:pt x="205" y="273"/>
                </a:lnTo>
                <a:lnTo>
                  <a:pt x="215" y="277"/>
                </a:lnTo>
                <a:lnTo>
                  <a:pt x="226" y="280"/>
                </a:lnTo>
                <a:lnTo>
                  <a:pt x="192" y="159"/>
                </a:lnTo>
                <a:lnTo>
                  <a:pt x="180" y="155"/>
                </a:lnTo>
                <a:lnTo>
                  <a:pt x="168" y="152"/>
                </a:lnTo>
                <a:lnTo>
                  <a:pt x="134" y="252"/>
                </a:lnTo>
                <a:lnTo>
                  <a:pt x="145" y="255"/>
                </a:lnTo>
                <a:lnTo>
                  <a:pt x="155" y="258"/>
                </a:lnTo>
                <a:close/>
                <a:moveTo>
                  <a:pt x="180" y="180"/>
                </a:moveTo>
                <a:lnTo>
                  <a:pt x="193" y="228"/>
                </a:lnTo>
                <a:lnTo>
                  <a:pt x="167" y="220"/>
                </a:lnTo>
                <a:lnTo>
                  <a:pt x="180" y="180"/>
                </a:lnTo>
                <a:close/>
                <a:moveTo>
                  <a:pt x="528" y="243"/>
                </a:moveTo>
                <a:lnTo>
                  <a:pt x="810" y="243"/>
                </a:lnTo>
                <a:lnTo>
                  <a:pt x="810" y="263"/>
                </a:lnTo>
                <a:lnTo>
                  <a:pt x="528" y="263"/>
                </a:lnTo>
                <a:lnTo>
                  <a:pt x="528" y="243"/>
                </a:lnTo>
                <a:close/>
                <a:moveTo>
                  <a:pt x="528" y="321"/>
                </a:moveTo>
                <a:lnTo>
                  <a:pt x="810" y="321"/>
                </a:lnTo>
                <a:lnTo>
                  <a:pt x="810" y="341"/>
                </a:lnTo>
                <a:lnTo>
                  <a:pt x="528" y="341"/>
                </a:lnTo>
                <a:lnTo>
                  <a:pt x="528" y="321"/>
                </a:lnTo>
                <a:close/>
                <a:moveTo>
                  <a:pt x="531" y="400"/>
                </a:moveTo>
                <a:lnTo>
                  <a:pt x="810" y="400"/>
                </a:lnTo>
                <a:lnTo>
                  <a:pt x="810" y="420"/>
                </a:lnTo>
                <a:lnTo>
                  <a:pt x="531" y="420"/>
                </a:lnTo>
                <a:lnTo>
                  <a:pt x="531" y="400"/>
                </a:lnTo>
                <a:close/>
                <a:moveTo>
                  <a:pt x="531" y="478"/>
                </a:moveTo>
                <a:lnTo>
                  <a:pt x="810" y="478"/>
                </a:lnTo>
                <a:lnTo>
                  <a:pt x="810" y="498"/>
                </a:lnTo>
                <a:lnTo>
                  <a:pt x="531" y="498"/>
                </a:lnTo>
                <a:lnTo>
                  <a:pt x="531" y="478"/>
                </a:lnTo>
                <a:close/>
                <a:moveTo>
                  <a:pt x="531" y="557"/>
                </a:moveTo>
                <a:lnTo>
                  <a:pt x="810" y="557"/>
                </a:lnTo>
                <a:lnTo>
                  <a:pt x="810" y="577"/>
                </a:lnTo>
                <a:lnTo>
                  <a:pt x="531" y="577"/>
                </a:lnTo>
                <a:lnTo>
                  <a:pt x="531" y="5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1" name="Oval 10">
            <a:extLst>
              <a:ext uri="{FF2B5EF4-FFF2-40B4-BE49-F238E27FC236}">
                <a16:creationId xmlns:a16="http://schemas.microsoft.com/office/drawing/2014/main" id="{A9CBD817-F3A3-4B71-873F-62245BB3E404}"/>
              </a:ext>
            </a:extLst>
          </p:cNvPr>
          <p:cNvSpPr/>
          <p:nvPr/>
        </p:nvSpPr>
        <p:spPr>
          <a:xfrm>
            <a:off x="4133974" y="4319061"/>
            <a:ext cx="336910" cy="371529"/>
          </a:xfrm>
          <a:custGeom>
            <a:avLst/>
            <a:gdLst>
              <a:gd name="T0" fmla="*/ 4729 w 4950"/>
              <a:gd name="T1" fmla="*/ 4345 h 5467"/>
              <a:gd name="T2" fmla="*/ 4092 w 4950"/>
              <a:gd name="T3" fmla="*/ 1833 h 5467"/>
              <a:gd name="T4" fmla="*/ 4377 w 4950"/>
              <a:gd name="T5" fmla="*/ 1164 h 5467"/>
              <a:gd name="T6" fmla="*/ 4712 w 4950"/>
              <a:gd name="T7" fmla="*/ 540 h 5467"/>
              <a:gd name="T8" fmla="*/ 4087 w 4950"/>
              <a:gd name="T9" fmla="*/ 0 h 5467"/>
              <a:gd name="T10" fmla="*/ 3608 w 4950"/>
              <a:gd name="T11" fmla="*/ 394 h 5467"/>
              <a:gd name="T12" fmla="*/ 3448 w 4950"/>
              <a:gd name="T13" fmla="*/ 367 h 5467"/>
              <a:gd name="T14" fmla="*/ 1554 w 4950"/>
              <a:gd name="T15" fmla="*/ 2064 h 5467"/>
              <a:gd name="T16" fmla="*/ 1300 w 4950"/>
              <a:gd name="T17" fmla="*/ 2702 h 5467"/>
              <a:gd name="T18" fmla="*/ 1300 w 4950"/>
              <a:gd name="T19" fmla="*/ 3375 h 5467"/>
              <a:gd name="T20" fmla="*/ 1733 w 4950"/>
              <a:gd name="T21" fmla="*/ 3611 h 5467"/>
              <a:gd name="T22" fmla="*/ 2211 w 4950"/>
              <a:gd name="T23" fmla="*/ 3329 h 5467"/>
              <a:gd name="T24" fmla="*/ 2708 w 4950"/>
              <a:gd name="T25" fmla="*/ 3218 h 5467"/>
              <a:gd name="T26" fmla="*/ 3134 w 4950"/>
              <a:gd name="T27" fmla="*/ 2918 h 5467"/>
              <a:gd name="T28" fmla="*/ 2626 w 4950"/>
              <a:gd name="T29" fmla="*/ 4345 h 5467"/>
              <a:gd name="T30" fmla="*/ 719 w 4950"/>
              <a:gd name="T31" fmla="*/ 4156 h 5467"/>
              <a:gd name="T32" fmla="*/ 2578 w 4950"/>
              <a:gd name="T33" fmla="*/ 3952 h 5467"/>
              <a:gd name="T34" fmla="*/ 220 w 4950"/>
              <a:gd name="T35" fmla="*/ 3748 h 5467"/>
              <a:gd name="T36" fmla="*/ 77 w 4950"/>
              <a:gd name="T37" fmla="*/ 4097 h 5467"/>
              <a:gd name="T38" fmla="*/ 647 w 4950"/>
              <a:gd name="T39" fmla="*/ 5263 h 5467"/>
              <a:gd name="T40" fmla="*/ 4746 w 4950"/>
              <a:gd name="T41" fmla="*/ 5467 h 5467"/>
              <a:gd name="T42" fmla="*/ 4950 w 4950"/>
              <a:gd name="T43" fmla="*/ 4549 h 5467"/>
              <a:gd name="T44" fmla="*/ 1639 w 4950"/>
              <a:gd name="T45" fmla="*/ 5059 h 5467"/>
              <a:gd name="T46" fmla="*/ 2956 w 4950"/>
              <a:gd name="T47" fmla="*/ 4753 h 5467"/>
              <a:gd name="T48" fmla="*/ 1639 w 4950"/>
              <a:gd name="T49" fmla="*/ 5059 h 5467"/>
              <a:gd name="T50" fmla="*/ 1781 w 4950"/>
              <a:gd name="T51" fmla="*/ 3183 h 5467"/>
              <a:gd name="T52" fmla="*/ 1685 w 4950"/>
              <a:gd name="T53" fmla="*/ 3183 h 5467"/>
              <a:gd name="T54" fmla="*/ 1568 w 4950"/>
              <a:gd name="T55" fmla="*/ 3039 h 5467"/>
              <a:gd name="T56" fmla="*/ 1698 w 4950"/>
              <a:gd name="T57" fmla="*/ 2881 h 5467"/>
              <a:gd name="T58" fmla="*/ 1781 w 4950"/>
              <a:gd name="T59" fmla="*/ 3183 h 5467"/>
              <a:gd name="T60" fmla="*/ 2801 w 4950"/>
              <a:gd name="T61" fmla="*/ 2547 h 5467"/>
              <a:gd name="T62" fmla="*/ 2371 w 4950"/>
              <a:gd name="T63" fmla="*/ 2949 h 5467"/>
              <a:gd name="T64" fmla="*/ 1842 w 4950"/>
              <a:gd name="T65" fmla="*/ 2448 h 5467"/>
              <a:gd name="T66" fmla="*/ 3400 w 4950"/>
              <a:gd name="T67" fmla="*/ 794 h 5467"/>
              <a:gd name="T68" fmla="*/ 3496 w 4950"/>
              <a:gd name="T69" fmla="*/ 794 h 5467"/>
              <a:gd name="T70" fmla="*/ 3664 w 4950"/>
              <a:gd name="T71" fmla="*/ 963 h 5467"/>
              <a:gd name="T72" fmla="*/ 3785 w 4950"/>
              <a:gd name="T73" fmla="*/ 1083 h 5467"/>
              <a:gd name="T74" fmla="*/ 3855 w 4950"/>
              <a:gd name="T75" fmla="*/ 1153 h 5467"/>
              <a:gd name="T76" fmla="*/ 3977 w 4950"/>
              <a:gd name="T77" fmla="*/ 1371 h 5467"/>
              <a:gd name="T78" fmla="*/ 3487 w 4950"/>
              <a:gd name="T79" fmla="*/ 1522 h 5467"/>
              <a:gd name="T80" fmla="*/ 3722 w 4950"/>
              <a:gd name="T81" fmla="*/ 4929 h 5467"/>
              <a:gd name="T82" fmla="*/ 3722 w 4950"/>
              <a:gd name="T83" fmla="*/ 4155 h 5467"/>
              <a:gd name="T84" fmla="*/ 3722 w 4950"/>
              <a:gd name="T85" fmla="*/ 4929 h 5467"/>
              <a:gd name="T86" fmla="*/ 4325 w 4950"/>
              <a:gd name="T87" fmla="*/ 5059 h 5467"/>
              <a:gd name="T88" fmla="*/ 4542 w 4950"/>
              <a:gd name="T89" fmla="*/ 4753 h 5467"/>
              <a:gd name="T90" fmla="*/ 4542 w 4950"/>
              <a:gd name="T91" fmla="*/ 5059 h 5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50" h="5467">
                <a:moveTo>
                  <a:pt x="4746" y="4345"/>
                </a:moveTo>
                <a:lnTo>
                  <a:pt x="4729" y="4345"/>
                </a:lnTo>
                <a:cubicBezTo>
                  <a:pt x="4871" y="3179"/>
                  <a:pt x="4492" y="2471"/>
                  <a:pt x="4216" y="2124"/>
                </a:cubicBezTo>
                <a:cubicBezTo>
                  <a:pt x="4196" y="2016"/>
                  <a:pt x="4153" y="1918"/>
                  <a:pt x="4092" y="1833"/>
                </a:cubicBezTo>
                <a:lnTo>
                  <a:pt x="4265" y="1660"/>
                </a:lnTo>
                <a:cubicBezTo>
                  <a:pt x="4399" y="1526"/>
                  <a:pt x="4437" y="1331"/>
                  <a:pt x="4377" y="1164"/>
                </a:cubicBezTo>
                <a:lnTo>
                  <a:pt x="4712" y="829"/>
                </a:lnTo>
                <a:cubicBezTo>
                  <a:pt x="4791" y="749"/>
                  <a:pt x="4791" y="620"/>
                  <a:pt x="4712" y="540"/>
                </a:cubicBezTo>
                <a:lnTo>
                  <a:pt x="4231" y="60"/>
                </a:lnTo>
                <a:cubicBezTo>
                  <a:pt x="4193" y="21"/>
                  <a:pt x="4141" y="0"/>
                  <a:pt x="4087" y="0"/>
                </a:cubicBezTo>
                <a:cubicBezTo>
                  <a:pt x="4033" y="0"/>
                  <a:pt x="3981" y="21"/>
                  <a:pt x="3942" y="60"/>
                </a:cubicBezTo>
                <a:lnTo>
                  <a:pt x="3608" y="394"/>
                </a:lnTo>
                <a:cubicBezTo>
                  <a:pt x="3557" y="376"/>
                  <a:pt x="3503" y="367"/>
                  <a:pt x="3448" y="367"/>
                </a:cubicBezTo>
                <a:lnTo>
                  <a:pt x="3448" y="367"/>
                </a:lnTo>
                <a:cubicBezTo>
                  <a:pt x="3321" y="367"/>
                  <a:pt x="3201" y="416"/>
                  <a:pt x="3112" y="506"/>
                </a:cubicBezTo>
                <a:lnTo>
                  <a:pt x="1554" y="2064"/>
                </a:lnTo>
                <a:cubicBezTo>
                  <a:pt x="1420" y="2198"/>
                  <a:pt x="1383" y="2392"/>
                  <a:pt x="1442" y="2560"/>
                </a:cubicBezTo>
                <a:lnTo>
                  <a:pt x="1300" y="2702"/>
                </a:lnTo>
                <a:cubicBezTo>
                  <a:pt x="1210" y="2792"/>
                  <a:pt x="1161" y="2912"/>
                  <a:pt x="1161" y="3039"/>
                </a:cubicBezTo>
                <a:cubicBezTo>
                  <a:pt x="1161" y="3166"/>
                  <a:pt x="1210" y="3285"/>
                  <a:pt x="1300" y="3375"/>
                </a:cubicBezTo>
                <a:lnTo>
                  <a:pt x="1396" y="3471"/>
                </a:lnTo>
                <a:cubicBezTo>
                  <a:pt x="1486" y="3561"/>
                  <a:pt x="1605" y="3611"/>
                  <a:pt x="1733" y="3611"/>
                </a:cubicBezTo>
                <a:cubicBezTo>
                  <a:pt x="1860" y="3611"/>
                  <a:pt x="1979" y="3561"/>
                  <a:pt x="2069" y="3471"/>
                </a:cubicBezTo>
                <a:lnTo>
                  <a:pt x="2211" y="3329"/>
                </a:lnTo>
                <a:cubicBezTo>
                  <a:pt x="2262" y="3348"/>
                  <a:pt x="2316" y="3357"/>
                  <a:pt x="2371" y="3357"/>
                </a:cubicBezTo>
                <a:cubicBezTo>
                  <a:pt x="2498" y="3357"/>
                  <a:pt x="2618" y="3307"/>
                  <a:pt x="2708" y="3218"/>
                </a:cubicBezTo>
                <a:lnTo>
                  <a:pt x="3056" y="2869"/>
                </a:lnTo>
                <a:cubicBezTo>
                  <a:pt x="3081" y="2887"/>
                  <a:pt x="3107" y="2903"/>
                  <a:pt x="3134" y="2918"/>
                </a:cubicBezTo>
                <a:cubicBezTo>
                  <a:pt x="3219" y="3256"/>
                  <a:pt x="3161" y="3596"/>
                  <a:pt x="2961" y="3930"/>
                </a:cubicBezTo>
                <a:cubicBezTo>
                  <a:pt x="2841" y="4131"/>
                  <a:pt x="2700" y="4276"/>
                  <a:pt x="2626" y="4345"/>
                </a:cubicBezTo>
                <a:lnTo>
                  <a:pt x="912" y="4345"/>
                </a:lnTo>
                <a:lnTo>
                  <a:pt x="719" y="4156"/>
                </a:lnTo>
                <a:lnTo>
                  <a:pt x="2374" y="4156"/>
                </a:lnTo>
                <a:cubicBezTo>
                  <a:pt x="2487" y="4156"/>
                  <a:pt x="2578" y="4064"/>
                  <a:pt x="2578" y="3952"/>
                </a:cubicBezTo>
                <a:cubicBezTo>
                  <a:pt x="2578" y="3839"/>
                  <a:pt x="2487" y="3748"/>
                  <a:pt x="2374" y="3748"/>
                </a:cubicBezTo>
                <a:lnTo>
                  <a:pt x="220" y="3748"/>
                </a:lnTo>
                <a:cubicBezTo>
                  <a:pt x="137" y="3748"/>
                  <a:pt x="63" y="3798"/>
                  <a:pt x="32" y="3874"/>
                </a:cubicBezTo>
                <a:cubicBezTo>
                  <a:pt x="0" y="3951"/>
                  <a:pt x="18" y="4039"/>
                  <a:pt x="77" y="4097"/>
                </a:cubicBezTo>
                <a:lnTo>
                  <a:pt x="647" y="4656"/>
                </a:lnTo>
                <a:lnTo>
                  <a:pt x="647" y="5263"/>
                </a:lnTo>
                <a:cubicBezTo>
                  <a:pt x="647" y="5375"/>
                  <a:pt x="738" y="5467"/>
                  <a:pt x="851" y="5467"/>
                </a:cubicBezTo>
                <a:lnTo>
                  <a:pt x="4746" y="5467"/>
                </a:lnTo>
                <a:cubicBezTo>
                  <a:pt x="4859" y="5467"/>
                  <a:pt x="4950" y="5375"/>
                  <a:pt x="4950" y="5263"/>
                </a:cubicBezTo>
                <a:lnTo>
                  <a:pt x="4950" y="4549"/>
                </a:lnTo>
                <a:cubicBezTo>
                  <a:pt x="4950" y="4436"/>
                  <a:pt x="4859" y="4345"/>
                  <a:pt x="4746" y="4345"/>
                </a:cubicBezTo>
                <a:close/>
                <a:moveTo>
                  <a:pt x="1639" y="5059"/>
                </a:moveTo>
                <a:lnTo>
                  <a:pt x="1327" y="4753"/>
                </a:lnTo>
                <a:lnTo>
                  <a:pt x="2956" y="4753"/>
                </a:lnTo>
                <a:cubicBezTo>
                  <a:pt x="2987" y="4867"/>
                  <a:pt x="3043" y="4971"/>
                  <a:pt x="3118" y="5059"/>
                </a:cubicBezTo>
                <a:lnTo>
                  <a:pt x="1639" y="5059"/>
                </a:lnTo>
                <a:lnTo>
                  <a:pt x="1639" y="5059"/>
                </a:lnTo>
                <a:close/>
                <a:moveTo>
                  <a:pt x="1781" y="3183"/>
                </a:moveTo>
                <a:cubicBezTo>
                  <a:pt x="1763" y="3200"/>
                  <a:pt x="1743" y="3203"/>
                  <a:pt x="1733" y="3203"/>
                </a:cubicBezTo>
                <a:cubicBezTo>
                  <a:pt x="1722" y="3203"/>
                  <a:pt x="1702" y="3200"/>
                  <a:pt x="1685" y="3183"/>
                </a:cubicBezTo>
                <a:lnTo>
                  <a:pt x="1588" y="3087"/>
                </a:lnTo>
                <a:cubicBezTo>
                  <a:pt x="1571" y="3070"/>
                  <a:pt x="1568" y="3049"/>
                  <a:pt x="1568" y="3039"/>
                </a:cubicBezTo>
                <a:cubicBezTo>
                  <a:pt x="1568" y="3028"/>
                  <a:pt x="1571" y="3008"/>
                  <a:pt x="1588" y="2991"/>
                </a:cubicBezTo>
                <a:lnTo>
                  <a:pt x="1698" y="2881"/>
                </a:lnTo>
                <a:lnTo>
                  <a:pt x="1890" y="3073"/>
                </a:lnTo>
                <a:lnTo>
                  <a:pt x="1781" y="3183"/>
                </a:lnTo>
                <a:close/>
                <a:moveTo>
                  <a:pt x="2745" y="2264"/>
                </a:moveTo>
                <a:cubicBezTo>
                  <a:pt x="2745" y="2363"/>
                  <a:pt x="2765" y="2459"/>
                  <a:pt x="2801" y="2547"/>
                </a:cubicBezTo>
                <a:lnTo>
                  <a:pt x="2419" y="2929"/>
                </a:lnTo>
                <a:cubicBezTo>
                  <a:pt x="2402" y="2946"/>
                  <a:pt x="2382" y="2949"/>
                  <a:pt x="2371" y="2949"/>
                </a:cubicBezTo>
                <a:cubicBezTo>
                  <a:pt x="2361" y="2949"/>
                  <a:pt x="2340" y="2946"/>
                  <a:pt x="2323" y="2929"/>
                </a:cubicBezTo>
                <a:lnTo>
                  <a:pt x="1842" y="2448"/>
                </a:lnTo>
                <a:cubicBezTo>
                  <a:pt x="1816" y="2422"/>
                  <a:pt x="1816" y="2379"/>
                  <a:pt x="1842" y="2352"/>
                </a:cubicBezTo>
                <a:lnTo>
                  <a:pt x="3400" y="794"/>
                </a:lnTo>
                <a:cubicBezTo>
                  <a:pt x="3417" y="777"/>
                  <a:pt x="3438" y="775"/>
                  <a:pt x="3448" y="775"/>
                </a:cubicBezTo>
                <a:cubicBezTo>
                  <a:pt x="3459" y="775"/>
                  <a:pt x="3479" y="777"/>
                  <a:pt x="3496" y="794"/>
                </a:cubicBezTo>
                <a:lnTo>
                  <a:pt x="3618" y="917"/>
                </a:lnTo>
                <a:cubicBezTo>
                  <a:pt x="3634" y="933"/>
                  <a:pt x="3649" y="948"/>
                  <a:pt x="3664" y="963"/>
                </a:cubicBezTo>
                <a:cubicBezTo>
                  <a:pt x="3671" y="970"/>
                  <a:pt x="3679" y="977"/>
                  <a:pt x="3687" y="985"/>
                </a:cubicBezTo>
                <a:lnTo>
                  <a:pt x="3785" y="1083"/>
                </a:lnTo>
                <a:cubicBezTo>
                  <a:pt x="3793" y="1091"/>
                  <a:pt x="3801" y="1099"/>
                  <a:pt x="3809" y="1107"/>
                </a:cubicBezTo>
                <a:cubicBezTo>
                  <a:pt x="3823" y="1122"/>
                  <a:pt x="3839" y="1138"/>
                  <a:pt x="3855" y="1153"/>
                </a:cubicBezTo>
                <a:lnTo>
                  <a:pt x="3977" y="1275"/>
                </a:lnTo>
                <a:cubicBezTo>
                  <a:pt x="4003" y="1302"/>
                  <a:pt x="4003" y="1345"/>
                  <a:pt x="3977" y="1371"/>
                </a:cubicBezTo>
                <a:lnTo>
                  <a:pt x="3771" y="1578"/>
                </a:lnTo>
                <a:cubicBezTo>
                  <a:pt x="3683" y="1542"/>
                  <a:pt x="3587" y="1522"/>
                  <a:pt x="3487" y="1522"/>
                </a:cubicBezTo>
                <a:cubicBezTo>
                  <a:pt x="3078" y="1522"/>
                  <a:pt x="2745" y="1855"/>
                  <a:pt x="2745" y="2264"/>
                </a:cubicBezTo>
                <a:close/>
                <a:moveTo>
                  <a:pt x="3722" y="4929"/>
                </a:moveTo>
                <a:cubicBezTo>
                  <a:pt x="3508" y="4929"/>
                  <a:pt x="3335" y="4756"/>
                  <a:pt x="3335" y="4542"/>
                </a:cubicBezTo>
                <a:cubicBezTo>
                  <a:pt x="3335" y="4329"/>
                  <a:pt x="3508" y="4155"/>
                  <a:pt x="3722" y="4155"/>
                </a:cubicBezTo>
                <a:cubicBezTo>
                  <a:pt x="3935" y="4155"/>
                  <a:pt x="4109" y="4329"/>
                  <a:pt x="4109" y="4542"/>
                </a:cubicBezTo>
                <a:cubicBezTo>
                  <a:pt x="4109" y="4756"/>
                  <a:pt x="3935" y="4929"/>
                  <a:pt x="3722" y="4929"/>
                </a:cubicBezTo>
                <a:close/>
                <a:moveTo>
                  <a:pt x="4542" y="5059"/>
                </a:moveTo>
                <a:lnTo>
                  <a:pt x="4325" y="5059"/>
                </a:lnTo>
                <a:cubicBezTo>
                  <a:pt x="4400" y="4971"/>
                  <a:pt x="4457" y="4867"/>
                  <a:pt x="4488" y="4753"/>
                </a:cubicBezTo>
                <a:lnTo>
                  <a:pt x="4542" y="4753"/>
                </a:lnTo>
                <a:lnTo>
                  <a:pt x="4542" y="5059"/>
                </a:lnTo>
                <a:lnTo>
                  <a:pt x="4542" y="50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3" name="Oval 13">
            <a:extLst>
              <a:ext uri="{FF2B5EF4-FFF2-40B4-BE49-F238E27FC236}">
                <a16:creationId xmlns:a16="http://schemas.microsoft.com/office/drawing/2014/main" id="{B220BAAA-BF36-44B6-A243-4B56D0D18FDA}"/>
              </a:ext>
            </a:extLst>
          </p:cNvPr>
          <p:cNvSpPr/>
          <p:nvPr/>
        </p:nvSpPr>
        <p:spPr>
          <a:xfrm>
            <a:off x="4452213" y="2507228"/>
            <a:ext cx="316474" cy="371529"/>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5" name="Oval 19">
            <a:extLst>
              <a:ext uri="{FF2B5EF4-FFF2-40B4-BE49-F238E27FC236}">
                <a16:creationId xmlns:a16="http://schemas.microsoft.com/office/drawing/2014/main" id="{53970283-E22A-4781-AEC5-A707F3BE15F3}"/>
              </a:ext>
            </a:extLst>
          </p:cNvPr>
          <p:cNvSpPr/>
          <p:nvPr/>
        </p:nvSpPr>
        <p:spPr>
          <a:xfrm>
            <a:off x="7631379" y="4319917"/>
            <a:ext cx="371529" cy="369818"/>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36" name="组合 35">
            <a:extLst>
              <a:ext uri="{FF2B5EF4-FFF2-40B4-BE49-F238E27FC236}">
                <a16:creationId xmlns:a16="http://schemas.microsoft.com/office/drawing/2014/main" id="{C7C8E83C-28C8-43F8-9624-6FA6754B09A1}"/>
              </a:ext>
            </a:extLst>
          </p:cNvPr>
          <p:cNvGrpSpPr/>
          <p:nvPr/>
        </p:nvGrpSpPr>
        <p:grpSpPr>
          <a:xfrm>
            <a:off x="1755169" y="2372878"/>
            <a:ext cx="2436373" cy="803311"/>
            <a:chOff x="1847484" y="2144011"/>
            <a:chExt cx="2436373" cy="803311"/>
          </a:xfrm>
        </p:grpSpPr>
        <p:sp>
          <p:nvSpPr>
            <p:cNvPr id="37" name="文本框 36">
              <a:extLst>
                <a:ext uri="{FF2B5EF4-FFF2-40B4-BE49-F238E27FC236}">
                  <a16:creationId xmlns:a16="http://schemas.microsoft.com/office/drawing/2014/main" id="{31D21E19-48D4-4729-8BBD-704C7C4013A2}"/>
                </a:ext>
              </a:extLst>
            </p:cNvPr>
            <p:cNvSpPr txBox="1"/>
            <p:nvPr/>
          </p:nvSpPr>
          <p:spPr>
            <a:xfrm>
              <a:off x="1847484" y="2144011"/>
              <a:ext cx="2436373" cy="400110"/>
            </a:xfrm>
            <a:prstGeom prst="rect">
              <a:avLst/>
            </a:prstGeom>
            <a:noFill/>
          </p:spPr>
          <p:txBody>
            <a:bodyPr wrap="none" rtlCol="0">
              <a:spAutoFit/>
              <a:scene3d>
                <a:camera prst="orthographicFront"/>
                <a:lightRig rig="threePt" dir="t"/>
              </a:scene3d>
              <a:sp3d contourW="12700"/>
            </a:bodyPr>
            <a:lstStyle/>
            <a:p>
              <a:r>
                <a:rPr lang="zh-CN" altLang="en-US" sz="2000" dirty="0">
                  <a:solidFill>
                    <a:schemeClr val="tx1">
                      <a:lumMod val="85000"/>
                      <a:lumOff val="15000"/>
                    </a:schemeClr>
                  </a:solidFill>
                  <a:cs typeface="+mn-ea"/>
                  <a:sym typeface="+mn-lt"/>
                </a:rPr>
                <a:t>Corporate mission</a:t>
              </a:r>
            </a:p>
          </p:txBody>
        </p:sp>
        <p:sp>
          <p:nvSpPr>
            <p:cNvPr id="38" name="文本框 37">
              <a:extLst>
                <a:ext uri="{FF2B5EF4-FFF2-40B4-BE49-F238E27FC236}">
                  <a16:creationId xmlns:a16="http://schemas.microsoft.com/office/drawing/2014/main" id="{ABF20D32-9356-461C-A694-9C01426ECA19}"/>
                </a:ext>
              </a:extLst>
            </p:cNvPr>
            <p:cNvSpPr txBox="1"/>
            <p:nvPr/>
          </p:nvSpPr>
          <p:spPr>
            <a:xfrm>
              <a:off x="1847484" y="2639545"/>
              <a:ext cx="2340404" cy="307777"/>
            </a:xfrm>
            <a:prstGeom prst="rect">
              <a:avLst/>
            </a:prstGeom>
            <a:noFill/>
          </p:spPr>
          <p:txBody>
            <a:bodyPr wrap="square" rtlCol="0">
              <a:spAutoFit/>
              <a:scene3d>
                <a:camera prst="orthographicFront"/>
                <a:lightRig rig="threePt" dir="t"/>
              </a:scene3d>
              <a:sp3d contourW="12700"/>
            </a:bodyPr>
            <a:lstStyle/>
            <a:p>
              <a:pPr algn="r"/>
              <a:r>
                <a:rPr lang="zh-CN" altLang="en-US" sz="1400" dirty="0">
                  <a:solidFill>
                    <a:schemeClr val="tx1">
                      <a:lumMod val="75000"/>
                      <a:lumOff val="25000"/>
                    </a:schemeClr>
                  </a:solidFill>
                  <a:cs typeface="+mn-ea"/>
                  <a:sym typeface="+mn-lt"/>
                </a:rPr>
                <a:t>Explore, discover, share, and pass on</a:t>
              </a:r>
            </a:p>
          </p:txBody>
        </p:sp>
      </p:grpSp>
      <p:grpSp>
        <p:nvGrpSpPr>
          <p:cNvPr id="39" name="组合 38">
            <a:extLst>
              <a:ext uri="{FF2B5EF4-FFF2-40B4-BE49-F238E27FC236}">
                <a16:creationId xmlns:a16="http://schemas.microsoft.com/office/drawing/2014/main" id="{E1644A83-6B1A-4506-8C72-393F6F2525F7}"/>
              </a:ext>
            </a:extLst>
          </p:cNvPr>
          <p:cNvGrpSpPr/>
          <p:nvPr/>
        </p:nvGrpSpPr>
        <p:grpSpPr>
          <a:xfrm>
            <a:off x="1274107" y="4255649"/>
            <a:ext cx="2538690" cy="770864"/>
            <a:chOff x="1366422" y="4026782"/>
            <a:chExt cx="2538690" cy="770864"/>
          </a:xfrm>
        </p:grpSpPr>
        <p:sp>
          <p:nvSpPr>
            <p:cNvPr id="40" name="文本框 39">
              <a:extLst>
                <a:ext uri="{FF2B5EF4-FFF2-40B4-BE49-F238E27FC236}">
                  <a16:creationId xmlns:a16="http://schemas.microsoft.com/office/drawing/2014/main" id="{5CB78270-C945-49B0-AFAB-A79C70D7948D}"/>
                </a:ext>
              </a:extLst>
            </p:cNvPr>
            <p:cNvSpPr txBox="1"/>
            <p:nvPr/>
          </p:nvSpPr>
          <p:spPr>
            <a:xfrm>
              <a:off x="1366422" y="4026782"/>
              <a:ext cx="2510111" cy="400110"/>
            </a:xfrm>
            <a:prstGeom prst="rect">
              <a:avLst/>
            </a:prstGeom>
            <a:noFill/>
          </p:spPr>
          <p:txBody>
            <a:bodyPr wrap="none" rtlCol="0">
              <a:spAutoFit/>
              <a:scene3d>
                <a:camera prst="orthographicFront"/>
                <a:lightRig rig="threePt" dir="t"/>
              </a:scene3d>
              <a:sp3d contourW="12700"/>
            </a:bodyPr>
            <a:lstStyle/>
            <a:p>
              <a:r>
                <a:rPr lang="zh-CN" altLang="en-US" sz="2000" dirty="0">
                  <a:solidFill>
                    <a:schemeClr val="tx1">
                      <a:lumMod val="85000"/>
                      <a:lumOff val="15000"/>
                    </a:schemeClr>
                  </a:solidFill>
                  <a:cs typeface="+mn-ea"/>
                  <a:sym typeface="+mn-lt"/>
                </a:rPr>
                <a:t>Corporate purpose</a:t>
              </a:r>
            </a:p>
          </p:txBody>
        </p:sp>
        <p:sp>
          <p:nvSpPr>
            <p:cNvPr id="41" name="文本框 40">
              <a:extLst>
                <a:ext uri="{FF2B5EF4-FFF2-40B4-BE49-F238E27FC236}">
                  <a16:creationId xmlns:a16="http://schemas.microsoft.com/office/drawing/2014/main" id="{8C04F356-E720-478C-8DB8-0149FFF7BA33}"/>
                </a:ext>
              </a:extLst>
            </p:cNvPr>
            <p:cNvSpPr txBox="1"/>
            <p:nvPr/>
          </p:nvSpPr>
          <p:spPr>
            <a:xfrm>
              <a:off x="1564708" y="4489869"/>
              <a:ext cx="2340404" cy="307777"/>
            </a:xfrm>
            <a:prstGeom prst="rect">
              <a:avLst/>
            </a:prstGeom>
            <a:noFill/>
          </p:spPr>
          <p:txBody>
            <a:bodyPr wrap="square" rtlCol="0">
              <a:spAutoFit/>
              <a:scene3d>
                <a:camera prst="orthographicFront"/>
                <a:lightRig rig="threePt" dir="t"/>
              </a:scene3d>
              <a:sp3d contourW="12700"/>
            </a:bodyPr>
            <a:lstStyle/>
            <a:p>
              <a:pPr algn="r"/>
              <a:r>
                <a:rPr lang="zh-CN" altLang="en-US" sz="1400" dirty="0">
                  <a:solidFill>
                    <a:schemeClr val="tx1">
                      <a:lumMod val="75000"/>
                      <a:lumOff val="25000"/>
                    </a:schemeClr>
                  </a:solidFill>
                  <a:cs typeface="+mn-ea"/>
                  <a:sym typeface="+mn-lt"/>
                </a:rPr>
                <a:t>Challenge life and achieve your dreams</a:t>
              </a:r>
            </a:p>
          </p:txBody>
        </p:sp>
      </p:grpSp>
      <p:grpSp>
        <p:nvGrpSpPr>
          <p:cNvPr id="42" name="组合 41">
            <a:extLst>
              <a:ext uri="{FF2B5EF4-FFF2-40B4-BE49-F238E27FC236}">
                <a16:creationId xmlns:a16="http://schemas.microsoft.com/office/drawing/2014/main" id="{6CAAFCEF-FC71-49D8-881D-EF858A09D398}"/>
              </a:ext>
            </a:extLst>
          </p:cNvPr>
          <p:cNvGrpSpPr/>
          <p:nvPr/>
        </p:nvGrpSpPr>
        <p:grpSpPr>
          <a:xfrm>
            <a:off x="8355171" y="4348090"/>
            <a:ext cx="2340404" cy="946145"/>
            <a:chOff x="8447486" y="4119223"/>
            <a:chExt cx="2340404" cy="946145"/>
          </a:xfrm>
        </p:grpSpPr>
        <p:sp>
          <p:nvSpPr>
            <p:cNvPr id="43" name="文本框 42">
              <a:extLst>
                <a:ext uri="{FF2B5EF4-FFF2-40B4-BE49-F238E27FC236}">
                  <a16:creationId xmlns:a16="http://schemas.microsoft.com/office/drawing/2014/main" id="{4AAB5DC9-017C-4A66-95F5-46C1C36BB5B5}"/>
                </a:ext>
              </a:extLst>
            </p:cNvPr>
            <p:cNvSpPr txBox="1"/>
            <p:nvPr/>
          </p:nvSpPr>
          <p:spPr>
            <a:xfrm>
              <a:off x="8447486" y="4119223"/>
              <a:ext cx="1364476" cy="400110"/>
            </a:xfrm>
            <a:prstGeom prst="rect">
              <a:avLst/>
            </a:prstGeom>
            <a:noFill/>
          </p:spPr>
          <p:txBody>
            <a:bodyPr wrap="none" rtlCol="0">
              <a:spAutoFit/>
              <a:scene3d>
                <a:camera prst="orthographicFront"/>
                <a:lightRig rig="threePt" dir="t"/>
              </a:scene3d>
              <a:sp3d contourW="12700"/>
            </a:bodyPr>
            <a:lstStyle/>
            <a:p>
              <a:r>
                <a:rPr lang="zh-CN" altLang="en-US" sz="2000" spc="300" dirty="0">
                  <a:solidFill>
                    <a:schemeClr val="tx1">
                      <a:lumMod val="85000"/>
                      <a:lumOff val="15000"/>
                    </a:schemeClr>
                  </a:solidFill>
                  <a:cs typeface="+mn-ea"/>
                  <a:sym typeface="+mn-lt"/>
                </a:rPr>
                <a:t>Business philosophy</a:t>
              </a:r>
            </a:p>
          </p:txBody>
        </p:sp>
        <p:sp>
          <p:nvSpPr>
            <p:cNvPr id="44" name="文本框 43">
              <a:extLst>
                <a:ext uri="{FF2B5EF4-FFF2-40B4-BE49-F238E27FC236}">
                  <a16:creationId xmlns:a16="http://schemas.microsoft.com/office/drawing/2014/main" id="{E44B8F7C-7D11-45C2-8D0B-788FA16BE298}"/>
                </a:ext>
              </a:extLst>
            </p:cNvPr>
            <p:cNvSpPr txBox="1"/>
            <p:nvPr/>
          </p:nvSpPr>
          <p:spPr>
            <a:xfrm>
              <a:off x="8447486" y="4542148"/>
              <a:ext cx="2340404" cy="523220"/>
            </a:xfrm>
            <a:prstGeom prst="rect">
              <a:avLst/>
            </a:prstGeom>
            <a:noFill/>
          </p:spPr>
          <p:txBody>
            <a:bodyPr wrap="square" rtlCol="0">
              <a:spAutoFit/>
              <a:scene3d>
                <a:camera prst="orthographicFront"/>
                <a:lightRig rig="threePt" dir="t"/>
              </a:scene3d>
              <a:sp3d contourW="12700"/>
            </a:bodyPr>
            <a:lstStyle/>
            <a:p>
              <a:r>
                <a:rPr lang="zh-CN" altLang="en-US" sz="1400" dirty="0">
                  <a:solidFill>
                    <a:schemeClr val="tx1">
                      <a:lumMod val="75000"/>
                      <a:lumOff val="25000"/>
                    </a:schemeClr>
                  </a:solidFill>
                  <a:cs typeface="+mn-ea"/>
                  <a:sym typeface="+mn-lt"/>
                </a:rPr>
                <a:t>Play, feng shui up;</a:t>
              </a:r>
            </a:p>
            <a:p>
              <a:r>
                <a:rPr lang="zh-CN" altLang="en-US" sz="1400" dirty="0">
                  <a:solidFill>
                    <a:schemeClr val="tx1">
                      <a:lumMod val="75000"/>
                      <a:lumOff val="25000"/>
                    </a:schemeClr>
                  </a:solidFill>
                  <a:cs typeface="+mn-ea"/>
                  <a:sym typeface="+mn-lt"/>
                </a:rPr>
                <a:t>Earn, the pot is full.</a:t>
              </a:r>
            </a:p>
          </p:txBody>
        </p:sp>
      </p:grpSp>
      <p:grpSp>
        <p:nvGrpSpPr>
          <p:cNvPr id="45" name="组合 44">
            <a:extLst>
              <a:ext uri="{FF2B5EF4-FFF2-40B4-BE49-F238E27FC236}">
                <a16:creationId xmlns:a16="http://schemas.microsoft.com/office/drawing/2014/main" id="{A2612E6B-822B-47F4-B449-747F937AD726}"/>
              </a:ext>
            </a:extLst>
          </p:cNvPr>
          <p:cNvGrpSpPr/>
          <p:nvPr/>
        </p:nvGrpSpPr>
        <p:grpSpPr>
          <a:xfrm>
            <a:off x="6589558" y="5721976"/>
            <a:ext cx="3867047" cy="732949"/>
            <a:chOff x="6681873" y="5493109"/>
            <a:chExt cx="3867047" cy="732949"/>
          </a:xfrm>
        </p:grpSpPr>
        <p:sp>
          <p:nvSpPr>
            <p:cNvPr id="46" name="文本框 45">
              <a:extLst>
                <a:ext uri="{FF2B5EF4-FFF2-40B4-BE49-F238E27FC236}">
                  <a16:creationId xmlns:a16="http://schemas.microsoft.com/office/drawing/2014/main" id="{74CAFF2F-8818-44D0-9442-97AFBA20AF57}"/>
                </a:ext>
              </a:extLst>
            </p:cNvPr>
            <p:cNvSpPr txBox="1"/>
            <p:nvPr/>
          </p:nvSpPr>
          <p:spPr>
            <a:xfrm>
              <a:off x="6681874" y="5493109"/>
              <a:ext cx="1364476" cy="400110"/>
            </a:xfrm>
            <a:prstGeom prst="rect">
              <a:avLst/>
            </a:prstGeom>
            <a:noFill/>
          </p:spPr>
          <p:txBody>
            <a:bodyPr wrap="none" rtlCol="0">
              <a:spAutoFit/>
              <a:scene3d>
                <a:camera prst="orthographicFront"/>
                <a:lightRig rig="threePt" dir="t"/>
              </a:scene3d>
              <a:sp3d contourW="12700"/>
            </a:bodyPr>
            <a:lstStyle/>
            <a:p>
              <a:r>
                <a:rPr lang="zh-CN" altLang="en-US" sz="2000" spc="300" dirty="0">
                  <a:solidFill>
                    <a:schemeClr val="tx1">
                      <a:lumMod val="85000"/>
                      <a:lumOff val="15000"/>
                    </a:schemeClr>
                  </a:solidFill>
                  <a:cs typeface="+mn-ea"/>
                  <a:sym typeface="+mn-lt"/>
                </a:rPr>
                <a:t>Core values</a:t>
              </a:r>
            </a:p>
          </p:txBody>
        </p:sp>
        <p:sp>
          <p:nvSpPr>
            <p:cNvPr id="47" name="文本框 46">
              <a:extLst>
                <a:ext uri="{FF2B5EF4-FFF2-40B4-BE49-F238E27FC236}">
                  <a16:creationId xmlns:a16="http://schemas.microsoft.com/office/drawing/2014/main" id="{7356EFC1-C94D-4207-9891-E384E3865E90}"/>
                </a:ext>
              </a:extLst>
            </p:cNvPr>
            <p:cNvSpPr txBox="1"/>
            <p:nvPr/>
          </p:nvSpPr>
          <p:spPr>
            <a:xfrm>
              <a:off x="6681873" y="5918281"/>
              <a:ext cx="3867047" cy="307777"/>
            </a:xfrm>
            <a:prstGeom prst="rect">
              <a:avLst/>
            </a:prstGeom>
            <a:noFill/>
          </p:spPr>
          <p:txBody>
            <a:bodyPr wrap="square" rtlCol="0">
              <a:spAutoFit/>
              <a:scene3d>
                <a:camera prst="orthographicFront"/>
                <a:lightRig rig="threePt" dir="t"/>
              </a:scene3d>
              <a:sp3d contourW="12700"/>
            </a:bodyPr>
            <a:lstStyle/>
            <a:p>
              <a:r>
                <a:rPr lang="zh-CN" altLang="en-US" sz="1400" dirty="0">
                  <a:solidFill>
                    <a:schemeClr val="tx1">
                      <a:lumMod val="75000"/>
                      <a:lumOff val="25000"/>
                    </a:schemeClr>
                  </a:solidFill>
                  <a:cs typeface="+mn-ea"/>
                  <a:sym typeface="+mn-lt"/>
                </a:rPr>
                <a:t>Wind forest volcano</a:t>
              </a:r>
            </a:p>
          </p:txBody>
        </p:sp>
      </p:grpSp>
      <p:sp>
        <p:nvSpPr>
          <p:cNvPr id="49" name="文本框 48">
            <a:extLst>
              <a:ext uri="{FF2B5EF4-FFF2-40B4-BE49-F238E27FC236}">
                <a16:creationId xmlns:a16="http://schemas.microsoft.com/office/drawing/2014/main" id="{8880100B-C8AC-47EB-ADB5-31E2FAFC4E3C}"/>
              </a:ext>
            </a:extLst>
          </p:cNvPr>
          <p:cNvSpPr txBox="1"/>
          <p:nvPr/>
        </p:nvSpPr>
        <p:spPr>
          <a:xfrm>
            <a:off x="7218078" y="2448590"/>
            <a:ext cx="2521844" cy="369332"/>
          </a:xfrm>
          <a:prstGeom prst="rect">
            <a:avLst/>
          </a:prstGeom>
          <a:noFill/>
        </p:spPr>
        <p:txBody>
          <a:bodyPr wrap="none" rtlCol="0">
            <a:spAutoFit/>
            <a:scene3d>
              <a:camera prst="orthographicFront"/>
              <a:lightRig rig="threePt" dir="t"/>
            </a:scene3d>
            <a:sp3d contourW="12700"/>
          </a:bodyPr>
          <a:lstStyle/>
          <a:p>
            <a:r>
              <a:rPr lang="zh-CN" altLang="en-US" dirty="0">
                <a:solidFill>
                  <a:schemeClr val="bg1"/>
                </a:solidFill>
                <a:cs typeface="+mn-ea"/>
                <a:sym typeface="+mn-lt"/>
              </a:rPr>
              <a:t>Win-win cooperation</a:t>
            </a:r>
          </a:p>
        </p:txBody>
      </p:sp>
    </p:spTree>
    <p:extLst>
      <p:ext uri="{BB962C8B-B14F-4D97-AF65-F5344CB8AC3E}">
        <p14:creationId xmlns:p14="http://schemas.microsoft.com/office/powerpoint/2010/main" val="355805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3400"/>
                            </p:stCondLst>
                            <p:childTnLst>
                              <p:par>
                                <p:cTn id="16" presetID="14" presetClass="entr" presetSubtype="1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3900"/>
                            </p:stCondLst>
                            <p:childTnLst>
                              <p:par>
                                <p:cTn id="20" presetID="2" presetClass="entr" presetSubtype="8"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0-#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0-#ppt_w/2"/>
                                          </p:val>
                                        </p:tav>
                                        <p:tav tm="100000">
                                          <p:val>
                                            <p:strVal val="#ppt_x"/>
                                          </p:val>
                                        </p:tav>
                                      </p:tavLst>
                                    </p:anim>
                                    <p:anim calcmode="lin" valueType="num">
                                      <p:cBhvr additive="base">
                                        <p:cTn id="27" dur="500" fill="hold"/>
                                        <p:tgtEl>
                                          <p:spTgt spid="39"/>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1+#ppt_w/2"/>
                                          </p:val>
                                        </p:tav>
                                        <p:tav tm="100000">
                                          <p:val>
                                            <p:strVal val="#ppt_x"/>
                                          </p:val>
                                        </p:tav>
                                      </p:tavLst>
                                    </p:anim>
                                    <p:anim calcmode="lin" valueType="num">
                                      <p:cBhvr additive="base">
                                        <p:cTn id="31" dur="500" fill="hold"/>
                                        <p:tgtEl>
                                          <p:spTgt spid="4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1+#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Profit analysis</a:t>
            </a:r>
          </a:p>
        </p:txBody>
      </p:sp>
      <p:sp>
        <p:nvSpPr>
          <p:cNvPr id="10" name="矩形 9">
            <a:extLst>
              <a:ext uri="{FF2B5EF4-FFF2-40B4-BE49-F238E27FC236}">
                <a16:creationId xmlns:a16="http://schemas.microsoft.com/office/drawing/2014/main" id="{98793FBA-9470-43A7-9F1A-75838318135F}"/>
              </a:ext>
            </a:extLst>
          </p:cNvPr>
          <p:cNvSpPr/>
          <p:nvPr/>
        </p:nvSpPr>
        <p:spPr>
          <a:xfrm>
            <a:off x="1693421" y="1276086"/>
            <a:ext cx="3063659" cy="461665"/>
          </a:xfrm>
          <a:prstGeom prst="rect">
            <a:avLst/>
          </a:prstGeom>
        </p:spPr>
        <p:txBody>
          <a:bodyPr wrap="none">
            <a:spAutoFit/>
          </a:bodyPr>
          <a:lstStyle/>
          <a:p>
            <a:r>
              <a:rPr lang="zh-CN" altLang="en-US" sz="2400" dirty="0">
                <a:solidFill>
                  <a:srgbClr val="3C4D63"/>
                </a:solidFill>
                <a:cs typeface="+mn-ea"/>
                <a:sym typeface="+mn-lt"/>
              </a:rPr>
              <a:t>Short-term goals (</a:t>
            </a:r>
            <a:r>
              <a:rPr lang="en-US" altLang="zh-CN" sz="2400" dirty="0">
                <a:solidFill>
                  <a:srgbClr val="3C4D63"/>
                </a:solidFill>
                <a:cs typeface="+mn-ea"/>
                <a:sym typeface="+mn-lt"/>
              </a:rPr>
              <a:t>2020</a:t>
            </a:r>
            <a:r>
              <a:rPr lang="zh-CN" altLang="en-US" sz="2400" dirty="0">
                <a:solidFill>
                  <a:srgbClr val="3C4D63"/>
                </a:solidFill>
                <a:cs typeface="+mn-ea"/>
                <a:sym typeface="+mn-lt"/>
              </a:rPr>
              <a:t>year)</a:t>
            </a:r>
          </a:p>
        </p:txBody>
      </p:sp>
      <p:grpSp>
        <p:nvGrpSpPr>
          <p:cNvPr id="11" name="组合 10">
            <a:extLst>
              <a:ext uri="{FF2B5EF4-FFF2-40B4-BE49-F238E27FC236}">
                <a16:creationId xmlns:a16="http://schemas.microsoft.com/office/drawing/2014/main" id="{359E2DE5-B9E4-470C-BE43-608BDEE21EE6}"/>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312FA534-A8F2-4443-8A4D-1C9AB9A8E574}"/>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BC926BFB-BF3B-4C3E-82FF-0617D3BBCB9A}"/>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BCD0B360-4DA7-466D-A5C0-CA63DD1BBF8B}"/>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45E20579-3D79-411F-A773-5A6CFCDF78E4}"/>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63C63AB8-D3CE-4AD5-BAD3-88E39ECB52DF}"/>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7AAF7E95-1927-4F62-B780-FF2CA98A4AB1}"/>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2DA1E84B-7426-417B-A259-5AB16F5AAFD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91E90AC2-33C0-446E-969A-9ABFA9EA5B1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88B4BAC5-531A-41E7-BD14-4FCE7EF2A4C4}"/>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CCC9F5D2-1572-4BAB-A4BB-246A1545182F}"/>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15E0EF41-1DF4-4261-82B8-D4F38BAC2AA0}"/>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02395A94-7636-41C1-A250-3A99D08CFCBF}"/>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49480F14-AEC6-4A1A-8ACF-CD33DCF912C1}"/>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4D2F5D41-C697-47BC-AB88-25303A426170}"/>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cxnSp>
        <p:nvCxnSpPr>
          <p:cNvPr id="26" name="直接连接符 25">
            <a:extLst>
              <a:ext uri="{FF2B5EF4-FFF2-40B4-BE49-F238E27FC236}">
                <a16:creationId xmlns:a16="http://schemas.microsoft.com/office/drawing/2014/main" id="{AFBCA3F1-8716-47AE-8F9E-61AED2BC4D9E}"/>
              </a:ext>
            </a:extLst>
          </p:cNvPr>
          <p:cNvCxnSpPr/>
          <p:nvPr/>
        </p:nvCxnSpPr>
        <p:spPr>
          <a:xfrm>
            <a:off x="1113823" y="2349820"/>
            <a:ext cx="0" cy="2589497"/>
          </a:xfrm>
          <a:prstGeom prst="line">
            <a:avLst/>
          </a:prstGeom>
          <a:solidFill>
            <a:srgbClr val="00A39E"/>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9ACC75CB-9D86-420A-9A08-A28DFC876B83}"/>
              </a:ext>
            </a:extLst>
          </p:cNvPr>
          <p:cNvSpPr/>
          <p:nvPr/>
        </p:nvSpPr>
        <p:spPr>
          <a:xfrm>
            <a:off x="1113823" y="2349820"/>
            <a:ext cx="39426" cy="1182779"/>
          </a:xfrm>
          <a:prstGeom prst="rect">
            <a:avLst/>
          </a:prstGeom>
          <a:gradFill>
            <a:gsLst>
              <a:gs pos="0">
                <a:srgbClr val="035475"/>
              </a:gs>
              <a:gs pos="100000">
                <a:srgbClr val="0096B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080808"/>
              </a:solidFill>
              <a:cs typeface="+mn-ea"/>
              <a:sym typeface="+mn-lt"/>
            </a:endParaRPr>
          </a:p>
        </p:txBody>
      </p:sp>
      <p:cxnSp>
        <p:nvCxnSpPr>
          <p:cNvPr id="28" name="直接连接符 5">
            <a:extLst>
              <a:ext uri="{FF2B5EF4-FFF2-40B4-BE49-F238E27FC236}">
                <a16:creationId xmlns:a16="http://schemas.microsoft.com/office/drawing/2014/main" id="{938D9597-4627-41D4-827C-32D897607EF6}"/>
              </a:ext>
            </a:extLst>
          </p:cNvPr>
          <p:cNvCxnSpPr/>
          <p:nvPr/>
        </p:nvCxnSpPr>
        <p:spPr>
          <a:xfrm flipV="1">
            <a:off x="3753890" y="3835645"/>
            <a:ext cx="0" cy="2613558"/>
          </a:xfrm>
          <a:prstGeom prst="line">
            <a:avLst/>
          </a:prstGeom>
          <a:solidFill>
            <a:srgbClr val="82B732"/>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D500D305-BB30-40C1-A41B-A66365BC86F9}"/>
              </a:ext>
            </a:extLst>
          </p:cNvPr>
          <p:cNvSpPr/>
          <p:nvPr/>
        </p:nvSpPr>
        <p:spPr>
          <a:xfrm flipV="1">
            <a:off x="3753890" y="5270669"/>
            <a:ext cx="39426" cy="1182779"/>
          </a:xfrm>
          <a:prstGeom prst="rect">
            <a:avLst/>
          </a:prstGeom>
          <a:gradFill>
            <a:gsLst>
              <a:gs pos="0">
                <a:srgbClr val="035475"/>
              </a:gs>
              <a:gs pos="100000">
                <a:srgbClr val="0096B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080808"/>
              </a:solidFill>
              <a:cs typeface="+mn-ea"/>
              <a:sym typeface="+mn-lt"/>
            </a:endParaRPr>
          </a:p>
        </p:txBody>
      </p:sp>
      <p:cxnSp>
        <p:nvCxnSpPr>
          <p:cNvPr id="30" name="直接连接符 8">
            <a:extLst>
              <a:ext uri="{FF2B5EF4-FFF2-40B4-BE49-F238E27FC236}">
                <a16:creationId xmlns:a16="http://schemas.microsoft.com/office/drawing/2014/main" id="{B13A3C2E-075A-4197-B34D-09423FAF7E73}"/>
              </a:ext>
            </a:extLst>
          </p:cNvPr>
          <p:cNvCxnSpPr/>
          <p:nvPr/>
        </p:nvCxnSpPr>
        <p:spPr>
          <a:xfrm>
            <a:off x="6393956" y="2349820"/>
            <a:ext cx="0" cy="2589497"/>
          </a:xfrm>
          <a:prstGeom prst="line">
            <a:avLst/>
          </a:prstGeom>
          <a:solidFill>
            <a:srgbClr val="F39C1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4AE8DD2C-4024-4F37-A83B-48AD8552A51D}"/>
              </a:ext>
            </a:extLst>
          </p:cNvPr>
          <p:cNvSpPr/>
          <p:nvPr/>
        </p:nvSpPr>
        <p:spPr>
          <a:xfrm>
            <a:off x="6393956" y="2349820"/>
            <a:ext cx="39426" cy="1182779"/>
          </a:xfrm>
          <a:prstGeom prst="rect">
            <a:avLst/>
          </a:prstGeom>
          <a:gradFill>
            <a:gsLst>
              <a:gs pos="0">
                <a:srgbClr val="035475"/>
              </a:gs>
              <a:gs pos="100000">
                <a:srgbClr val="0096B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080808"/>
              </a:solidFill>
              <a:cs typeface="+mn-ea"/>
              <a:sym typeface="+mn-lt"/>
            </a:endParaRPr>
          </a:p>
        </p:txBody>
      </p:sp>
      <p:cxnSp>
        <p:nvCxnSpPr>
          <p:cNvPr id="32" name="直接连接符 11">
            <a:extLst>
              <a:ext uri="{FF2B5EF4-FFF2-40B4-BE49-F238E27FC236}">
                <a16:creationId xmlns:a16="http://schemas.microsoft.com/office/drawing/2014/main" id="{4B51B36D-104D-4479-BDB6-176B147D6CF9}"/>
              </a:ext>
            </a:extLst>
          </p:cNvPr>
          <p:cNvCxnSpPr/>
          <p:nvPr/>
        </p:nvCxnSpPr>
        <p:spPr>
          <a:xfrm flipV="1">
            <a:off x="9034021" y="3835640"/>
            <a:ext cx="0" cy="2613559"/>
          </a:xfrm>
          <a:prstGeom prst="line">
            <a:avLst/>
          </a:prstGeom>
          <a:solidFill>
            <a:srgbClr val="E2376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F0DBC3AB-8009-48F0-ACC4-3DEF54FB3661}"/>
              </a:ext>
            </a:extLst>
          </p:cNvPr>
          <p:cNvSpPr/>
          <p:nvPr/>
        </p:nvSpPr>
        <p:spPr>
          <a:xfrm flipV="1">
            <a:off x="9034021" y="5270665"/>
            <a:ext cx="39426" cy="1182779"/>
          </a:xfrm>
          <a:prstGeom prst="rect">
            <a:avLst/>
          </a:prstGeom>
          <a:gradFill>
            <a:gsLst>
              <a:gs pos="0">
                <a:srgbClr val="035475"/>
              </a:gs>
              <a:gs pos="100000">
                <a:srgbClr val="0096B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080808"/>
              </a:solidFill>
              <a:cs typeface="+mn-ea"/>
              <a:sym typeface="+mn-lt"/>
            </a:endParaRPr>
          </a:p>
        </p:txBody>
      </p:sp>
      <p:sp>
        <p:nvSpPr>
          <p:cNvPr id="34" name="矩形 33">
            <a:extLst>
              <a:ext uri="{FF2B5EF4-FFF2-40B4-BE49-F238E27FC236}">
                <a16:creationId xmlns:a16="http://schemas.microsoft.com/office/drawing/2014/main" id="{7825E08D-780E-4C46-9BAB-7277096805E6}"/>
              </a:ext>
            </a:extLst>
          </p:cNvPr>
          <p:cNvSpPr/>
          <p:nvPr/>
        </p:nvSpPr>
        <p:spPr>
          <a:xfrm>
            <a:off x="6393957" y="3835640"/>
            <a:ext cx="2299761" cy="1114105"/>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cs typeface="+mn-ea"/>
              <a:sym typeface="+mn-lt"/>
            </a:endParaRPr>
          </a:p>
        </p:txBody>
      </p:sp>
      <p:sp>
        <p:nvSpPr>
          <p:cNvPr id="35" name="Freeform 1120">
            <a:extLst>
              <a:ext uri="{FF2B5EF4-FFF2-40B4-BE49-F238E27FC236}">
                <a16:creationId xmlns:a16="http://schemas.microsoft.com/office/drawing/2014/main" id="{F3B2DE53-FFF0-49B0-B910-9992C63C64EE}"/>
              </a:ext>
            </a:extLst>
          </p:cNvPr>
          <p:cNvSpPr>
            <a:spLocks noEditPoints="1"/>
          </p:cNvSpPr>
          <p:nvPr/>
        </p:nvSpPr>
        <p:spPr bwMode="auto">
          <a:xfrm>
            <a:off x="7222714" y="4144603"/>
            <a:ext cx="626806" cy="496179"/>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36" name="矩形 35">
            <a:extLst>
              <a:ext uri="{FF2B5EF4-FFF2-40B4-BE49-F238E27FC236}">
                <a16:creationId xmlns:a16="http://schemas.microsoft.com/office/drawing/2014/main" id="{FC9CC8AD-D541-49FC-9E04-A5519063FF08}"/>
              </a:ext>
            </a:extLst>
          </p:cNvPr>
          <p:cNvSpPr/>
          <p:nvPr/>
        </p:nvSpPr>
        <p:spPr>
          <a:xfrm>
            <a:off x="1113826" y="3835640"/>
            <a:ext cx="2299761" cy="1114105"/>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cs typeface="+mn-ea"/>
              <a:sym typeface="+mn-lt"/>
            </a:endParaRPr>
          </a:p>
        </p:txBody>
      </p:sp>
      <p:grpSp>
        <p:nvGrpSpPr>
          <p:cNvPr id="37" name="Group 1271">
            <a:extLst>
              <a:ext uri="{FF2B5EF4-FFF2-40B4-BE49-F238E27FC236}">
                <a16:creationId xmlns:a16="http://schemas.microsoft.com/office/drawing/2014/main" id="{D5BA359A-43F7-4C12-ABEF-4F5A6CE6688F}"/>
              </a:ext>
            </a:extLst>
          </p:cNvPr>
          <p:cNvGrpSpPr>
            <a:grpSpLocks noChangeAspect="1"/>
          </p:cNvGrpSpPr>
          <p:nvPr/>
        </p:nvGrpSpPr>
        <p:grpSpPr bwMode="auto">
          <a:xfrm>
            <a:off x="2016772" y="4167739"/>
            <a:ext cx="493864" cy="493365"/>
            <a:chOff x="5516" y="3626"/>
            <a:chExt cx="1981" cy="1979"/>
          </a:xfrm>
          <a:solidFill>
            <a:schemeClr val="bg1"/>
          </a:solidFill>
        </p:grpSpPr>
        <p:sp>
          <p:nvSpPr>
            <p:cNvPr id="38" name="Freeform 1273">
              <a:extLst>
                <a:ext uri="{FF2B5EF4-FFF2-40B4-BE49-F238E27FC236}">
                  <a16:creationId xmlns:a16="http://schemas.microsoft.com/office/drawing/2014/main" id="{FA81BFB7-6936-4FFF-A8D6-F2469E0E5937}"/>
                </a:ext>
              </a:extLst>
            </p:cNvPr>
            <p:cNvSpPr>
              <a:spLocks/>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39" name="Freeform 1274">
              <a:extLst>
                <a:ext uri="{FF2B5EF4-FFF2-40B4-BE49-F238E27FC236}">
                  <a16:creationId xmlns:a16="http://schemas.microsoft.com/office/drawing/2014/main" id="{D895CFF7-5578-4418-B4EB-45DA80368E94}"/>
                </a:ext>
              </a:extLst>
            </p:cNvPr>
            <p:cNvSpPr>
              <a:spLocks/>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40" name="Freeform 1275">
              <a:extLst>
                <a:ext uri="{FF2B5EF4-FFF2-40B4-BE49-F238E27FC236}">
                  <a16:creationId xmlns:a16="http://schemas.microsoft.com/office/drawing/2014/main" id="{7D1CFF77-6526-4670-8B1D-52F84FF4BF07}"/>
                </a:ext>
              </a:extLst>
            </p:cNvPr>
            <p:cNvSpPr>
              <a:spLocks/>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41" name="Freeform 1276">
              <a:extLst>
                <a:ext uri="{FF2B5EF4-FFF2-40B4-BE49-F238E27FC236}">
                  <a16:creationId xmlns:a16="http://schemas.microsoft.com/office/drawing/2014/main" id="{191EB27E-8720-40A2-A520-D2D08B0A236C}"/>
                </a:ext>
              </a:extLst>
            </p:cNvPr>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grpSp>
      <p:sp>
        <p:nvSpPr>
          <p:cNvPr id="42" name="矩形 41">
            <a:extLst>
              <a:ext uri="{FF2B5EF4-FFF2-40B4-BE49-F238E27FC236}">
                <a16:creationId xmlns:a16="http://schemas.microsoft.com/office/drawing/2014/main" id="{6C1711D6-10B7-4ADE-B5DC-E65C4AC528EA}"/>
              </a:ext>
            </a:extLst>
          </p:cNvPr>
          <p:cNvSpPr/>
          <p:nvPr/>
        </p:nvSpPr>
        <p:spPr>
          <a:xfrm flipV="1">
            <a:off x="9034024" y="3835640"/>
            <a:ext cx="2299761" cy="1114105"/>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cs typeface="+mn-ea"/>
              <a:sym typeface="+mn-lt"/>
            </a:endParaRPr>
          </a:p>
        </p:txBody>
      </p:sp>
      <p:grpSp>
        <p:nvGrpSpPr>
          <p:cNvPr id="43" name="Group 1036">
            <a:extLst>
              <a:ext uri="{FF2B5EF4-FFF2-40B4-BE49-F238E27FC236}">
                <a16:creationId xmlns:a16="http://schemas.microsoft.com/office/drawing/2014/main" id="{E45C8368-7BC0-430E-A397-7228614E78DB}"/>
              </a:ext>
            </a:extLst>
          </p:cNvPr>
          <p:cNvGrpSpPr>
            <a:grpSpLocks noChangeAspect="1"/>
          </p:cNvGrpSpPr>
          <p:nvPr/>
        </p:nvGrpSpPr>
        <p:grpSpPr bwMode="auto">
          <a:xfrm>
            <a:off x="9995748" y="4147415"/>
            <a:ext cx="508996" cy="505898"/>
            <a:chOff x="9876" y="-1946"/>
            <a:chExt cx="822" cy="817"/>
          </a:xfrm>
          <a:solidFill>
            <a:schemeClr val="bg1"/>
          </a:solidFill>
        </p:grpSpPr>
        <p:sp>
          <p:nvSpPr>
            <p:cNvPr id="44" name="Freeform 1038">
              <a:extLst>
                <a:ext uri="{FF2B5EF4-FFF2-40B4-BE49-F238E27FC236}">
                  <a16:creationId xmlns:a16="http://schemas.microsoft.com/office/drawing/2014/main" id="{1A02DA42-2C15-4EE4-992E-7EE1F84D1F34}"/>
                </a:ext>
              </a:extLst>
            </p:cNvPr>
            <p:cNvSpPr>
              <a:spLocks/>
            </p:cNvSpPr>
            <p:nvPr/>
          </p:nvSpPr>
          <p:spPr bwMode="auto">
            <a:xfrm>
              <a:off x="10016" y="-1801"/>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5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6 h 298"/>
                <a:gd name="T24" fmla="*/ 1396 w 1421"/>
                <a:gd name="T25" fmla="*/ 232 h 298"/>
                <a:gd name="T26" fmla="*/ 1378 w 1421"/>
                <a:gd name="T27" fmla="*/ 254 h 298"/>
                <a:gd name="T28" fmla="*/ 1356 w 1421"/>
                <a:gd name="T29" fmla="*/ 272 h 298"/>
                <a:gd name="T30" fmla="*/ 1330 w 1421"/>
                <a:gd name="T31" fmla="*/ 285 h 298"/>
                <a:gd name="T32" fmla="*/ 1302 w 1421"/>
                <a:gd name="T33" fmla="*/ 295 h 298"/>
                <a:gd name="T34" fmla="*/ 1272 w 1421"/>
                <a:gd name="T35" fmla="*/ 298 h 298"/>
                <a:gd name="T36" fmla="*/ 149 w 1421"/>
                <a:gd name="T37" fmla="*/ 298 h 298"/>
                <a:gd name="T38" fmla="*/ 119 w 1421"/>
                <a:gd name="T39" fmla="*/ 295 h 298"/>
                <a:gd name="T40" fmla="*/ 91 w 1421"/>
                <a:gd name="T41" fmla="*/ 285 h 298"/>
                <a:gd name="T42" fmla="*/ 65 w 1421"/>
                <a:gd name="T43" fmla="*/ 272 h 298"/>
                <a:gd name="T44" fmla="*/ 44 w 1421"/>
                <a:gd name="T45" fmla="*/ 254 h 298"/>
                <a:gd name="T46" fmla="*/ 25 w 1421"/>
                <a:gd name="T47" fmla="*/ 232 h 298"/>
                <a:gd name="T48" fmla="*/ 11 w 1421"/>
                <a:gd name="T49" fmla="*/ 206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5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5"/>
                  </a:lnTo>
                  <a:lnTo>
                    <a:pt x="1378" y="44"/>
                  </a:lnTo>
                  <a:lnTo>
                    <a:pt x="1396" y="66"/>
                  </a:lnTo>
                  <a:lnTo>
                    <a:pt x="1410" y="91"/>
                  </a:lnTo>
                  <a:lnTo>
                    <a:pt x="1418" y="119"/>
                  </a:lnTo>
                  <a:lnTo>
                    <a:pt x="1421" y="149"/>
                  </a:lnTo>
                  <a:lnTo>
                    <a:pt x="1418" y="179"/>
                  </a:lnTo>
                  <a:lnTo>
                    <a:pt x="1410" y="206"/>
                  </a:lnTo>
                  <a:lnTo>
                    <a:pt x="1396" y="232"/>
                  </a:lnTo>
                  <a:lnTo>
                    <a:pt x="1378" y="254"/>
                  </a:lnTo>
                  <a:lnTo>
                    <a:pt x="1356" y="272"/>
                  </a:lnTo>
                  <a:lnTo>
                    <a:pt x="1330" y="285"/>
                  </a:lnTo>
                  <a:lnTo>
                    <a:pt x="1302" y="295"/>
                  </a:lnTo>
                  <a:lnTo>
                    <a:pt x="1272" y="298"/>
                  </a:lnTo>
                  <a:lnTo>
                    <a:pt x="149" y="298"/>
                  </a:lnTo>
                  <a:lnTo>
                    <a:pt x="119" y="295"/>
                  </a:lnTo>
                  <a:lnTo>
                    <a:pt x="91" y="285"/>
                  </a:lnTo>
                  <a:lnTo>
                    <a:pt x="65" y="272"/>
                  </a:lnTo>
                  <a:lnTo>
                    <a:pt x="44" y="254"/>
                  </a:lnTo>
                  <a:lnTo>
                    <a:pt x="25" y="232"/>
                  </a:lnTo>
                  <a:lnTo>
                    <a:pt x="11" y="206"/>
                  </a:lnTo>
                  <a:lnTo>
                    <a:pt x="3" y="179"/>
                  </a:lnTo>
                  <a:lnTo>
                    <a:pt x="0" y="149"/>
                  </a:lnTo>
                  <a:lnTo>
                    <a:pt x="3" y="119"/>
                  </a:lnTo>
                  <a:lnTo>
                    <a:pt x="11" y="91"/>
                  </a:lnTo>
                  <a:lnTo>
                    <a:pt x="25" y="66"/>
                  </a:lnTo>
                  <a:lnTo>
                    <a:pt x="44" y="44"/>
                  </a:lnTo>
                  <a:lnTo>
                    <a:pt x="65" y="25"/>
                  </a:lnTo>
                  <a:lnTo>
                    <a:pt x="91" y="12"/>
                  </a:lnTo>
                  <a:lnTo>
                    <a:pt x="119" y="3"/>
                  </a:lnTo>
                  <a:lnTo>
                    <a:pt x="149"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45" name="Freeform 1039">
              <a:extLst>
                <a:ext uri="{FF2B5EF4-FFF2-40B4-BE49-F238E27FC236}">
                  <a16:creationId xmlns:a16="http://schemas.microsoft.com/office/drawing/2014/main" id="{AB4863B9-9F1B-404B-BD91-6367150BEF70}"/>
                </a:ext>
              </a:extLst>
            </p:cNvPr>
            <p:cNvSpPr>
              <a:spLocks/>
            </p:cNvSpPr>
            <p:nvPr/>
          </p:nvSpPr>
          <p:spPr bwMode="auto">
            <a:xfrm>
              <a:off x="10016" y="-1662"/>
              <a:ext cx="356" cy="75"/>
            </a:xfrm>
            <a:custGeom>
              <a:avLst/>
              <a:gdLst>
                <a:gd name="T0" fmla="*/ 149 w 1421"/>
                <a:gd name="T1" fmla="*/ 0 h 298"/>
                <a:gd name="T2" fmla="*/ 1272 w 1421"/>
                <a:gd name="T3" fmla="*/ 0 h 298"/>
                <a:gd name="T4" fmla="*/ 1302 w 1421"/>
                <a:gd name="T5" fmla="*/ 3 h 298"/>
                <a:gd name="T6" fmla="*/ 1330 w 1421"/>
                <a:gd name="T7" fmla="*/ 12 h 298"/>
                <a:gd name="T8" fmla="*/ 1356 w 1421"/>
                <a:gd name="T9" fmla="*/ 26 h 298"/>
                <a:gd name="T10" fmla="*/ 1378 w 1421"/>
                <a:gd name="T11" fmla="*/ 44 h 298"/>
                <a:gd name="T12" fmla="*/ 1396 w 1421"/>
                <a:gd name="T13" fmla="*/ 66 h 298"/>
                <a:gd name="T14" fmla="*/ 1410 w 1421"/>
                <a:gd name="T15" fmla="*/ 91 h 298"/>
                <a:gd name="T16" fmla="*/ 1418 w 1421"/>
                <a:gd name="T17" fmla="*/ 119 h 298"/>
                <a:gd name="T18" fmla="*/ 1421 w 1421"/>
                <a:gd name="T19" fmla="*/ 149 h 298"/>
                <a:gd name="T20" fmla="*/ 1418 w 1421"/>
                <a:gd name="T21" fmla="*/ 179 h 298"/>
                <a:gd name="T22" fmla="*/ 1410 w 1421"/>
                <a:gd name="T23" fmla="*/ 207 h 298"/>
                <a:gd name="T24" fmla="*/ 1396 w 1421"/>
                <a:gd name="T25" fmla="*/ 232 h 298"/>
                <a:gd name="T26" fmla="*/ 1378 w 1421"/>
                <a:gd name="T27" fmla="*/ 255 h 298"/>
                <a:gd name="T28" fmla="*/ 1356 w 1421"/>
                <a:gd name="T29" fmla="*/ 272 h 298"/>
                <a:gd name="T30" fmla="*/ 1330 w 1421"/>
                <a:gd name="T31" fmla="*/ 287 h 298"/>
                <a:gd name="T32" fmla="*/ 1302 w 1421"/>
                <a:gd name="T33" fmla="*/ 295 h 298"/>
                <a:gd name="T34" fmla="*/ 1272 w 1421"/>
                <a:gd name="T35" fmla="*/ 298 h 298"/>
                <a:gd name="T36" fmla="*/ 149 w 1421"/>
                <a:gd name="T37" fmla="*/ 298 h 298"/>
                <a:gd name="T38" fmla="*/ 119 w 1421"/>
                <a:gd name="T39" fmla="*/ 295 h 298"/>
                <a:gd name="T40" fmla="*/ 91 w 1421"/>
                <a:gd name="T41" fmla="*/ 287 h 298"/>
                <a:gd name="T42" fmla="*/ 65 w 1421"/>
                <a:gd name="T43" fmla="*/ 272 h 298"/>
                <a:gd name="T44" fmla="*/ 44 w 1421"/>
                <a:gd name="T45" fmla="*/ 255 h 298"/>
                <a:gd name="T46" fmla="*/ 25 w 1421"/>
                <a:gd name="T47" fmla="*/ 232 h 298"/>
                <a:gd name="T48" fmla="*/ 11 w 1421"/>
                <a:gd name="T49" fmla="*/ 207 h 298"/>
                <a:gd name="T50" fmla="*/ 3 w 1421"/>
                <a:gd name="T51" fmla="*/ 179 h 298"/>
                <a:gd name="T52" fmla="*/ 0 w 1421"/>
                <a:gd name="T53" fmla="*/ 149 h 298"/>
                <a:gd name="T54" fmla="*/ 3 w 1421"/>
                <a:gd name="T55" fmla="*/ 119 h 298"/>
                <a:gd name="T56" fmla="*/ 11 w 1421"/>
                <a:gd name="T57" fmla="*/ 91 h 298"/>
                <a:gd name="T58" fmla="*/ 25 w 1421"/>
                <a:gd name="T59" fmla="*/ 66 h 298"/>
                <a:gd name="T60" fmla="*/ 44 w 1421"/>
                <a:gd name="T61" fmla="*/ 44 h 298"/>
                <a:gd name="T62" fmla="*/ 65 w 1421"/>
                <a:gd name="T63" fmla="*/ 26 h 298"/>
                <a:gd name="T64" fmla="*/ 91 w 1421"/>
                <a:gd name="T65" fmla="*/ 12 h 298"/>
                <a:gd name="T66" fmla="*/ 119 w 1421"/>
                <a:gd name="T67" fmla="*/ 3 h 298"/>
                <a:gd name="T68" fmla="*/ 149 w 1421"/>
                <a:gd name="T6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1" h="298">
                  <a:moveTo>
                    <a:pt x="149" y="0"/>
                  </a:moveTo>
                  <a:lnTo>
                    <a:pt x="1272" y="0"/>
                  </a:lnTo>
                  <a:lnTo>
                    <a:pt x="1302" y="3"/>
                  </a:lnTo>
                  <a:lnTo>
                    <a:pt x="1330" y="12"/>
                  </a:lnTo>
                  <a:lnTo>
                    <a:pt x="1356" y="26"/>
                  </a:lnTo>
                  <a:lnTo>
                    <a:pt x="1378" y="44"/>
                  </a:lnTo>
                  <a:lnTo>
                    <a:pt x="1396" y="66"/>
                  </a:lnTo>
                  <a:lnTo>
                    <a:pt x="1410" y="91"/>
                  </a:lnTo>
                  <a:lnTo>
                    <a:pt x="1418" y="119"/>
                  </a:lnTo>
                  <a:lnTo>
                    <a:pt x="1421" y="149"/>
                  </a:lnTo>
                  <a:lnTo>
                    <a:pt x="1418" y="179"/>
                  </a:lnTo>
                  <a:lnTo>
                    <a:pt x="1410" y="207"/>
                  </a:lnTo>
                  <a:lnTo>
                    <a:pt x="1396" y="232"/>
                  </a:lnTo>
                  <a:lnTo>
                    <a:pt x="1378" y="255"/>
                  </a:lnTo>
                  <a:lnTo>
                    <a:pt x="1356" y="272"/>
                  </a:lnTo>
                  <a:lnTo>
                    <a:pt x="1330" y="287"/>
                  </a:lnTo>
                  <a:lnTo>
                    <a:pt x="1302" y="295"/>
                  </a:lnTo>
                  <a:lnTo>
                    <a:pt x="1272" y="298"/>
                  </a:lnTo>
                  <a:lnTo>
                    <a:pt x="149" y="298"/>
                  </a:lnTo>
                  <a:lnTo>
                    <a:pt x="119" y="295"/>
                  </a:lnTo>
                  <a:lnTo>
                    <a:pt x="91" y="287"/>
                  </a:lnTo>
                  <a:lnTo>
                    <a:pt x="65" y="272"/>
                  </a:lnTo>
                  <a:lnTo>
                    <a:pt x="44" y="255"/>
                  </a:lnTo>
                  <a:lnTo>
                    <a:pt x="25" y="232"/>
                  </a:lnTo>
                  <a:lnTo>
                    <a:pt x="11" y="207"/>
                  </a:lnTo>
                  <a:lnTo>
                    <a:pt x="3" y="179"/>
                  </a:lnTo>
                  <a:lnTo>
                    <a:pt x="0" y="149"/>
                  </a:lnTo>
                  <a:lnTo>
                    <a:pt x="3" y="119"/>
                  </a:lnTo>
                  <a:lnTo>
                    <a:pt x="11" y="91"/>
                  </a:lnTo>
                  <a:lnTo>
                    <a:pt x="25" y="66"/>
                  </a:lnTo>
                  <a:lnTo>
                    <a:pt x="44" y="44"/>
                  </a:lnTo>
                  <a:lnTo>
                    <a:pt x="65" y="26"/>
                  </a:lnTo>
                  <a:lnTo>
                    <a:pt x="91" y="12"/>
                  </a:lnTo>
                  <a:lnTo>
                    <a:pt x="119" y="3"/>
                  </a:lnTo>
                  <a:lnTo>
                    <a:pt x="149"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46" name="Freeform 1040">
              <a:extLst>
                <a:ext uri="{FF2B5EF4-FFF2-40B4-BE49-F238E27FC236}">
                  <a16:creationId xmlns:a16="http://schemas.microsoft.com/office/drawing/2014/main" id="{81D0006B-0B04-445A-B5E5-862E93D5DA0F}"/>
                </a:ext>
              </a:extLst>
            </p:cNvPr>
            <p:cNvSpPr>
              <a:spLocks/>
            </p:cNvSpPr>
            <p:nvPr/>
          </p:nvSpPr>
          <p:spPr bwMode="auto">
            <a:xfrm>
              <a:off x="10016" y="-1522"/>
              <a:ext cx="215" cy="74"/>
            </a:xfrm>
            <a:custGeom>
              <a:avLst/>
              <a:gdLst>
                <a:gd name="T0" fmla="*/ 149 w 860"/>
                <a:gd name="T1" fmla="*/ 0 h 297"/>
                <a:gd name="T2" fmla="*/ 711 w 860"/>
                <a:gd name="T3" fmla="*/ 0 h 297"/>
                <a:gd name="T4" fmla="*/ 741 w 860"/>
                <a:gd name="T5" fmla="*/ 3 h 297"/>
                <a:gd name="T6" fmla="*/ 769 w 860"/>
                <a:gd name="T7" fmla="*/ 11 h 297"/>
                <a:gd name="T8" fmla="*/ 795 w 860"/>
                <a:gd name="T9" fmla="*/ 26 h 297"/>
                <a:gd name="T10" fmla="*/ 817 w 860"/>
                <a:gd name="T11" fmla="*/ 43 h 297"/>
                <a:gd name="T12" fmla="*/ 835 w 860"/>
                <a:gd name="T13" fmla="*/ 66 h 297"/>
                <a:gd name="T14" fmla="*/ 849 w 860"/>
                <a:gd name="T15" fmla="*/ 90 h 297"/>
                <a:gd name="T16" fmla="*/ 857 w 860"/>
                <a:gd name="T17" fmla="*/ 118 h 297"/>
                <a:gd name="T18" fmla="*/ 860 w 860"/>
                <a:gd name="T19" fmla="*/ 149 h 297"/>
                <a:gd name="T20" fmla="*/ 857 w 860"/>
                <a:gd name="T21" fmla="*/ 179 h 297"/>
                <a:gd name="T22" fmla="*/ 849 w 860"/>
                <a:gd name="T23" fmla="*/ 207 h 297"/>
                <a:gd name="T24" fmla="*/ 835 w 860"/>
                <a:gd name="T25" fmla="*/ 231 h 297"/>
                <a:gd name="T26" fmla="*/ 817 w 860"/>
                <a:gd name="T27" fmla="*/ 254 h 297"/>
                <a:gd name="T28" fmla="*/ 795 w 860"/>
                <a:gd name="T29" fmla="*/ 271 h 297"/>
                <a:gd name="T30" fmla="*/ 769 w 860"/>
                <a:gd name="T31" fmla="*/ 286 h 297"/>
                <a:gd name="T32" fmla="*/ 741 w 860"/>
                <a:gd name="T33" fmla="*/ 294 h 297"/>
                <a:gd name="T34" fmla="*/ 711 w 860"/>
                <a:gd name="T35" fmla="*/ 297 h 297"/>
                <a:gd name="T36" fmla="*/ 149 w 860"/>
                <a:gd name="T37" fmla="*/ 297 h 297"/>
                <a:gd name="T38" fmla="*/ 119 w 860"/>
                <a:gd name="T39" fmla="*/ 294 h 297"/>
                <a:gd name="T40" fmla="*/ 91 w 860"/>
                <a:gd name="T41" fmla="*/ 286 h 297"/>
                <a:gd name="T42" fmla="*/ 65 w 860"/>
                <a:gd name="T43" fmla="*/ 271 h 297"/>
                <a:gd name="T44" fmla="*/ 44 w 860"/>
                <a:gd name="T45" fmla="*/ 254 h 297"/>
                <a:gd name="T46" fmla="*/ 25 w 860"/>
                <a:gd name="T47" fmla="*/ 231 h 297"/>
                <a:gd name="T48" fmla="*/ 11 w 860"/>
                <a:gd name="T49" fmla="*/ 207 h 297"/>
                <a:gd name="T50" fmla="*/ 3 w 860"/>
                <a:gd name="T51" fmla="*/ 179 h 297"/>
                <a:gd name="T52" fmla="*/ 0 w 860"/>
                <a:gd name="T53" fmla="*/ 149 h 297"/>
                <a:gd name="T54" fmla="*/ 3 w 860"/>
                <a:gd name="T55" fmla="*/ 118 h 297"/>
                <a:gd name="T56" fmla="*/ 11 w 860"/>
                <a:gd name="T57" fmla="*/ 90 h 297"/>
                <a:gd name="T58" fmla="*/ 25 w 860"/>
                <a:gd name="T59" fmla="*/ 66 h 297"/>
                <a:gd name="T60" fmla="*/ 44 w 860"/>
                <a:gd name="T61" fmla="*/ 43 h 297"/>
                <a:gd name="T62" fmla="*/ 65 w 860"/>
                <a:gd name="T63" fmla="*/ 26 h 297"/>
                <a:gd name="T64" fmla="*/ 91 w 860"/>
                <a:gd name="T65" fmla="*/ 11 h 297"/>
                <a:gd name="T66" fmla="*/ 119 w 860"/>
                <a:gd name="T67" fmla="*/ 3 h 297"/>
                <a:gd name="T68" fmla="*/ 149 w 860"/>
                <a:gd name="T6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0" h="297">
                  <a:moveTo>
                    <a:pt x="149" y="0"/>
                  </a:moveTo>
                  <a:lnTo>
                    <a:pt x="711" y="0"/>
                  </a:lnTo>
                  <a:lnTo>
                    <a:pt x="741" y="3"/>
                  </a:lnTo>
                  <a:lnTo>
                    <a:pt x="769" y="11"/>
                  </a:lnTo>
                  <a:lnTo>
                    <a:pt x="795" y="26"/>
                  </a:lnTo>
                  <a:lnTo>
                    <a:pt x="817" y="43"/>
                  </a:lnTo>
                  <a:lnTo>
                    <a:pt x="835" y="66"/>
                  </a:lnTo>
                  <a:lnTo>
                    <a:pt x="849" y="90"/>
                  </a:lnTo>
                  <a:lnTo>
                    <a:pt x="857" y="118"/>
                  </a:lnTo>
                  <a:lnTo>
                    <a:pt x="860" y="149"/>
                  </a:lnTo>
                  <a:lnTo>
                    <a:pt x="857" y="179"/>
                  </a:lnTo>
                  <a:lnTo>
                    <a:pt x="849" y="207"/>
                  </a:lnTo>
                  <a:lnTo>
                    <a:pt x="835" y="231"/>
                  </a:lnTo>
                  <a:lnTo>
                    <a:pt x="817" y="254"/>
                  </a:lnTo>
                  <a:lnTo>
                    <a:pt x="795" y="271"/>
                  </a:lnTo>
                  <a:lnTo>
                    <a:pt x="769" y="286"/>
                  </a:lnTo>
                  <a:lnTo>
                    <a:pt x="741" y="294"/>
                  </a:lnTo>
                  <a:lnTo>
                    <a:pt x="711" y="297"/>
                  </a:lnTo>
                  <a:lnTo>
                    <a:pt x="149" y="297"/>
                  </a:lnTo>
                  <a:lnTo>
                    <a:pt x="119" y="294"/>
                  </a:lnTo>
                  <a:lnTo>
                    <a:pt x="91" y="286"/>
                  </a:lnTo>
                  <a:lnTo>
                    <a:pt x="65" y="271"/>
                  </a:lnTo>
                  <a:lnTo>
                    <a:pt x="44" y="254"/>
                  </a:lnTo>
                  <a:lnTo>
                    <a:pt x="25" y="231"/>
                  </a:lnTo>
                  <a:lnTo>
                    <a:pt x="11" y="207"/>
                  </a:lnTo>
                  <a:lnTo>
                    <a:pt x="3" y="179"/>
                  </a:lnTo>
                  <a:lnTo>
                    <a:pt x="0" y="149"/>
                  </a:lnTo>
                  <a:lnTo>
                    <a:pt x="3" y="118"/>
                  </a:lnTo>
                  <a:lnTo>
                    <a:pt x="11" y="90"/>
                  </a:lnTo>
                  <a:lnTo>
                    <a:pt x="25" y="66"/>
                  </a:lnTo>
                  <a:lnTo>
                    <a:pt x="44" y="43"/>
                  </a:lnTo>
                  <a:lnTo>
                    <a:pt x="65" y="26"/>
                  </a:lnTo>
                  <a:lnTo>
                    <a:pt x="91" y="11"/>
                  </a:lnTo>
                  <a:lnTo>
                    <a:pt x="119" y="3"/>
                  </a:lnTo>
                  <a:lnTo>
                    <a:pt x="149"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47" name="Freeform 1041">
              <a:extLst>
                <a:ext uri="{FF2B5EF4-FFF2-40B4-BE49-F238E27FC236}">
                  <a16:creationId xmlns:a16="http://schemas.microsoft.com/office/drawing/2014/main" id="{C5B53894-757A-4F81-8B99-BC13A7DECDAB}"/>
                </a:ext>
              </a:extLst>
            </p:cNvPr>
            <p:cNvSpPr>
              <a:spLocks/>
            </p:cNvSpPr>
            <p:nvPr/>
          </p:nvSpPr>
          <p:spPr bwMode="auto">
            <a:xfrm>
              <a:off x="9876" y="-1946"/>
              <a:ext cx="636" cy="817"/>
            </a:xfrm>
            <a:custGeom>
              <a:avLst/>
              <a:gdLst>
                <a:gd name="T0" fmla="*/ 150 w 2545"/>
                <a:gd name="T1" fmla="*/ 0 h 3271"/>
                <a:gd name="T2" fmla="*/ 2395 w 2545"/>
                <a:gd name="T3" fmla="*/ 0 h 3271"/>
                <a:gd name="T4" fmla="*/ 2425 w 2545"/>
                <a:gd name="T5" fmla="*/ 3 h 3271"/>
                <a:gd name="T6" fmla="*/ 2453 w 2545"/>
                <a:gd name="T7" fmla="*/ 11 h 3271"/>
                <a:gd name="T8" fmla="*/ 2479 w 2545"/>
                <a:gd name="T9" fmla="*/ 26 h 3271"/>
                <a:gd name="T10" fmla="*/ 2501 w 2545"/>
                <a:gd name="T11" fmla="*/ 43 h 3271"/>
                <a:gd name="T12" fmla="*/ 2520 w 2545"/>
                <a:gd name="T13" fmla="*/ 66 h 3271"/>
                <a:gd name="T14" fmla="*/ 2533 w 2545"/>
                <a:gd name="T15" fmla="*/ 90 h 3271"/>
                <a:gd name="T16" fmla="*/ 2542 w 2545"/>
                <a:gd name="T17" fmla="*/ 118 h 3271"/>
                <a:gd name="T18" fmla="*/ 2545 w 2545"/>
                <a:gd name="T19" fmla="*/ 148 h 3271"/>
                <a:gd name="T20" fmla="*/ 2545 w 2545"/>
                <a:gd name="T21" fmla="*/ 369 h 3271"/>
                <a:gd name="T22" fmla="*/ 2246 w 2545"/>
                <a:gd name="T23" fmla="*/ 885 h 3271"/>
                <a:gd name="T24" fmla="*/ 2246 w 2545"/>
                <a:gd name="T25" fmla="*/ 297 h 3271"/>
                <a:gd name="T26" fmla="*/ 300 w 2545"/>
                <a:gd name="T27" fmla="*/ 297 h 3271"/>
                <a:gd name="T28" fmla="*/ 300 w 2545"/>
                <a:gd name="T29" fmla="*/ 2973 h 3271"/>
                <a:gd name="T30" fmla="*/ 2246 w 2545"/>
                <a:gd name="T31" fmla="*/ 2973 h 3271"/>
                <a:gd name="T32" fmla="*/ 2246 w 2545"/>
                <a:gd name="T33" fmla="*/ 2603 h 3271"/>
                <a:gd name="T34" fmla="*/ 2403 w 2545"/>
                <a:gd name="T35" fmla="*/ 2500 h 3271"/>
                <a:gd name="T36" fmla="*/ 2430 w 2545"/>
                <a:gd name="T37" fmla="*/ 2478 h 3271"/>
                <a:gd name="T38" fmla="*/ 2454 w 2545"/>
                <a:gd name="T39" fmla="*/ 2453 h 3271"/>
                <a:gd name="T40" fmla="*/ 2474 w 2545"/>
                <a:gd name="T41" fmla="*/ 2425 h 3271"/>
                <a:gd name="T42" fmla="*/ 2545 w 2545"/>
                <a:gd name="T43" fmla="*/ 2302 h 3271"/>
                <a:gd name="T44" fmla="*/ 2545 w 2545"/>
                <a:gd name="T45" fmla="*/ 3122 h 3271"/>
                <a:gd name="T46" fmla="*/ 2542 w 2545"/>
                <a:gd name="T47" fmla="*/ 3151 h 3271"/>
                <a:gd name="T48" fmla="*/ 2533 w 2545"/>
                <a:gd name="T49" fmla="*/ 3179 h 3271"/>
                <a:gd name="T50" fmla="*/ 2520 w 2545"/>
                <a:gd name="T51" fmla="*/ 3205 h 3271"/>
                <a:gd name="T52" fmla="*/ 2501 w 2545"/>
                <a:gd name="T53" fmla="*/ 3226 h 3271"/>
                <a:gd name="T54" fmla="*/ 2479 w 2545"/>
                <a:gd name="T55" fmla="*/ 3245 h 3271"/>
                <a:gd name="T56" fmla="*/ 2453 w 2545"/>
                <a:gd name="T57" fmla="*/ 3258 h 3271"/>
                <a:gd name="T58" fmla="*/ 2425 w 2545"/>
                <a:gd name="T59" fmla="*/ 3268 h 3271"/>
                <a:gd name="T60" fmla="*/ 2395 w 2545"/>
                <a:gd name="T61" fmla="*/ 3271 h 3271"/>
                <a:gd name="T62" fmla="*/ 150 w 2545"/>
                <a:gd name="T63" fmla="*/ 3271 h 3271"/>
                <a:gd name="T64" fmla="*/ 120 w 2545"/>
                <a:gd name="T65" fmla="*/ 3268 h 3271"/>
                <a:gd name="T66" fmla="*/ 92 w 2545"/>
                <a:gd name="T67" fmla="*/ 3258 h 3271"/>
                <a:gd name="T68" fmla="*/ 66 w 2545"/>
                <a:gd name="T69" fmla="*/ 3245 h 3271"/>
                <a:gd name="T70" fmla="*/ 44 w 2545"/>
                <a:gd name="T71" fmla="*/ 3226 h 3271"/>
                <a:gd name="T72" fmla="*/ 26 w 2545"/>
                <a:gd name="T73" fmla="*/ 3205 h 3271"/>
                <a:gd name="T74" fmla="*/ 12 w 2545"/>
                <a:gd name="T75" fmla="*/ 3179 h 3271"/>
                <a:gd name="T76" fmla="*/ 3 w 2545"/>
                <a:gd name="T77" fmla="*/ 3151 h 3271"/>
                <a:gd name="T78" fmla="*/ 0 w 2545"/>
                <a:gd name="T79" fmla="*/ 3122 h 3271"/>
                <a:gd name="T80" fmla="*/ 0 w 2545"/>
                <a:gd name="T81" fmla="*/ 148 h 3271"/>
                <a:gd name="T82" fmla="*/ 3 w 2545"/>
                <a:gd name="T83" fmla="*/ 118 h 3271"/>
                <a:gd name="T84" fmla="*/ 12 w 2545"/>
                <a:gd name="T85" fmla="*/ 90 h 3271"/>
                <a:gd name="T86" fmla="*/ 26 w 2545"/>
                <a:gd name="T87" fmla="*/ 66 h 3271"/>
                <a:gd name="T88" fmla="*/ 44 w 2545"/>
                <a:gd name="T89" fmla="*/ 43 h 3271"/>
                <a:gd name="T90" fmla="*/ 66 w 2545"/>
                <a:gd name="T91" fmla="*/ 26 h 3271"/>
                <a:gd name="T92" fmla="*/ 92 w 2545"/>
                <a:gd name="T93" fmla="*/ 11 h 3271"/>
                <a:gd name="T94" fmla="*/ 120 w 2545"/>
                <a:gd name="T95" fmla="*/ 3 h 3271"/>
                <a:gd name="T96" fmla="*/ 150 w 2545"/>
                <a:gd name="T97" fmla="*/ 0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5" h="3271">
                  <a:moveTo>
                    <a:pt x="150" y="0"/>
                  </a:moveTo>
                  <a:lnTo>
                    <a:pt x="2395" y="0"/>
                  </a:lnTo>
                  <a:lnTo>
                    <a:pt x="2425" y="3"/>
                  </a:lnTo>
                  <a:lnTo>
                    <a:pt x="2453" y="11"/>
                  </a:lnTo>
                  <a:lnTo>
                    <a:pt x="2479" y="26"/>
                  </a:lnTo>
                  <a:lnTo>
                    <a:pt x="2501" y="43"/>
                  </a:lnTo>
                  <a:lnTo>
                    <a:pt x="2520" y="66"/>
                  </a:lnTo>
                  <a:lnTo>
                    <a:pt x="2533" y="90"/>
                  </a:lnTo>
                  <a:lnTo>
                    <a:pt x="2542" y="118"/>
                  </a:lnTo>
                  <a:lnTo>
                    <a:pt x="2545" y="148"/>
                  </a:lnTo>
                  <a:lnTo>
                    <a:pt x="2545" y="369"/>
                  </a:lnTo>
                  <a:lnTo>
                    <a:pt x="2246" y="885"/>
                  </a:lnTo>
                  <a:lnTo>
                    <a:pt x="2246" y="297"/>
                  </a:lnTo>
                  <a:lnTo>
                    <a:pt x="300" y="297"/>
                  </a:lnTo>
                  <a:lnTo>
                    <a:pt x="300" y="2973"/>
                  </a:lnTo>
                  <a:lnTo>
                    <a:pt x="2246" y="2973"/>
                  </a:lnTo>
                  <a:lnTo>
                    <a:pt x="2246" y="2603"/>
                  </a:lnTo>
                  <a:lnTo>
                    <a:pt x="2403" y="2500"/>
                  </a:lnTo>
                  <a:lnTo>
                    <a:pt x="2430" y="2478"/>
                  </a:lnTo>
                  <a:lnTo>
                    <a:pt x="2454" y="2453"/>
                  </a:lnTo>
                  <a:lnTo>
                    <a:pt x="2474" y="2425"/>
                  </a:lnTo>
                  <a:lnTo>
                    <a:pt x="2545" y="2302"/>
                  </a:lnTo>
                  <a:lnTo>
                    <a:pt x="2545" y="3122"/>
                  </a:lnTo>
                  <a:lnTo>
                    <a:pt x="2542" y="3151"/>
                  </a:lnTo>
                  <a:lnTo>
                    <a:pt x="2533" y="3179"/>
                  </a:lnTo>
                  <a:lnTo>
                    <a:pt x="2520" y="3205"/>
                  </a:lnTo>
                  <a:lnTo>
                    <a:pt x="2501" y="3226"/>
                  </a:lnTo>
                  <a:lnTo>
                    <a:pt x="2479" y="3245"/>
                  </a:lnTo>
                  <a:lnTo>
                    <a:pt x="2453" y="3258"/>
                  </a:lnTo>
                  <a:lnTo>
                    <a:pt x="2425" y="3268"/>
                  </a:lnTo>
                  <a:lnTo>
                    <a:pt x="2395" y="3271"/>
                  </a:lnTo>
                  <a:lnTo>
                    <a:pt x="150" y="3271"/>
                  </a:lnTo>
                  <a:lnTo>
                    <a:pt x="120" y="3268"/>
                  </a:lnTo>
                  <a:lnTo>
                    <a:pt x="92" y="3258"/>
                  </a:lnTo>
                  <a:lnTo>
                    <a:pt x="66" y="3245"/>
                  </a:lnTo>
                  <a:lnTo>
                    <a:pt x="44" y="3226"/>
                  </a:lnTo>
                  <a:lnTo>
                    <a:pt x="26" y="3205"/>
                  </a:lnTo>
                  <a:lnTo>
                    <a:pt x="12" y="3179"/>
                  </a:lnTo>
                  <a:lnTo>
                    <a:pt x="3" y="3151"/>
                  </a:lnTo>
                  <a:lnTo>
                    <a:pt x="0" y="3122"/>
                  </a:lnTo>
                  <a:lnTo>
                    <a:pt x="0" y="148"/>
                  </a:lnTo>
                  <a:lnTo>
                    <a:pt x="3" y="118"/>
                  </a:lnTo>
                  <a:lnTo>
                    <a:pt x="12" y="90"/>
                  </a:lnTo>
                  <a:lnTo>
                    <a:pt x="26" y="66"/>
                  </a:lnTo>
                  <a:lnTo>
                    <a:pt x="44" y="43"/>
                  </a:lnTo>
                  <a:lnTo>
                    <a:pt x="66" y="26"/>
                  </a:lnTo>
                  <a:lnTo>
                    <a:pt x="92" y="11"/>
                  </a:lnTo>
                  <a:lnTo>
                    <a:pt x="120" y="3"/>
                  </a:lnTo>
                  <a:lnTo>
                    <a:pt x="15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dirty="0">
                <a:cs typeface="+mn-ea"/>
                <a:sym typeface="+mn-lt"/>
              </a:endParaRPr>
            </a:p>
          </p:txBody>
        </p:sp>
        <p:sp>
          <p:nvSpPr>
            <p:cNvPr id="48" name="Freeform 1042">
              <a:extLst>
                <a:ext uri="{FF2B5EF4-FFF2-40B4-BE49-F238E27FC236}">
                  <a16:creationId xmlns:a16="http://schemas.microsoft.com/office/drawing/2014/main" id="{81B9F896-5DCF-49D1-84FE-AF19FAD338D7}"/>
                </a:ext>
              </a:extLst>
            </p:cNvPr>
            <p:cNvSpPr>
              <a:spLocks noEditPoints="1"/>
            </p:cNvSpPr>
            <p:nvPr/>
          </p:nvSpPr>
          <p:spPr bwMode="auto">
            <a:xfrm>
              <a:off x="10305" y="-1855"/>
              <a:ext cx="393" cy="586"/>
            </a:xfrm>
            <a:custGeom>
              <a:avLst/>
              <a:gdLst>
                <a:gd name="T0" fmla="*/ 130 w 1574"/>
                <a:gd name="T1" fmla="*/ 1973 h 2342"/>
                <a:gd name="T2" fmla="*/ 221 w 1574"/>
                <a:gd name="T3" fmla="*/ 2017 h 2342"/>
                <a:gd name="T4" fmla="*/ 305 w 1574"/>
                <a:gd name="T5" fmla="*/ 2073 h 2342"/>
                <a:gd name="T6" fmla="*/ 434 w 1574"/>
                <a:gd name="T7" fmla="*/ 1957 h 2342"/>
                <a:gd name="T8" fmla="*/ 385 w 1574"/>
                <a:gd name="T9" fmla="*/ 1912 h 2342"/>
                <a:gd name="T10" fmla="*/ 311 w 1574"/>
                <a:gd name="T11" fmla="*/ 1861 h 2342"/>
                <a:gd name="T12" fmla="*/ 242 w 1574"/>
                <a:gd name="T13" fmla="*/ 1827 h 2342"/>
                <a:gd name="T14" fmla="*/ 186 w 1574"/>
                <a:gd name="T15" fmla="*/ 1808 h 2342"/>
                <a:gd name="T16" fmla="*/ 140 w 1574"/>
                <a:gd name="T17" fmla="*/ 1799 h 2342"/>
                <a:gd name="T18" fmla="*/ 1106 w 1574"/>
                <a:gd name="T19" fmla="*/ 0 h 2342"/>
                <a:gd name="T20" fmla="*/ 1161 w 1574"/>
                <a:gd name="T21" fmla="*/ 7 h 2342"/>
                <a:gd name="T22" fmla="*/ 1227 w 1574"/>
                <a:gd name="T23" fmla="*/ 25 h 2342"/>
                <a:gd name="T24" fmla="*/ 1305 w 1574"/>
                <a:gd name="T25" fmla="*/ 56 h 2342"/>
                <a:gd name="T26" fmla="*/ 1391 w 1574"/>
                <a:gd name="T27" fmla="*/ 107 h 2342"/>
                <a:gd name="T28" fmla="*/ 1462 w 1574"/>
                <a:gd name="T29" fmla="*/ 161 h 2342"/>
                <a:gd name="T30" fmla="*/ 1512 w 1574"/>
                <a:gd name="T31" fmla="*/ 213 h 2342"/>
                <a:gd name="T32" fmla="*/ 1544 w 1574"/>
                <a:gd name="T33" fmla="*/ 258 h 2342"/>
                <a:gd name="T34" fmla="*/ 1562 w 1574"/>
                <a:gd name="T35" fmla="*/ 294 h 2342"/>
                <a:gd name="T36" fmla="*/ 1571 w 1574"/>
                <a:gd name="T37" fmla="*/ 316 h 2342"/>
                <a:gd name="T38" fmla="*/ 1574 w 1574"/>
                <a:gd name="T39" fmla="*/ 340 h 2342"/>
                <a:gd name="T40" fmla="*/ 1563 w 1574"/>
                <a:gd name="T41" fmla="*/ 375 h 2342"/>
                <a:gd name="T42" fmla="*/ 618 w 1574"/>
                <a:gd name="T43" fmla="*/ 1998 h 2342"/>
                <a:gd name="T44" fmla="*/ 115 w 1574"/>
                <a:gd name="T45" fmla="*/ 2330 h 2342"/>
                <a:gd name="T46" fmla="*/ 77 w 1574"/>
                <a:gd name="T47" fmla="*/ 2342 h 2342"/>
                <a:gd name="T48" fmla="*/ 36 w 1574"/>
                <a:gd name="T49" fmla="*/ 2332 h 2342"/>
                <a:gd name="T50" fmla="*/ 13 w 1574"/>
                <a:gd name="T51" fmla="*/ 2311 h 2342"/>
                <a:gd name="T52" fmla="*/ 0 w 1574"/>
                <a:gd name="T53" fmla="*/ 2280 h 2342"/>
                <a:gd name="T54" fmla="*/ 34 w 1574"/>
                <a:gd name="T55" fmla="*/ 1683 h 2342"/>
                <a:gd name="T56" fmla="*/ 45 w 1574"/>
                <a:gd name="T57" fmla="*/ 1651 h 2342"/>
                <a:gd name="T58" fmla="*/ 991 w 1574"/>
                <a:gd name="T59" fmla="*/ 27 h 2342"/>
                <a:gd name="T60" fmla="*/ 1023 w 1574"/>
                <a:gd name="T61" fmla="*/ 7 h 2342"/>
                <a:gd name="T62" fmla="*/ 1036 w 1574"/>
                <a:gd name="T63" fmla="*/ 4 h 2342"/>
                <a:gd name="T64" fmla="*/ 1064 w 1574"/>
                <a:gd name="T6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4" h="2342">
                  <a:moveTo>
                    <a:pt x="140" y="1799"/>
                  </a:moveTo>
                  <a:lnTo>
                    <a:pt x="130" y="1973"/>
                  </a:lnTo>
                  <a:lnTo>
                    <a:pt x="175" y="1993"/>
                  </a:lnTo>
                  <a:lnTo>
                    <a:pt x="221" y="2017"/>
                  </a:lnTo>
                  <a:lnTo>
                    <a:pt x="264" y="2043"/>
                  </a:lnTo>
                  <a:lnTo>
                    <a:pt x="305" y="2073"/>
                  </a:lnTo>
                  <a:lnTo>
                    <a:pt x="451" y="1976"/>
                  </a:lnTo>
                  <a:lnTo>
                    <a:pt x="434" y="1957"/>
                  </a:lnTo>
                  <a:lnTo>
                    <a:pt x="412" y="1935"/>
                  </a:lnTo>
                  <a:lnTo>
                    <a:pt x="385" y="1912"/>
                  </a:lnTo>
                  <a:lnTo>
                    <a:pt x="351" y="1887"/>
                  </a:lnTo>
                  <a:lnTo>
                    <a:pt x="311" y="1861"/>
                  </a:lnTo>
                  <a:lnTo>
                    <a:pt x="276" y="1843"/>
                  </a:lnTo>
                  <a:lnTo>
                    <a:pt x="242" y="1827"/>
                  </a:lnTo>
                  <a:lnTo>
                    <a:pt x="212" y="1816"/>
                  </a:lnTo>
                  <a:lnTo>
                    <a:pt x="186" y="1808"/>
                  </a:lnTo>
                  <a:lnTo>
                    <a:pt x="162" y="1803"/>
                  </a:lnTo>
                  <a:lnTo>
                    <a:pt x="140" y="1799"/>
                  </a:lnTo>
                  <a:close/>
                  <a:moveTo>
                    <a:pt x="1083" y="0"/>
                  </a:moveTo>
                  <a:lnTo>
                    <a:pt x="1106" y="0"/>
                  </a:lnTo>
                  <a:lnTo>
                    <a:pt x="1132" y="2"/>
                  </a:lnTo>
                  <a:lnTo>
                    <a:pt x="1161" y="7"/>
                  </a:lnTo>
                  <a:lnTo>
                    <a:pt x="1192" y="14"/>
                  </a:lnTo>
                  <a:lnTo>
                    <a:pt x="1227" y="25"/>
                  </a:lnTo>
                  <a:lnTo>
                    <a:pt x="1264" y="39"/>
                  </a:lnTo>
                  <a:lnTo>
                    <a:pt x="1305" y="56"/>
                  </a:lnTo>
                  <a:lnTo>
                    <a:pt x="1347" y="80"/>
                  </a:lnTo>
                  <a:lnTo>
                    <a:pt x="1391" y="107"/>
                  </a:lnTo>
                  <a:lnTo>
                    <a:pt x="1430" y="135"/>
                  </a:lnTo>
                  <a:lnTo>
                    <a:pt x="1462" y="161"/>
                  </a:lnTo>
                  <a:lnTo>
                    <a:pt x="1489" y="188"/>
                  </a:lnTo>
                  <a:lnTo>
                    <a:pt x="1512" y="213"/>
                  </a:lnTo>
                  <a:lnTo>
                    <a:pt x="1529" y="236"/>
                  </a:lnTo>
                  <a:lnTo>
                    <a:pt x="1544" y="258"/>
                  </a:lnTo>
                  <a:lnTo>
                    <a:pt x="1554" y="277"/>
                  </a:lnTo>
                  <a:lnTo>
                    <a:pt x="1562" y="294"/>
                  </a:lnTo>
                  <a:lnTo>
                    <a:pt x="1567" y="307"/>
                  </a:lnTo>
                  <a:lnTo>
                    <a:pt x="1571" y="316"/>
                  </a:lnTo>
                  <a:lnTo>
                    <a:pt x="1572" y="322"/>
                  </a:lnTo>
                  <a:lnTo>
                    <a:pt x="1574" y="340"/>
                  </a:lnTo>
                  <a:lnTo>
                    <a:pt x="1571" y="359"/>
                  </a:lnTo>
                  <a:lnTo>
                    <a:pt x="1563" y="375"/>
                  </a:lnTo>
                  <a:lnTo>
                    <a:pt x="628" y="1985"/>
                  </a:lnTo>
                  <a:lnTo>
                    <a:pt x="618" y="1998"/>
                  </a:lnTo>
                  <a:lnTo>
                    <a:pt x="605" y="2009"/>
                  </a:lnTo>
                  <a:lnTo>
                    <a:pt x="115" y="2330"/>
                  </a:lnTo>
                  <a:lnTo>
                    <a:pt x="97" y="2339"/>
                  </a:lnTo>
                  <a:lnTo>
                    <a:pt x="77" y="2342"/>
                  </a:lnTo>
                  <a:lnTo>
                    <a:pt x="56" y="2340"/>
                  </a:lnTo>
                  <a:lnTo>
                    <a:pt x="36" y="2332"/>
                  </a:lnTo>
                  <a:lnTo>
                    <a:pt x="23" y="2323"/>
                  </a:lnTo>
                  <a:lnTo>
                    <a:pt x="13" y="2311"/>
                  </a:lnTo>
                  <a:lnTo>
                    <a:pt x="5" y="2296"/>
                  </a:lnTo>
                  <a:lnTo>
                    <a:pt x="0" y="2280"/>
                  </a:lnTo>
                  <a:lnTo>
                    <a:pt x="0" y="2263"/>
                  </a:lnTo>
                  <a:lnTo>
                    <a:pt x="34" y="1683"/>
                  </a:lnTo>
                  <a:lnTo>
                    <a:pt x="38" y="1666"/>
                  </a:lnTo>
                  <a:lnTo>
                    <a:pt x="45" y="1651"/>
                  </a:lnTo>
                  <a:lnTo>
                    <a:pt x="981" y="41"/>
                  </a:lnTo>
                  <a:lnTo>
                    <a:pt x="991" y="27"/>
                  </a:lnTo>
                  <a:lnTo>
                    <a:pt x="1005" y="15"/>
                  </a:lnTo>
                  <a:lnTo>
                    <a:pt x="1023" y="7"/>
                  </a:lnTo>
                  <a:lnTo>
                    <a:pt x="1027" y="6"/>
                  </a:lnTo>
                  <a:lnTo>
                    <a:pt x="1036" y="4"/>
                  </a:lnTo>
                  <a:lnTo>
                    <a:pt x="1049" y="2"/>
                  </a:lnTo>
                  <a:lnTo>
                    <a:pt x="1064" y="0"/>
                  </a:lnTo>
                  <a:lnTo>
                    <a:pt x="108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49" name="Freeform 1043">
              <a:extLst>
                <a:ext uri="{FF2B5EF4-FFF2-40B4-BE49-F238E27FC236}">
                  <a16:creationId xmlns:a16="http://schemas.microsoft.com/office/drawing/2014/main" id="{2472D7CF-55D2-4050-ABCE-74F2C23D2721}"/>
                </a:ext>
              </a:extLst>
            </p:cNvPr>
            <p:cNvSpPr>
              <a:spLocks/>
            </p:cNvSpPr>
            <p:nvPr/>
          </p:nvSpPr>
          <p:spPr bwMode="auto">
            <a:xfrm>
              <a:off x="9995" y="-1385"/>
              <a:ext cx="286" cy="146"/>
            </a:xfrm>
            <a:custGeom>
              <a:avLst/>
              <a:gdLst>
                <a:gd name="T0" fmla="*/ 551 w 1143"/>
                <a:gd name="T1" fmla="*/ 5 h 585"/>
                <a:gd name="T2" fmla="*/ 577 w 1143"/>
                <a:gd name="T3" fmla="*/ 28 h 585"/>
                <a:gd name="T4" fmla="*/ 585 w 1143"/>
                <a:gd name="T5" fmla="*/ 110 h 585"/>
                <a:gd name="T6" fmla="*/ 554 w 1143"/>
                <a:gd name="T7" fmla="*/ 197 h 585"/>
                <a:gd name="T8" fmla="*/ 563 w 1143"/>
                <a:gd name="T9" fmla="*/ 239 h 585"/>
                <a:gd name="T10" fmla="*/ 581 w 1143"/>
                <a:gd name="T11" fmla="*/ 267 h 585"/>
                <a:gd name="T12" fmla="*/ 631 w 1143"/>
                <a:gd name="T13" fmla="*/ 275 h 585"/>
                <a:gd name="T14" fmla="*/ 674 w 1143"/>
                <a:gd name="T15" fmla="*/ 319 h 585"/>
                <a:gd name="T16" fmla="*/ 685 w 1143"/>
                <a:gd name="T17" fmla="*/ 353 h 585"/>
                <a:gd name="T18" fmla="*/ 838 w 1143"/>
                <a:gd name="T19" fmla="*/ 347 h 585"/>
                <a:gd name="T20" fmla="*/ 986 w 1143"/>
                <a:gd name="T21" fmla="*/ 362 h 585"/>
                <a:gd name="T22" fmla="*/ 1106 w 1143"/>
                <a:gd name="T23" fmla="*/ 369 h 585"/>
                <a:gd name="T24" fmla="*/ 1137 w 1143"/>
                <a:gd name="T25" fmla="*/ 396 h 585"/>
                <a:gd name="T26" fmla="*/ 1142 w 1143"/>
                <a:gd name="T27" fmla="*/ 436 h 585"/>
                <a:gd name="T28" fmla="*/ 1119 w 1143"/>
                <a:gd name="T29" fmla="*/ 470 h 585"/>
                <a:gd name="T30" fmla="*/ 1055 w 1143"/>
                <a:gd name="T31" fmla="*/ 477 h 585"/>
                <a:gd name="T32" fmla="*/ 946 w 1143"/>
                <a:gd name="T33" fmla="*/ 461 h 585"/>
                <a:gd name="T34" fmla="*/ 834 w 1143"/>
                <a:gd name="T35" fmla="*/ 447 h 585"/>
                <a:gd name="T36" fmla="*/ 730 w 1143"/>
                <a:gd name="T37" fmla="*/ 456 h 585"/>
                <a:gd name="T38" fmla="*/ 672 w 1143"/>
                <a:gd name="T39" fmla="*/ 481 h 585"/>
                <a:gd name="T40" fmla="*/ 630 w 1143"/>
                <a:gd name="T41" fmla="*/ 486 h 585"/>
                <a:gd name="T42" fmla="*/ 596 w 1143"/>
                <a:gd name="T43" fmla="*/ 472 h 585"/>
                <a:gd name="T44" fmla="*/ 571 w 1143"/>
                <a:gd name="T45" fmla="*/ 449 h 585"/>
                <a:gd name="T46" fmla="*/ 565 w 1143"/>
                <a:gd name="T47" fmla="*/ 403 h 585"/>
                <a:gd name="T48" fmla="*/ 531 w 1143"/>
                <a:gd name="T49" fmla="*/ 452 h 585"/>
                <a:gd name="T50" fmla="*/ 490 w 1143"/>
                <a:gd name="T51" fmla="*/ 465 h 585"/>
                <a:gd name="T52" fmla="*/ 450 w 1143"/>
                <a:gd name="T53" fmla="*/ 451 h 585"/>
                <a:gd name="T54" fmla="*/ 435 w 1143"/>
                <a:gd name="T55" fmla="*/ 414 h 585"/>
                <a:gd name="T56" fmla="*/ 445 w 1143"/>
                <a:gd name="T57" fmla="*/ 385 h 585"/>
                <a:gd name="T58" fmla="*/ 454 w 1143"/>
                <a:gd name="T59" fmla="*/ 365 h 585"/>
                <a:gd name="T60" fmla="*/ 417 w 1143"/>
                <a:gd name="T61" fmla="*/ 400 h 585"/>
                <a:gd name="T62" fmla="*/ 375 w 1143"/>
                <a:gd name="T63" fmla="*/ 423 h 585"/>
                <a:gd name="T64" fmla="*/ 331 w 1143"/>
                <a:gd name="T65" fmla="*/ 412 h 585"/>
                <a:gd name="T66" fmla="*/ 311 w 1143"/>
                <a:gd name="T67" fmla="*/ 375 h 585"/>
                <a:gd name="T68" fmla="*/ 360 w 1143"/>
                <a:gd name="T69" fmla="*/ 285 h 585"/>
                <a:gd name="T70" fmla="*/ 250 w 1143"/>
                <a:gd name="T71" fmla="*/ 388 h 585"/>
                <a:gd name="T72" fmla="*/ 95 w 1143"/>
                <a:gd name="T73" fmla="*/ 574 h 585"/>
                <a:gd name="T74" fmla="*/ 49 w 1143"/>
                <a:gd name="T75" fmla="*/ 584 h 585"/>
                <a:gd name="T76" fmla="*/ 9 w 1143"/>
                <a:gd name="T77" fmla="*/ 562 h 585"/>
                <a:gd name="T78" fmla="*/ 2 w 1143"/>
                <a:gd name="T79" fmla="*/ 521 h 585"/>
                <a:gd name="T80" fmla="*/ 137 w 1143"/>
                <a:gd name="T81" fmla="*/ 347 h 585"/>
                <a:gd name="T82" fmla="*/ 341 w 1143"/>
                <a:gd name="T83" fmla="*/ 122 h 585"/>
                <a:gd name="T84" fmla="*/ 395 w 1143"/>
                <a:gd name="T85" fmla="*/ 70 h 585"/>
                <a:gd name="T86" fmla="*/ 458 w 1143"/>
                <a:gd name="T87" fmla="*/ 20 h 585"/>
                <a:gd name="T88" fmla="*/ 528 w 1143"/>
                <a:gd name="T8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3" h="585">
                  <a:moveTo>
                    <a:pt x="528" y="0"/>
                  </a:moveTo>
                  <a:lnTo>
                    <a:pt x="539" y="2"/>
                  </a:lnTo>
                  <a:lnTo>
                    <a:pt x="551" y="5"/>
                  </a:lnTo>
                  <a:lnTo>
                    <a:pt x="561" y="10"/>
                  </a:lnTo>
                  <a:lnTo>
                    <a:pt x="571" y="18"/>
                  </a:lnTo>
                  <a:lnTo>
                    <a:pt x="577" y="28"/>
                  </a:lnTo>
                  <a:lnTo>
                    <a:pt x="585" y="53"/>
                  </a:lnTo>
                  <a:lnTo>
                    <a:pt x="587" y="81"/>
                  </a:lnTo>
                  <a:lnTo>
                    <a:pt x="585" y="110"/>
                  </a:lnTo>
                  <a:lnTo>
                    <a:pt x="578" y="139"/>
                  </a:lnTo>
                  <a:lnTo>
                    <a:pt x="567" y="168"/>
                  </a:lnTo>
                  <a:lnTo>
                    <a:pt x="554" y="197"/>
                  </a:lnTo>
                  <a:lnTo>
                    <a:pt x="537" y="227"/>
                  </a:lnTo>
                  <a:lnTo>
                    <a:pt x="551" y="232"/>
                  </a:lnTo>
                  <a:lnTo>
                    <a:pt x="563" y="239"/>
                  </a:lnTo>
                  <a:lnTo>
                    <a:pt x="573" y="252"/>
                  </a:lnTo>
                  <a:lnTo>
                    <a:pt x="577" y="260"/>
                  </a:lnTo>
                  <a:lnTo>
                    <a:pt x="581" y="267"/>
                  </a:lnTo>
                  <a:lnTo>
                    <a:pt x="597" y="266"/>
                  </a:lnTo>
                  <a:lnTo>
                    <a:pt x="614" y="269"/>
                  </a:lnTo>
                  <a:lnTo>
                    <a:pt x="631" y="275"/>
                  </a:lnTo>
                  <a:lnTo>
                    <a:pt x="646" y="286"/>
                  </a:lnTo>
                  <a:lnTo>
                    <a:pt x="661" y="300"/>
                  </a:lnTo>
                  <a:lnTo>
                    <a:pt x="674" y="319"/>
                  </a:lnTo>
                  <a:lnTo>
                    <a:pt x="681" y="334"/>
                  </a:lnTo>
                  <a:lnTo>
                    <a:pt x="684" y="345"/>
                  </a:lnTo>
                  <a:lnTo>
                    <a:pt x="685" y="353"/>
                  </a:lnTo>
                  <a:lnTo>
                    <a:pt x="738" y="347"/>
                  </a:lnTo>
                  <a:lnTo>
                    <a:pt x="789" y="346"/>
                  </a:lnTo>
                  <a:lnTo>
                    <a:pt x="838" y="347"/>
                  </a:lnTo>
                  <a:lnTo>
                    <a:pt x="887" y="351"/>
                  </a:lnTo>
                  <a:lnTo>
                    <a:pt x="936" y="356"/>
                  </a:lnTo>
                  <a:lnTo>
                    <a:pt x="986" y="362"/>
                  </a:lnTo>
                  <a:lnTo>
                    <a:pt x="1036" y="365"/>
                  </a:lnTo>
                  <a:lnTo>
                    <a:pt x="1089" y="367"/>
                  </a:lnTo>
                  <a:lnTo>
                    <a:pt x="1106" y="369"/>
                  </a:lnTo>
                  <a:lnTo>
                    <a:pt x="1119" y="375"/>
                  </a:lnTo>
                  <a:lnTo>
                    <a:pt x="1130" y="384"/>
                  </a:lnTo>
                  <a:lnTo>
                    <a:pt x="1137" y="396"/>
                  </a:lnTo>
                  <a:lnTo>
                    <a:pt x="1142" y="408"/>
                  </a:lnTo>
                  <a:lnTo>
                    <a:pt x="1143" y="422"/>
                  </a:lnTo>
                  <a:lnTo>
                    <a:pt x="1142" y="436"/>
                  </a:lnTo>
                  <a:lnTo>
                    <a:pt x="1137" y="449"/>
                  </a:lnTo>
                  <a:lnTo>
                    <a:pt x="1130" y="460"/>
                  </a:lnTo>
                  <a:lnTo>
                    <a:pt x="1119" y="470"/>
                  </a:lnTo>
                  <a:lnTo>
                    <a:pt x="1106" y="476"/>
                  </a:lnTo>
                  <a:lnTo>
                    <a:pt x="1089" y="478"/>
                  </a:lnTo>
                  <a:lnTo>
                    <a:pt x="1055" y="477"/>
                  </a:lnTo>
                  <a:lnTo>
                    <a:pt x="1020" y="473"/>
                  </a:lnTo>
                  <a:lnTo>
                    <a:pt x="983" y="467"/>
                  </a:lnTo>
                  <a:lnTo>
                    <a:pt x="946" y="461"/>
                  </a:lnTo>
                  <a:lnTo>
                    <a:pt x="909" y="455"/>
                  </a:lnTo>
                  <a:lnTo>
                    <a:pt x="872" y="450"/>
                  </a:lnTo>
                  <a:lnTo>
                    <a:pt x="834" y="447"/>
                  </a:lnTo>
                  <a:lnTo>
                    <a:pt x="798" y="446"/>
                  </a:lnTo>
                  <a:lnTo>
                    <a:pt x="763" y="449"/>
                  </a:lnTo>
                  <a:lnTo>
                    <a:pt x="730" y="456"/>
                  </a:lnTo>
                  <a:lnTo>
                    <a:pt x="698" y="469"/>
                  </a:lnTo>
                  <a:lnTo>
                    <a:pt x="685" y="475"/>
                  </a:lnTo>
                  <a:lnTo>
                    <a:pt x="672" y="481"/>
                  </a:lnTo>
                  <a:lnTo>
                    <a:pt x="657" y="486"/>
                  </a:lnTo>
                  <a:lnTo>
                    <a:pt x="644" y="488"/>
                  </a:lnTo>
                  <a:lnTo>
                    <a:pt x="630" y="486"/>
                  </a:lnTo>
                  <a:lnTo>
                    <a:pt x="619" y="482"/>
                  </a:lnTo>
                  <a:lnTo>
                    <a:pt x="608" y="477"/>
                  </a:lnTo>
                  <a:lnTo>
                    <a:pt x="596" y="472"/>
                  </a:lnTo>
                  <a:lnTo>
                    <a:pt x="586" y="465"/>
                  </a:lnTo>
                  <a:lnTo>
                    <a:pt x="578" y="458"/>
                  </a:lnTo>
                  <a:lnTo>
                    <a:pt x="571" y="449"/>
                  </a:lnTo>
                  <a:lnTo>
                    <a:pt x="566" y="437"/>
                  </a:lnTo>
                  <a:lnTo>
                    <a:pt x="565" y="418"/>
                  </a:lnTo>
                  <a:lnTo>
                    <a:pt x="565" y="403"/>
                  </a:lnTo>
                  <a:lnTo>
                    <a:pt x="554" y="422"/>
                  </a:lnTo>
                  <a:lnTo>
                    <a:pt x="542" y="441"/>
                  </a:lnTo>
                  <a:lnTo>
                    <a:pt x="531" y="452"/>
                  </a:lnTo>
                  <a:lnTo>
                    <a:pt x="519" y="460"/>
                  </a:lnTo>
                  <a:lnTo>
                    <a:pt x="504" y="464"/>
                  </a:lnTo>
                  <a:lnTo>
                    <a:pt x="490" y="465"/>
                  </a:lnTo>
                  <a:lnTo>
                    <a:pt x="475" y="463"/>
                  </a:lnTo>
                  <a:lnTo>
                    <a:pt x="462" y="458"/>
                  </a:lnTo>
                  <a:lnTo>
                    <a:pt x="450" y="451"/>
                  </a:lnTo>
                  <a:lnTo>
                    <a:pt x="441" y="441"/>
                  </a:lnTo>
                  <a:lnTo>
                    <a:pt x="436" y="428"/>
                  </a:lnTo>
                  <a:lnTo>
                    <a:pt x="435" y="414"/>
                  </a:lnTo>
                  <a:lnTo>
                    <a:pt x="439" y="398"/>
                  </a:lnTo>
                  <a:lnTo>
                    <a:pt x="442" y="391"/>
                  </a:lnTo>
                  <a:lnTo>
                    <a:pt x="445" y="385"/>
                  </a:lnTo>
                  <a:lnTo>
                    <a:pt x="445" y="385"/>
                  </a:lnTo>
                  <a:lnTo>
                    <a:pt x="444" y="385"/>
                  </a:lnTo>
                  <a:lnTo>
                    <a:pt x="454" y="365"/>
                  </a:lnTo>
                  <a:lnTo>
                    <a:pt x="440" y="374"/>
                  </a:lnTo>
                  <a:lnTo>
                    <a:pt x="428" y="385"/>
                  </a:lnTo>
                  <a:lnTo>
                    <a:pt x="417" y="400"/>
                  </a:lnTo>
                  <a:lnTo>
                    <a:pt x="405" y="412"/>
                  </a:lnTo>
                  <a:lnTo>
                    <a:pt x="390" y="420"/>
                  </a:lnTo>
                  <a:lnTo>
                    <a:pt x="375" y="423"/>
                  </a:lnTo>
                  <a:lnTo>
                    <a:pt x="359" y="423"/>
                  </a:lnTo>
                  <a:lnTo>
                    <a:pt x="345" y="419"/>
                  </a:lnTo>
                  <a:lnTo>
                    <a:pt x="331" y="412"/>
                  </a:lnTo>
                  <a:lnTo>
                    <a:pt x="321" y="402"/>
                  </a:lnTo>
                  <a:lnTo>
                    <a:pt x="314" y="389"/>
                  </a:lnTo>
                  <a:lnTo>
                    <a:pt x="311" y="375"/>
                  </a:lnTo>
                  <a:lnTo>
                    <a:pt x="313" y="360"/>
                  </a:lnTo>
                  <a:lnTo>
                    <a:pt x="320" y="343"/>
                  </a:lnTo>
                  <a:lnTo>
                    <a:pt x="360" y="285"/>
                  </a:lnTo>
                  <a:lnTo>
                    <a:pt x="400" y="224"/>
                  </a:lnTo>
                  <a:lnTo>
                    <a:pt x="323" y="305"/>
                  </a:lnTo>
                  <a:lnTo>
                    <a:pt x="250" y="388"/>
                  </a:lnTo>
                  <a:lnTo>
                    <a:pt x="177" y="475"/>
                  </a:lnTo>
                  <a:lnTo>
                    <a:pt x="108" y="562"/>
                  </a:lnTo>
                  <a:lnTo>
                    <a:pt x="95" y="574"/>
                  </a:lnTo>
                  <a:lnTo>
                    <a:pt x="80" y="582"/>
                  </a:lnTo>
                  <a:lnTo>
                    <a:pt x="64" y="585"/>
                  </a:lnTo>
                  <a:lnTo>
                    <a:pt x="49" y="584"/>
                  </a:lnTo>
                  <a:lnTo>
                    <a:pt x="33" y="580"/>
                  </a:lnTo>
                  <a:lnTo>
                    <a:pt x="21" y="572"/>
                  </a:lnTo>
                  <a:lnTo>
                    <a:pt x="9" y="562"/>
                  </a:lnTo>
                  <a:lnTo>
                    <a:pt x="2" y="550"/>
                  </a:lnTo>
                  <a:lnTo>
                    <a:pt x="0" y="535"/>
                  </a:lnTo>
                  <a:lnTo>
                    <a:pt x="2" y="521"/>
                  </a:lnTo>
                  <a:lnTo>
                    <a:pt x="12" y="506"/>
                  </a:lnTo>
                  <a:lnTo>
                    <a:pt x="74" y="426"/>
                  </a:lnTo>
                  <a:lnTo>
                    <a:pt x="137" y="347"/>
                  </a:lnTo>
                  <a:lnTo>
                    <a:pt x="202" y="270"/>
                  </a:lnTo>
                  <a:lnTo>
                    <a:pt x="270" y="194"/>
                  </a:lnTo>
                  <a:lnTo>
                    <a:pt x="341" y="122"/>
                  </a:lnTo>
                  <a:lnTo>
                    <a:pt x="357" y="106"/>
                  </a:lnTo>
                  <a:lnTo>
                    <a:pt x="376" y="88"/>
                  </a:lnTo>
                  <a:lnTo>
                    <a:pt x="395" y="70"/>
                  </a:lnTo>
                  <a:lnTo>
                    <a:pt x="414" y="51"/>
                  </a:lnTo>
                  <a:lnTo>
                    <a:pt x="435" y="35"/>
                  </a:lnTo>
                  <a:lnTo>
                    <a:pt x="458" y="20"/>
                  </a:lnTo>
                  <a:lnTo>
                    <a:pt x="480" y="9"/>
                  </a:lnTo>
                  <a:lnTo>
                    <a:pt x="504" y="2"/>
                  </a:lnTo>
                  <a:lnTo>
                    <a:pt x="528"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grpSp>
      <p:sp>
        <p:nvSpPr>
          <p:cNvPr id="50" name="矩形 49">
            <a:extLst>
              <a:ext uri="{FF2B5EF4-FFF2-40B4-BE49-F238E27FC236}">
                <a16:creationId xmlns:a16="http://schemas.microsoft.com/office/drawing/2014/main" id="{D03A961E-40DB-4E6C-A7BD-2FA7CDDD94B7}"/>
              </a:ext>
            </a:extLst>
          </p:cNvPr>
          <p:cNvSpPr/>
          <p:nvPr/>
        </p:nvSpPr>
        <p:spPr>
          <a:xfrm flipV="1">
            <a:off x="3753891" y="3835640"/>
            <a:ext cx="2299761" cy="1114105"/>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cs typeface="+mn-ea"/>
              <a:sym typeface="+mn-lt"/>
            </a:endParaRPr>
          </a:p>
        </p:txBody>
      </p:sp>
      <p:sp>
        <p:nvSpPr>
          <p:cNvPr id="51" name="Freeform 1171">
            <a:extLst>
              <a:ext uri="{FF2B5EF4-FFF2-40B4-BE49-F238E27FC236}">
                <a16:creationId xmlns:a16="http://schemas.microsoft.com/office/drawing/2014/main" id="{67D360FD-4969-4B5F-B261-AEC65F90CA58}"/>
              </a:ext>
            </a:extLst>
          </p:cNvPr>
          <p:cNvSpPr>
            <a:spLocks/>
          </p:cNvSpPr>
          <p:nvPr/>
        </p:nvSpPr>
        <p:spPr bwMode="auto">
          <a:xfrm>
            <a:off x="4582929" y="4179894"/>
            <a:ext cx="641685" cy="481209"/>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1799">
              <a:cs typeface="+mn-ea"/>
              <a:sym typeface="+mn-lt"/>
            </a:endParaRPr>
          </a:p>
        </p:txBody>
      </p:sp>
      <p:sp>
        <p:nvSpPr>
          <p:cNvPr id="52" name="1">
            <a:extLst>
              <a:ext uri="{FF2B5EF4-FFF2-40B4-BE49-F238E27FC236}">
                <a16:creationId xmlns:a16="http://schemas.microsoft.com/office/drawing/2014/main" id="{1E89717D-0C10-4282-9F86-056784723CBE}"/>
              </a:ext>
            </a:extLst>
          </p:cNvPr>
          <p:cNvSpPr txBox="1">
            <a:spLocks noChangeArrowheads="1"/>
          </p:cNvSpPr>
          <p:nvPr/>
        </p:nvSpPr>
        <p:spPr bwMode="auto">
          <a:xfrm>
            <a:off x="1391020" y="2411615"/>
            <a:ext cx="18116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dirty="0">
                <a:solidFill>
                  <a:srgbClr val="404040"/>
                </a:solidFill>
                <a:latin typeface="+mn-lt"/>
                <a:ea typeface="+mn-ea"/>
                <a:cs typeface="+mn-ea"/>
                <a:sym typeface="+mn-lt"/>
              </a:rPr>
              <a:t>First quarter</a:t>
            </a:r>
            <a:endParaRPr lang="en-US" altLang="zh-CN" sz="1600" b="1" dirty="0">
              <a:solidFill>
                <a:srgbClr val="404040"/>
              </a:solidFill>
              <a:latin typeface="+mn-lt"/>
              <a:ea typeface="+mn-ea"/>
              <a:cs typeface="+mn-ea"/>
              <a:sym typeface="+mn-lt"/>
            </a:endParaRPr>
          </a:p>
        </p:txBody>
      </p:sp>
      <p:sp>
        <p:nvSpPr>
          <p:cNvPr id="53" name="1">
            <a:extLst>
              <a:ext uri="{FF2B5EF4-FFF2-40B4-BE49-F238E27FC236}">
                <a16:creationId xmlns:a16="http://schemas.microsoft.com/office/drawing/2014/main" id="{B2DFF86F-C362-43BB-BC48-7FDDD2357FC0}"/>
              </a:ext>
            </a:extLst>
          </p:cNvPr>
          <p:cNvSpPr txBox="1">
            <a:spLocks noChangeArrowheads="1"/>
          </p:cNvSpPr>
          <p:nvPr/>
        </p:nvSpPr>
        <p:spPr bwMode="auto">
          <a:xfrm>
            <a:off x="1393689" y="2706684"/>
            <a:ext cx="479379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en-US" altLang="zh-CN" sz="1400" dirty="0">
                <a:solidFill>
                  <a:schemeClr val="tx1">
                    <a:lumMod val="75000"/>
                    <a:lumOff val="25000"/>
                  </a:schemeClr>
                </a:solidFill>
                <a:latin typeface="+mn-lt"/>
                <a:ea typeface="+mn-ea"/>
                <a:cs typeface="+mn-ea"/>
                <a:sym typeface="+mn-lt"/>
              </a:rPr>
              <a:t>4</a:t>
            </a:r>
            <a:r>
              <a:rPr lang="zh-CN" altLang="en-US" sz="1400" dirty="0">
                <a:solidFill>
                  <a:schemeClr val="tx1">
                    <a:lumMod val="75000"/>
                    <a:lumOff val="25000"/>
                  </a:schemeClr>
                </a:solidFill>
                <a:latin typeface="+mn-lt"/>
                <a:ea typeface="+mn-ea"/>
                <a:cs typeface="+mn-ea"/>
                <a:sym typeface="+mn-lt"/>
              </a:rPr>
              <a:t>from media platforms, with the fewest per platform</a:t>
            </a:r>
            <a:r>
              <a:rPr lang="en-US" altLang="zh-CN" sz="1400" dirty="0">
                <a:solidFill>
                  <a:schemeClr val="tx1">
                    <a:lumMod val="75000"/>
                    <a:lumOff val="25000"/>
                  </a:schemeClr>
                </a:solidFill>
                <a:latin typeface="+mn-lt"/>
                <a:ea typeface="+mn-ea"/>
                <a:cs typeface="+mn-ea"/>
                <a:sym typeface="+mn-lt"/>
              </a:rPr>
              <a:t>2</a:t>
            </a:r>
            <a:r>
              <a:rPr lang="zh-CN" altLang="en-US" sz="1400" dirty="0">
                <a:solidFill>
                  <a:schemeClr val="tx1">
                    <a:lumMod val="75000"/>
                    <a:lumOff val="25000"/>
                  </a:schemeClr>
                </a:solidFill>
                <a:latin typeface="+mn-lt"/>
                <a:ea typeface="+mn-ea"/>
                <a:cs typeface="+mn-ea"/>
                <a:sym typeface="+mn-lt"/>
              </a:rPr>
              <a:t>The number is too original, released</a:t>
            </a:r>
            <a:r>
              <a:rPr lang="en-US" altLang="zh-CN" sz="1400" dirty="0">
                <a:solidFill>
                  <a:schemeClr val="tx1">
                    <a:lumMod val="75000"/>
                    <a:lumOff val="25000"/>
                  </a:schemeClr>
                </a:solidFill>
                <a:latin typeface="+mn-lt"/>
                <a:ea typeface="+mn-ea"/>
                <a:cs typeface="+mn-ea"/>
                <a:sym typeface="+mn-lt"/>
              </a:rPr>
              <a:t>100</a:t>
            </a:r>
            <a:r>
              <a:rPr lang="zh-CN" altLang="en-US" sz="1400" dirty="0">
                <a:solidFill>
                  <a:schemeClr val="tx1">
                    <a:lumMod val="75000"/>
                    <a:lumOff val="25000"/>
                  </a:schemeClr>
                </a:solidFill>
                <a:latin typeface="+mn-lt"/>
                <a:ea typeface="+mn-ea"/>
                <a:cs typeface="+mn-ea"/>
                <a:sym typeface="+mn-lt"/>
              </a:rPr>
              <a:t>The above graphics and videos, mainly dunhuang</a:t>
            </a:r>
          </a:p>
        </p:txBody>
      </p:sp>
      <p:sp>
        <p:nvSpPr>
          <p:cNvPr id="54" name="1">
            <a:extLst>
              <a:ext uri="{FF2B5EF4-FFF2-40B4-BE49-F238E27FC236}">
                <a16:creationId xmlns:a16="http://schemas.microsoft.com/office/drawing/2014/main" id="{93BE2792-A232-47AB-983C-007728A28D60}"/>
              </a:ext>
            </a:extLst>
          </p:cNvPr>
          <p:cNvSpPr txBox="1">
            <a:spLocks noChangeArrowheads="1"/>
          </p:cNvSpPr>
          <p:nvPr/>
        </p:nvSpPr>
        <p:spPr bwMode="auto">
          <a:xfrm>
            <a:off x="4045455" y="5313633"/>
            <a:ext cx="897047"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dirty="0">
                <a:solidFill>
                  <a:srgbClr val="404040"/>
                </a:solidFill>
                <a:latin typeface="+mn-lt"/>
                <a:ea typeface="+mn-ea"/>
                <a:cs typeface="+mn-ea"/>
                <a:sym typeface="+mn-lt"/>
              </a:rPr>
              <a:t>Q2</a:t>
            </a:r>
            <a:endParaRPr lang="en-US" altLang="zh-CN" sz="1600" b="1" dirty="0">
              <a:solidFill>
                <a:srgbClr val="404040"/>
              </a:solidFill>
              <a:latin typeface="+mn-lt"/>
              <a:ea typeface="+mn-ea"/>
              <a:cs typeface="+mn-ea"/>
              <a:sym typeface="+mn-lt"/>
            </a:endParaRPr>
          </a:p>
        </p:txBody>
      </p:sp>
      <p:sp>
        <p:nvSpPr>
          <p:cNvPr id="55" name="1">
            <a:extLst>
              <a:ext uri="{FF2B5EF4-FFF2-40B4-BE49-F238E27FC236}">
                <a16:creationId xmlns:a16="http://schemas.microsoft.com/office/drawing/2014/main" id="{46FF7A57-4090-496E-B71C-07486E8F393B}"/>
              </a:ext>
            </a:extLst>
          </p:cNvPr>
          <p:cNvSpPr txBox="1">
            <a:spLocks noChangeArrowheads="1"/>
          </p:cNvSpPr>
          <p:nvPr/>
        </p:nvSpPr>
        <p:spPr bwMode="auto">
          <a:xfrm>
            <a:off x="4048124" y="5608702"/>
            <a:ext cx="3956189"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400" dirty="0">
                <a:solidFill>
                  <a:schemeClr val="tx1">
                    <a:lumMod val="75000"/>
                    <a:lumOff val="25000"/>
                  </a:schemeClr>
                </a:solidFill>
                <a:latin typeface="+mn-lt"/>
                <a:ea typeface="+mn-ea"/>
                <a:cs typeface="+mn-ea"/>
                <a:sym typeface="+mn-lt"/>
              </a:rPr>
              <a:t>Start walking the eastern part of the Silk Road: Dunhuang departs east to Xi'an.</a:t>
            </a:r>
          </a:p>
          <a:p>
            <a:pPr>
              <a:lnSpc>
                <a:spcPct val="150000"/>
              </a:lnSpc>
            </a:pPr>
            <a:endParaRPr lang="zh-CN" altLang="en-US" sz="1400" dirty="0">
              <a:solidFill>
                <a:schemeClr val="tx1">
                  <a:lumMod val="75000"/>
                  <a:lumOff val="25000"/>
                </a:schemeClr>
              </a:solidFill>
              <a:latin typeface="+mn-lt"/>
              <a:ea typeface="+mn-ea"/>
              <a:cs typeface="+mn-ea"/>
              <a:sym typeface="+mn-lt"/>
            </a:endParaRPr>
          </a:p>
        </p:txBody>
      </p:sp>
      <p:sp>
        <p:nvSpPr>
          <p:cNvPr id="56" name="1">
            <a:extLst>
              <a:ext uri="{FF2B5EF4-FFF2-40B4-BE49-F238E27FC236}">
                <a16:creationId xmlns:a16="http://schemas.microsoft.com/office/drawing/2014/main" id="{4A0B80DA-244E-46F7-B5D7-81DEEA5D4497}"/>
              </a:ext>
            </a:extLst>
          </p:cNvPr>
          <p:cNvSpPr txBox="1">
            <a:spLocks noChangeArrowheads="1"/>
          </p:cNvSpPr>
          <p:nvPr/>
        </p:nvSpPr>
        <p:spPr bwMode="auto">
          <a:xfrm>
            <a:off x="6671153" y="2348127"/>
            <a:ext cx="22128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dirty="0">
                <a:solidFill>
                  <a:srgbClr val="404040"/>
                </a:solidFill>
                <a:latin typeface="+mn-lt"/>
                <a:ea typeface="+mn-ea"/>
                <a:cs typeface="+mn-ea"/>
                <a:sym typeface="+mn-lt"/>
              </a:rPr>
              <a:t>Third quarter</a:t>
            </a:r>
            <a:endParaRPr lang="en-US" altLang="zh-CN" sz="1600" b="1" dirty="0">
              <a:solidFill>
                <a:srgbClr val="404040"/>
              </a:solidFill>
              <a:latin typeface="+mn-lt"/>
              <a:ea typeface="+mn-ea"/>
              <a:cs typeface="+mn-ea"/>
              <a:sym typeface="+mn-lt"/>
            </a:endParaRPr>
          </a:p>
        </p:txBody>
      </p:sp>
      <p:sp>
        <p:nvSpPr>
          <p:cNvPr id="57" name="1">
            <a:extLst>
              <a:ext uri="{FF2B5EF4-FFF2-40B4-BE49-F238E27FC236}">
                <a16:creationId xmlns:a16="http://schemas.microsoft.com/office/drawing/2014/main" id="{54C85941-9592-4706-8180-5B92A4809080}"/>
              </a:ext>
            </a:extLst>
          </p:cNvPr>
          <p:cNvSpPr txBox="1">
            <a:spLocks noChangeArrowheads="1"/>
          </p:cNvSpPr>
          <p:nvPr/>
        </p:nvSpPr>
        <p:spPr bwMode="auto">
          <a:xfrm>
            <a:off x="6673822" y="2643196"/>
            <a:ext cx="464174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400" dirty="0">
                <a:solidFill>
                  <a:schemeClr val="tx1">
                    <a:lumMod val="75000"/>
                    <a:lumOff val="25000"/>
                  </a:schemeClr>
                </a:solidFill>
                <a:latin typeface="+mn-lt"/>
                <a:ea typeface="+mn-ea"/>
                <a:cs typeface="+mn-ea"/>
                <a:sym typeface="+mn-lt"/>
              </a:rPr>
              <a:t>Take the western section of the Silk Road:</a:t>
            </a:r>
          </a:p>
          <a:p>
            <a:pPr>
              <a:lnSpc>
                <a:spcPct val="150000"/>
              </a:lnSpc>
            </a:pPr>
            <a:r>
              <a:rPr lang="zh-CN" altLang="en-US" sz="1400" dirty="0">
                <a:solidFill>
                  <a:schemeClr val="tx1">
                    <a:lumMod val="75000"/>
                    <a:lumOff val="25000"/>
                  </a:schemeClr>
                </a:solidFill>
                <a:latin typeface="+mn-lt"/>
                <a:ea typeface="+mn-ea"/>
                <a:cs typeface="+mn-ea"/>
                <a:sym typeface="+mn-lt"/>
              </a:rPr>
              <a:t>Dunhuang goes west to Xinjiang.</a:t>
            </a:r>
          </a:p>
          <a:p>
            <a:pPr>
              <a:lnSpc>
                <a:spcPct val="150000"/>
              </a:lnSpc>
            </a:pPr>
            <a:endParaRPr lang="zh-CN" altLang="en-US" sz="1400" dirty="0">
              <a:solidFill>
                <a:schemeClr val="tx1">
                  <a:lumMod val="75000"/>
                  <a:lumOff val="25000"/>
                </a:schemeClr>
              </a:solidFill>
              <a:latin typeface="+mn-lt"/>
              <a:ea typeface="+mn-ea"/>
              <a:cs typeface="+mn-ea"/>
              <a:sym typeface="+mn-lt"/>
            </a:endParaRPr>
          </a:p>
        </p:txBody>
      </p:sp>
      <p:sp>
        <p:nvSpPr>
          <p:cNvPr id="58" name="1">
            <a:extLst>
              <a:ext uri="{FF2B5EF4-FFF2-40B4-BE49-F238E27FC236}">
                <a16:creationId xmlns:a16="http://schemas.microsoft.com/office/drawing/2014/main" id="{B96E6EA9-0B2D-4227-8A06-ECB326A3D8ED}"/>
              </a:ext>
            </a:extLst>
          </p:cNvPr>
          <p:cNvSpPr txBox="1">
            <a:spLocks noChangeArrowheads="1"/>
          </p:cNvSpPr>
          <p:nvPr/>
        </p:nvSpPr>
        <p:spPr bwMode="auto">
          <a:xfrm>
            <a:off x="9325587" y="5248783"/>
            <a:ext cx="1824464" cy="24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dirty="0">
                <a:solidFill>
                  <a:srgbClr val="404040"/>
                </a:solidFill>
                <a:latin typeface="+mn-lt"/>
                <a:ea typeface="+mn-ea"/>
                <a:cs typeface="+mn-ea"/>
                <a:sym typeface="+mn-lt"/>
              </a:rPr>
              <a:t>Fourth quarter</a:t>
            </a:r>
            <a:endParaRPr lang="en-US" altLang="zh-CN" sz="1600" b="1" dirty="0">
              <a:solidFill>
                <a:srgbClr val="404040"/>
              </a:solidFill>
              <a:latin typeface="+mn-lt"/>
              <a:ea typeface="+mn-ea"/>
              <a:cs typeface="+mn-ea"/>
              <a:sym typeface="+mn-lt"/>
            </a:endParaRPr>
          </a:p>
        </p:txBody>
      </p:sp>
      <p:sp>
        <p:nvSpPr>
          <p:cNvPr id="59" name="1">
            <a:extLst>
              <a:ext uri="{FF2B5EF4-FFF2-40B4-BE49-F238E27FC236}">
                <a16:creationId xmlns:a16="http://schemas.microsoft.com/office/drawing/2014/main" id="{F0B98202-CA26-493B-A088-1CDF51A8FEE6}"/>
              </a:ext>
            </a:extLst>
          </p:cNvPr>
          <p:cNvSpPr txBox="1">
            <a:spLocks noChangeArrowheads="1"/>
          </p:cNvSpPr>
          <p:nvPr/>
        </p:nvSpPr>
        <p:spPr bwMode="auto">
          <a:xfrm>
            <a:off x="9328256" y="5545214"/>
            <a:ext cx="2355818" cy="60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400" dirty="0">
                <a:solidFill>
                  <a:schemeClr val="tx1">
                    <a:lumMod val="75000"/>
                    <a:lumOff val="25000"/>
                  </a:schemeClr>
                </a:solidFill>
                <a:latin typeface="+mn-lt"/>
                <a:ea typeface="+mn-ea"/>
                <a:cs typeface="+mn-ea"/>
                <a:sym typeface="+mn-lt"/>
              </a:rPr>
              <a:t>Organize the Silk Road Travel Strategy.</a:t>
            </a:r>
          </a:p>
        </p:txBody>
      </p:sp>
      <p:sp>
        <p:nvSpPr>
          <p:cNvPr id="2" name="矩形 1">
            <a:extLst>
              <a:ext uri="{FF2B5EF4-FFF2-40B4-BE49-F238E27FC236}">
                <a16:creationId xmlns:a16="http://schemas.microsoft.com/office/drawing/2014/main" id="{EEA2AD07-6B4A-4EF1-A275-C36F6F6ACE88}"/>
              </a:ext>
            </a:extLst>
          </p:cNvPr>
          <p:cNvSpPr/>
          <p:nvPr/>
        </p:nvSpPr>
        <p:spPr>
          <a:xfrm>
            <a:off x="1113823" y="1685871"/>
            <a:ext cx="10036229" cy="584775"/>
          </a:xfrm>
          <a:prstGeom prst="rect">
            <a:avLst/>
          </a:prstGeom>
        </p:spPr>
        <p:txBody>
          <a:bodyPr wrap="square">
            <a:spAutoFit/>
          </a:bodyPr>
          <a:lstStyle/>
          <a:p>
            <a:r>
              <a:rPr lang="zh-CN" altLang="en-US" sz="1600" dirty="0">
                <a:solidFill>
                  <a:schemeClr val="tx1">
                    <a:lumMod val="75000"/>
                    <a:lumOff val="25000"/>
                  </a:schemeClr>
                </a:solidFill>
                <a:cs typeface="+mn-ea"/>
                <a:sym typeface="+mn-lt"/>
              </a:rPr>
              <a:t>In-depth travel, food production, discovery and shopping, to ensure high-quality and high-volume content output from the media platform。</a:t>
            </a:r>
            <a:endParaRPr lang="en-US" altLang="zh-CN" sz="1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66955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34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 calcmode="lin" valueType="num">
                                      <p:cBhvr>
                                        <p:cTn id="2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
                                        </p:tgtEl>
                                      </p:cBhvr>
                                    </p:animEffect>
                                  </p:childTnLst>
                                </p:cTn>
                              </p:par>
                            </p:childTnLst>
                          </p:cTn>
                        </p:par>
                        <p:par>
                          <p:cTn id="23" fill="hold">
                            <p:stCondLst>
                              <p:cond delay="9800"/>
                            </p:stCondLst>
                            <p:childTnLst>
                              <p:par>
                                <p:cTn id="24" presetID="5" presetClass="entr" presetSubtype="1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heckerboard(across)">
                                      <p:cBhvr>
                                        <p:cTn id="26" dur="500"/>
                                        <p:tgtEl>
                                          <p:spTgt spid="2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checkerboard(across)">
                                      <p:cBhvr>
                                        <p:cTn id="29" dur="500"/>
                                        <p:tgtEl>
                                          <p:spTgt spid="27"/>
                                        </p:tgtEl>
                                      </p:cBhvr>
                                    </p:animEffect>
                                  </p:childTnLst>
                                </p:cTn>
                              </p:par>
                              <p:par>
                                <p:cTn id="30" presetID="5" presetClass="entr" presetSubtype="1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heckerboard(across)">
                                      <p:cBhvr>
                                        <p:cTn id="32" dur="500"/>
                                        <p:tgtEl>
                                          <p:spTgt spid="2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heckerboard(across)">
                                      <p:cBhvr>
                                        <p:cTn id="35" dur="500"/>
                                        <p:tgtEl>
                                          <p:spTgt spid="29"/>
                                        </p:tgtEl>
                                      </p:cBhvr>
                                    </p:animEffect>
                                  </p:childTnLst>
                                </p:cTn>
                              </p:par>
                              <p:par>
                                <p:cTn id="36" presetID="5" presetClass="entr" presetSubtype="1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par>
                                <p:cTn id="42" presetID="5" presetClass="entr" presetSubtype="1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checkerboard(across)">
                                      <p:cBhvr>
                                        <p:cTn id="44" dur="500"/>
                                        <p:tgtEl>
                                          <p:spTgt spid="32"/>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heckerboard(across)">
                                      <p:cBhvr>
                                        <p:cTn id="47" dur="500"/>
                                        <p:tgtEl>
                                          <p:spTgt spid="33"/>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checkerboard(across)">
                                      <p:cBhvr>
                                        <p:cTn id="53" dur="500"/>
                                        <p:tgtEl>
                                          <p:spTgt spid="35"/>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checkerboard(across)">
                                      <p:cBhvr>
                                        <p:cTn id="56" dur="500"/>
                                        <p:tgtEl>
                                          <p:spTgt spid="36"/>
                                        </p:tgtEl>
                                      </p:cBhvr>
                                    </p:animEffect>
                                  </p:childTnLst>
                                </p:cTn>
                              </p:par>
                              <p:par>
                                <p:cTn id="57" presetID="5" presetClass="entr" presetSubtype="1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checkerboard(across)">
                                      <p:cBhvr>
                                        <p:cTn id="59" dur="500"/>
                                        <p:tgtEl>
                                          <p:spTgt spid="37"/>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checkerboard(across)">
                                      <p:cBhvr>
                                        <p:cTn id="62" dur="500"/>
                                        <p:tgtEl>
                                          <p:spTgt spid="42"/>
                                        </p:tgtEl>
                                      </p:cBhvr>
                                    </p:animEffect>
                                  </p:childTnLst>
                                </p:cTn>
                              </p:par>
                              <p:par>
                                <p:cTn id="63" presetID="5" presetClass="entr" presetSubtype="1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checkerboard(across)">
                                      <p:cBhvr>
                                        <p:cTn id="65" dur="500"/>
                                        <p:tgtEl>
                                          <p:spTgt spid="4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checkerboard(across)">
                                      <p:cBhvr>
                                        <p:cTn id="68" dur="500"/>
                                        <p:tgtEl>
                                          <p:spTgt spid="50"/>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checkerboard(across)">
                                      <p:cBhvr>
                                        <p:cTn id="71" dur="500"/>
                                        <p:tgtEl>
                                          <p:spTgt spid="51"/>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checkerboard(across)">
                                      <p:cBhvr>
                                        <p:cTn id="74" dur="500"/>
                                        <p:tgtEl>
                                          <p:spTgt spid="52"/>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checkerboard(across)">
                                      <p:cBhvr>
                                        <p:cTn id="77" dur="500"/>
                                        <p:tgtEl>
                                          <p:spTgt spid="53"/>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checkerboard(across)">
                                      <p:cBhvr>
                                        <p:cTn id="80" dur="500"/>
                                        <p:tgtEl>
                                          <p:spTgt spid="54"/>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checkerboard(across)">
                                      <p:cBhvr>
                                        <p:cTn id="83" dur="500"/>
                                        <p:tgtEl>
                                          <p:spTgt spid="55"/>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checkerboard(across)">
                                      <p:cBhvr>
                                        <p:cTn id="86" dur="500"/>
                                        <p:tgtEl>
                                          <p:spTgt spid="56"/>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checkerboard(across)">
                                      <p:cBhvr>
                                        <p:cTn id="89" dur="500"/>
                                        <p:tgtEl>
                                          <p:spTgt spid="57"/>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checkerboard(across)">
                                      <p:cBhvr>
                                        <p:cTn id="92" dur="500"/>
                                        <p:tgtEl>
                                          <p:spTgt spid="58"/>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checkerboard(across)">
                                      <p:cBhvr>
                                        <p:cTn id="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animBg="1"/>
      <p:bldP spid="29" grpId="0" animBg="1"/>
      <p:bldP spid="31" grpId="0" animBg="1"/>
      <p:bldP spid="33" grpId="0" animBg="1"/>
      <p:bldP spid="34" grpId="0" animBg="1"/>
      <p:bldP spid="35" grpId="0" animBg="1"/>
      <p:bldP spid="36" grpId="0" animBg="1"/>
      <p:bldP spid="42" grpId="0" animBg="1"/>
      <p:bldP spid="50" grpId="0" animBg="1"/>
      <p:bldP spid="51" grpId="0" animBg="1"/>
      <p:bldP spid="52" grpId="0"/>
      <p:bldP spid="53" grpId="0"/>
      <p:bldP spid="54" grpId="0"/>
      <p:bldP spid="55" grpId="0"/>
      <p:bldP spid="56" grpId="0"/>
      <p:bldP spid="57" grpId="0"/>
      <p:bldP spid="58" grpId="0"/>
      <p:bldP spid="5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Profit analysis</a:t>
            </a:r>
          </a:p>
        </p:txBody>
      </p:sp>
      <p:sp>
        <p:nvSpPr>
          <p:cNvPr id="10" name="矩形 9">
            <a:extLst>
              <a:ext uri="{FF2B5EF4-FFF2-40B4-BE49-F238E27FC236}">
                <a16:creationId xmlns:a16="http://schemas.microsoft.com/office/drawing/2014/main" id="{43285F90-D8DE-4656-8584-ECDA80019F9C}"/>
              </a:ext>
            </a:extLst>
          </p:cNvPr>
          <p:cNvSpPr/>
          <p:nvPr/>
        </p:nvSpPr>
        <p:spPr>
          <a:xfrm>
            <a:off x="1693421" y="1276086"/>
            <a:ext cx="2031325" cy="461665"/>
          </a:xfrm>
          <a:prstGeom prst="rect">
            <a:avLst/>
          </a:prstGeom>
        </p:spPr>
        <p:txBody>
          <a:bodyPr wrap="none">
            <a:spAutoFit/>
          </a:bodyPr>
          <a:lstStyle/>
          <a:p>
            <a:r>
              <a:rPr lang="zh-CN" altLang="en-US" sz="2400" dirty="0">
                <a:solidFill>
                  <a:srgbClr val="3C4D63"/>
                </a:solidFill>
                <a:cs typeface="+mn-ea"/>
                <a:sym typeface="+mn-lt"/>
              </a:rPr>
              <a:t>Five-year development plan</a:t>
            </a:r>
          </a:p>
        </p:txBody>
      </p:sp>
      <p:grpSp>
        <p:nvGrpSpPr>
          <p:cNvPr id="11" name="组合 10">
            <a:extLst>
              <a:ext uri="{FF2B5EF4-FFF2-40B4-BE49-F238E27FC236}">
                <a16:creationId xmlns:a16="http://schemas.microsoft.com/office/drawing/2014/main" id="{7FC91FCE-BE0E-46D2-A841-504EB4DD6F8D}"/>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DB74B133-169F-405A-93E1-C151E7A677A8}"/>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813113BC-796D-4141-B20A-B2D3A2C5EF9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83B9613A-FE87-4A1F-B4BD-A3D597392FDA}"/>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14239EE1-AD9D-4B80-B7ED-130C6968B477}"/>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859737F2-B039-47E7-901D-1D946A434832}"/>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B2971E6C-8291-4596-969A-77439C11F0E5}"/>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3D8B2705-E0D2-47D6-B775-E2D9DE323E26}"/>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CD2B78E2-32DF-4AD7-9F7B-D94B41F6B6F8}"/>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3F2C0C07-A157-459F-A802-E79FBA6883AF}"/>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2BBB44FA-E394-46DB-8769-1996CE9D38C1}"/>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D8554EB8-FE6B-40B2-9102-D7676AF9519E}"/>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499484E3-1D9D-49A2-AB5A-DE50EACAAD86}"/>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101BF2D7-7786-45BE-9CD9-9A8114F87DDA}"/>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F3C45277-6A2B-4BA5-ADA6-FA58CCE4DA66}"/>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26" name="íṥḷîďê">
            <a:extLst>
              <a:ext uri="{FF2B5EF4-FFF2-40B4-BE49-F238E27FC236}">
                <a16:creationId xmlns:a16="http://schemas.microsoft.com/office/drawing/2014/main" id="{A6E414FB-0572-46DD-9A96-F501ADC23A0C}"/>
              </a:ext>
            </a:extLst>
          </p:cNvPr>
          <p:cNvGrpSpPr/>
          <p:nvPr/>
        </p:nvGrpSpPr>
        <p:grpSpPr>
          <a:xfrm>
            <a:off x="705885" y="2433169"/>
            <a:ext cx="2614558" cy="1281301"/>
            <a:chOff x="403381" y="1429926"/>
            <a:chExt cx="5692603" cy="1281301"/>
          </a:xfrm>
        </p:grpSpPr>
        <p:sp>
          <p:nvSpPr>
            <p:cNvPr id="27" name="işľîḑé">
              <a:extLst>
                <a:ext uri="{FF2B5EF4-FFF2-40B4-BE49-F238E27FC236}">
                  <a16:creationId xmlns:a16="http://schemas.microsoft.com/office/drawing/2014/main" id="{44C83993-4A60-4A61-A1F9-7A030A083209}"/>
                </a:ext>
              </a:extLst>
            </p:cNvPr>
            <p:cNvSpPr/>
            <p:nvPr/>
          </p:nvSpPr>
          <p:spPr bwMode="auto">
            <a:xfrm>
              <a:off x="403381" y="1871731"/>
              <a:ext cx="5692603" cy="8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20000"/>
                </a:lnSpc>
              </a:pPr>
              <a:r>
                <a:rPr lang="zh-CN" altLang="en-US" dirty="0">
                  <a:cs typeface="+mn-ea"/>
                  <a:sym typeface="+mn-lt"/>
                </a:rPr>
                <a:t>Clicks break through</a:t>
              </a:r>
            </a:p>
            <a:p>
              <a:pPr algn="ctr">
                <a:lnSpc>
                  <a:spcPct val="120000"/>
                </a:lnSpc>
              </a:pPr>
              <a:r>
                <a:rPr lang="en-US" altLang="zh-CN" dirty="0">
                  <a:cs typeface="+mn-ea"/>
                  <a:sym typeface="+mn-lt"/>
                </a:rPr>
                <a:t>3</a:t>
              </a:r>
              <a:r>
                <a:rPr lang="zh-CN" altLang="en-US" dirty="0">
                  <a:cs typeface="+mn-ea"/>
                  <a:sym typeface="+mn-lt"/>
                </a:rPr>
                <a:t>hundreds of millions</a:t>
              </a:r>
            </a:p>
          </p:txBody>
        </p:sp>
        <p:sp>
          <p:nvSpPr>
            <p:cNvPr id="28" name="ïS1ïďê">
              <a:extLst>
                <a:ext uri="{FF2B5EF4-FFF2-40B4-BE49-F238E27FC236}">
                  <a16:creationId xmlns:a16="http://schemas.microsoft.com/office/drawing/2014/main" id="{E56F3E9E-C4D3-4728-A9A8-67BA4500EB69}"/>
                </a:ext>
              </a:extLst>
            </p:cNvPr>
            <p:cNvSpPr txBox="1"/>
            <p:nvPr/>
          </p:nvSpPr>
          <p:spPr bwMode="auto">
            <a:xfrm>
              <a:off x="403381" y="1429926"/>
              <a:ext cx="5692603" cy="4418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defRPr/>
              </a:pPr>
              <a:r>
                <a:rPr lang="en-US" altLang="zh-CN" b="1" dirty="0">
                  <a:cs typeface="+mn-ea"/>
                  <a:sym typeface="+mn-lt"/>
                </a:rPr>
                <a:t>01</a:t>
              </a:r>
              <a:endParaRPr lang="zh-CN" altLang="en-US" b="1" dirty="0">
                <a:cs typeface="+mn-ea"/>
                <a:sym typeface="+mn-lt"/>
              </a:endParaRPr>
            </a:p>
          </p:txBody>
        </p:sp>
      </p:grpSp>
      <p:grpSp>
        <p:nvGrpSpPr>
          <p:cNvPr id="29" name="ïSľîďe">
            <a:extLst>
              <a:ext uri="{FF2B5EF4-FFF2-40B4-BE49-F238E27FC236}">
                <a16:creationId xmlns:a16="http://schemas.microsoft.com/office/drawing/2014/main" id="{46FF7D1A-9096-4F73-A7A5-F0F2069F1C5E}"/>
              </a:ext>
            </a:extLst>
          </p:cNvPr>
          <p:cNvGrpSpPr/>
          <p:nvPr/>
        </p:nvGrpSpPr>
        <p:grpSpPr>
          <a:xfrm>
            <a:off x="705885" y="4451920"/>
            <a:ext cx="2614558" cy="1281301"/>
            <a:chOff x="403381" y="1429926"/>
            <a:chExt cx="5692603" cy="1281301"/>
          </a:xfrm>
        </p:grpSpPr>
        <p:sp>
          <p:nvSpPr>
            <p:cNvPr id="30" name="ísḷïďé">
              <a:extLst>
                <a:ext uri="{FF2B5EF4-FFF2-40B4-BE49-F238E27FC236}">
                  <a16:creationId xmlns:a16="http://schemas.microsoft.com/office/drawing/2014/main" id="{63AE1071-1F32-44B7-B8F4-28DB35B0FCE0}"/>
                </a:ext>
              </a:extLst>
            </p:cNvPr>
            <p:cNvSpPr/>
            <p:nvPr/>
          </p:nvSpPr>
          <p:spPr bwMode="auto">
            <a:xfrm>
              <a:off x="403381" y="1871731"/>
              <a:ext cx="5692603" cy="8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20000"/>
                </a:lnSpc>
              </a:pPr>
              <a:r>
                <a:rPr lang="zh-CN" altLang="en-US" dirty="0">
                  <a:cs typeface="+mn-ea"/>
                  <a:sym typeface="+mn-lt"/>
                </a:rPr>
                <a:t>Footprint coverage</a:t>
              </a:r>
            </a:p>
            <a:p>
              <a:pPr algn="ctr">
                <a:lnSpc>
                  <a:spcPct val="120000"/>
                </a:lnSpc>
              </a:pPr>
              <a:r>
                <a:rPr lang="en-US" altLang="zh-CN" dirty="0">
                  <a:cs typeface="+mn-ea"/>
                  <a:sym typeface="+mn-lt"/>
                </a:rPr>
                <a:t>5</a:t>
              </a:r>
              <a:r>
                <a:rPr lang="zh-CN" altLang="en-US" dirty="0">
                  <a:cs typeface="+mn-ea"/>
                  <a:sym typeface="+mn-lt"/>
                </a:rPr>
                <a:t>continent</a:t>
              </a:r>
            </a:p>
          </p:txBody>
        </p:sp>
        <p:sp>
          <p:nvSpPr>
            <p:cNvPr id="31" name="îṧḻíḍè">
              <a:extLst>
                <a:ext uri="{FF2B5EF4-FFF2-40B4-BE49-F238E27FC236}">
                  <a16:creationId xmlns:a16="http://schemas.microsoft.com/office/drawing/2014/main" id="{DA66066D-70CC-445B-A97B-903C02C5C41B}"/>
                </a:ext>
              </a:extLst>
            </p:cNvPr>
            <p:cNvSpPr txBox="1"/>
            <p:nvPr/>
          </p:nvSpPr>
          <p:spPr bwMode="auto">
            <a:xfrm>
              <a:off x="403381" y="1429926"/>
              <a:ext cx="5692603" cy="4418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defRPr/>
              </a:pPr>
              <a:r>
                <a:rPr lang="en-US" altLang="zh-CN" b="1" dirty="0">
                  <a:cs typeface="+mn-ea"/>
                  <a:sym typeface="+mn-lt"/>
                </a:rPr>
                <a:t>03</a:t>
              </a:r>
              <a:endParaRPr lang="zh-CN" altLang="en-US" b="1" dirty="0">
                <a:cs typeface="+mn-ea"/>
                <a:sym typeface="+mn-lt"/>
              </a:endParaRPr>
            </a:p>
          </p:txBody>
        </p:sp>
      </p:grpSp>
      <p:cxnSp>
        <p:nvCxnSpPr>
          <p:cNvPr id="32" name="直接连接符 31">
            <a:extLst>
              <a:ext uri="{FF2B5EF4-FFF2-40B4-BE49-F238E27FC236}">
                <a16:creationId xmlns:a16="http://schemas.microsoft.com/office/drawing/2014/main" id="{4F678593-76F6-4D72-82B5-A5ABE8F4CDF5}"/>
              </a:ext>
            </a:extLst>
          </p:cNvPr>
          <p:cNvCxnSpPr/>
          <p:nvPr/>
        </p:nvCxnSpPr>
        <p:spPr>
          <a:xfrm>
            <a:off x="705885" y="3575574"/>
            <a:ext cx="261455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3" name="íṥḷîďê">
            <a:extLst>
              <a:ext uri="{FF2B5EF4-FFF2-40B4-BE49-F238E27FC236}">
                <a16:creationId xmlns:a16="http://schemas.microsoft.com/office/drawing/2014/main" id="{1D9C4689-5979-45FC-AF51-D5487684646A}"/>
              </a:ext>
            </a:extLst>
          </p:cNvPr>
          <p:cNvGrpSpPr/>
          <p:nvPr/>
        </p:nvGrpSpPr>
        <p:grpSpPr>
          <a:xfrm>
            <a:off x="3943320" y="2433169"/>
            <a:ext cx="2614558" cy="1281301"/>
            <a:chOff x="403381" y="1429926"/>
            <a:chExt cx="5692603" cy="1281301"/>
          </a:xfrm>
        </p:grpSpPr>
        <p:sp>
          <p:nvSpPr>
            <p:cNvPr id="34" name="işľîḑé">
              <a:extLst>
                <a:ext uri="{FF2B5EF4-FFF2-40B4-BE49-F238E27FC236}">
                  <a16:creationId xmlns:a16="http://schemas.microsoft.com/office/drawing/2014/main" id="{0161B2B3-5A3B-4687-AFAE-203D0C59047C}"/>
                </a:ext>
              </a:extLst>
            </p:cNvPr>
            <p:cNvSpPr/>
            <p:nvPr/>
          </p:nvSpPr>
          <p:spPr bwMode="auto">
            <a:xfrm>
              <a:off x="403381" y="1871731"/>
              <a:ext cx="5692603" cy="8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20000"/>
                </a:lnSpc>
              </a:pPr>
              <a:r>
                <a:rPr lang="zh-CN" altLang="en-US" dirty="0">
                  <a:cs typeface="+mn-ea"/>
                  <a:sym typeface="+mn-lt"/>
                </a:rPr>
                <a:t>Fans over</a:t>
              </a:r>
            </a:p>
            <a:p>
              <a:pPr algn="ctr">
                <a:lnSpc>
                  <a:spcPct val="120000"/>
                </a:lnSpc>
              </a:pPr>
              <a:r>
                <a:rPr lang="en-US" altLang="zh-CN" dirty="0">
                  <a:cs typeface="+mn-ea"/>
                  <a:sym typeface="+mn-lt"/>
                </a:rPr>
                <a:t>100</a:t>
              </a:r>
              <a:r>
                <a:rPr lang="zh-CN" altLang="en-US" dirty="0">
                  <a:cs typeface="+mn-ea"/>
                  <a:sym typeface="+mn-lt"/>
                </a:rPr>
                <a:t>ten thousand</a:t>
              </a:r>
            </a:p>
          </p:txBody>
        </p:sp>
        <p:sp>
          <p:nvSpPr>
            <p:cNvPr id="35" name="ïS1ïďê">
              <a:extLst>
                <a:ext uri="{FF2B5EF4-FFF2-40B4-BE49-F238E27FC236}">
                  <a16:creationId xmlns:a16="http://schemas.microsoft.com/office/drawing/2014/main" id="{6B262F3F-7F0F-46D2-8960-81FB645E70B6}"/>
                </a:ext>
              </a:extLst>
            </p:cNvPr>
            <p:cNvSpPr txBox="1"/>
            <p:nvPr/>
          </p:nvSpPr>
          <p:spPr bwMode="auto">
            <a:xfrm>
              <a:off x="403381" y="1429926"/>
              <a:ext cx="5692603" cy="4418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defRPr/>
              </a:pPr>
              <a:r>
                <a:rPr lang="en-US" altLang="zh-CN" b="1" dirty="0">
                  <a:cs typeface="+mn-ea"/>
                  <a:sym typeface="+mn-lt"/>
                </a:rPr>
                <a:t>02</a:t>
              </a:r>
              <a:endParaRPr lang="zh-CN" altLang="en-US" b="1" dirty="0">
                <a:cs typeface="+mn-ea"/>
                <a:sym typeface="+mn-lt"/>
              </a:endParaRPr>
            </a:p>
          </p:txBody>
        </p:sp>
      </p:grpSp>
      <p:grpSp>
        <p:nvGrpSpPr>
          <p:cNvPr id="36" name="ïSľîďe">
            <a:extLst>
              <a:ext uri="{FF2B5EF4-FFF2-40B4-BE49-F238E27FC236}">
                <a16:creationId xmlns:a16="http://schemas.microsoft.com/office/drawing/2014/main" id="{159E449B-4915-4067-9E08-0DE4D9519B46}"/>
              </a:ext>
            </a:extLst>
          </p:cNvPr>
          <p:cNvGrpSpPr/>
          <p:nvPr/>
        </p:nvGrpSpPr>
        <p:grpSpPr>
          <a:xfrm>
            <a:off x="3943320" y="4451920"/>
            <a:ext cx="2614558" cy="1281301"/>
            <a:chOff x="403381" y="1429926"/>
            <a:chExt cx="5692603" cy="1281301"/>
          </a:xfrm>
        </p:grpSpPr>
        <p:sp>
          <p:nvSpPr>
            <p:cNvPr id="37" name="ísḷïďé">
              <a:extLst>
                <a:ext uri="{FF2B5EF4-FFF2-40B4-BE49-F238E27FC236}">
                  <a16:creationId xmlns:a16="http://schemas.microsoft.com/office/drawing/2014/main" id="{EF2F16E0-3839-4E13-92ED-551C4B13075E}"/>
                </a:ext>
              </a:extLst>
            </p:cNvPr>
            <p:cNvSpPr/>
            <p:nvPr/>
          </p:nvSpPr>
          <p:spPr bwMode="auto">
            <a:xfrm>
              <a:off x="403381" y="1871731"/>
              <a:ext cx="5692603" cy="8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lnSpc>
                  <a:spcPct val="120000"/>
                </a:lnSpc>
              </a:pPr>
              <a:r>
                <a:rPr lang="zh-CN" altLang="en-US" dirty="0">
                  <a:cs typeface="+mn-ea"/>
                  <a:sym typeface="+mn-lt"/>
                </a:rPr>
                <a:t>Make a profit</a:t>
              </a:r>
            </a:p>
            <a:p>
              <a:pPr algn="ctr">
                <a:lnSpc>
                  <a:spcPct val="120000"/>
                </a:lnSpc>
              </a:pPr>
              <a:r>
                <a:rPr lang="en-US" altLang="zh-CN" dirty="0">
                  <a:cs typeface="+mn-ea"/>
                  <a:sym typeface="+mn-lt"/>
                </a:rPr>
                <a:t>300</a:t>
              </a:r>
              <a:r>
                <a:rPr lang="zh-CN" altLang="en-US" dirty="0">
                  <a:cs typeface="+mn-ea"/>
                  <a:sym typeface="+mn-lt"/>
                </a:rPr>
                <a:t>ten thousand</a:t>
              </a:r>
            </a:p>
          </p:txBody>
        </p:sp>
        <p:sp>
          <p:nvSpPr>
            <p:cNvPr id="38" name="îṧḻíḍè">
              <a:extLst>
                <a:ext uri="{FF2B5EF4-FFF2-40B4-BE49-F238E27FC236}">
                  <a16:creationId xmlns:a16="http://schemas.microsoft.com/office/drawing/2014/main" id="{A5E88C74-A49C-4901-B187-7D8B025A7FAC}"/>
                </a:ext>
              </a:extLst>
            </p:cNvPr>
            <p:cNvSpPr txBox="1"/>
            <p:nvPr/>
          </p:nvSpPr>
          <p:spPr bwMode="auto">
            <a:xfrm>
              <a:off x="403381" y="1429926"/>
              <a:ext cx="5692603" cy="4418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defRPr/>
              </a:pPr>
              <a:r>
                <a:rPr lang="en-US" altLang="zh-CN" b="1" dirty="0">
                  <a:cs typeface="+mn-ea"/>
                  <a:sym typeface="+mn-lt"/>
                </a:rPr>
                <a:t>04</a:t>
              </a:r>
              <a:endParaRPr lang="zh-CN" altLang="en-US" b="1" dirty="0">
                <a:cs typeface="+mn-ea"/>
                <a:sym typeface="+mn-lt"/>
              </a:endParaRPr>
            </a:p>
          </p:txBody>
        </p:sp>
      </p:grpSp>
      <p:cxnSp>
        <p:nvCxnSpPr>
          <p:cNvPr id="39" name="直接连接符 38">
            <a:extLst>
              <a:ext uri="{FF2B5EF4-FFF2-40B4-BE49-F238E27FC236}">
                <a16:creationId xmlns:a16="http://schemas.microsoft.com/office/drawing/2014/main" id="{3A7768E8-CC15-4158-8C45-786149046062}"/>
              </a:ext>
            </a:extLst>
          </p:cNvPr>
          <p:cNvCxnSpPr/>
          <p:nvPr/>
        </p:nvCxnSpPr>
        <p:spPr>
          <a:xfrm>
            <a:off x="3943320" y="3575574"/>
            <a:ext cx="261455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9B6774E7-921F-42A3-AC1C-8D50CC266930}"/>
              </a:ext>
            </a:extLst>
          </p:cNvPr>
          <p:cNvCxnSpPr/>
          <p:nvPr/>
        </p:nvCxnSpPr>
        <p:spPr>
          <a:xfrm>
            <a:off x="705885" y="5599293"/>
            <a:ext cx="261455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EDAAB4D-AEED-424B-86C0-C7C987AEE981}"/>
              </a:ext>
            </a:extLst>
          </p:cNvPr>
          <p:cNvCxnSpPr/>
          <p:nvPr/>
        </p:nvCxnSpPr>
        <p:spPr>
          <a:xfrm>
            <a:off x="3943320" y="5599293"/>
            <a:ext cx="261455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CC2F0457-659C-49B3-BB76-4DD12CEF58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5219" y="2695425"/>
            <a:ext cx="4365523" cy="29103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29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0-#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0-#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0-#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0-#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0-#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43F5F0-8791-4652-BC71-8CE8CFA38098}"/>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F38524BD-D17B-4C29-AFEB-F8D949F4FD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04" y="0"/>
            <a:ext cx="4365523" cy="6858000"/>
          </a:xfrm>
          <a:prstGeom prst="rect">
            <a:avLst/>
          </a:prstGeom>
          <a:effectLst/>
        </p:spPr>
      </p:pic>
      <p:sp>
        <p:nvSpPr>
          <p:cNvPr id="6" name="圆角矩形 18">
            <a:extLst>
              <a:ext uri="{FF2B5EF4-FFF2-40B4-BE49-F238E27FC236}">
                <a16:creationId xmlns:a16="http://schemas.microsoft.com/office/drawing/2014/main" id="{F54FFB74-BBCE-40D8-A289-96528A9AB879}"/>
              </a:ext>
            </a:extLst>
          </p:cNvPr>
          <p:cNvSpPr/>
          <p:nvPr/>
        </p:nvSpPr>
        <p:spPr>
          <a:xfrm>
            <a:off x="4141023" y="2707017"/>
            <a:ext cx="1659429" cy="1667234"/>
          </a:xfrm>
          <a:prstGeom prst="roundRect">
            <a:avLst>
              <a:gd name="adj" fmla="val 8846"/>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8B34C77C-6FF2-4BCF-A0E6-D96DF5F59BE9}"/>
              </a:ext>
            </a:extLst>
          </p:cNvPr>
          <p:cNvSpPr txBox="1"/>
          <p:nvPr/>
        </p:nvSpPr>
        <p:spPr>
          <a:xfrm>
            <a:off x="4477460" y="2537797"/>
            <a:ext cx="1152880" cy="1446550"/>
          </a:xfrm>
          <a:prstGeom prst="rect">
            <a:avLst/>
          </a:prstGeom>
          <a:noFill/>
        </p:spPr>
        <p:txBody>
          <a:bodyPr wrap="none" rtlCol="0">
            <a:spAutoFit/>
          </a:bodyPr>
          <a:lstStyle>
            <a:defPPr>
              <a:defRPr lang="zh-CN"/>
            </a:defPPr>
            <a:lvl1pPr algn="ctr">
              <a:defRPr sz="8800">
                <a:solidFill>
                  <a:schemeClr val="bg1"/>
                </a:solidFill>
                <a:latin typeface="Agency FB" panose="020B0503020202020204" pitchFamily="34" charset="0"/>
                <a:cs typeface="+mn-ea"/>
              </a:defRPr>
            </a:lvl1pPr>
          </a:lstStyle>
          <a:p>
            <a:r>
              <a:rPr lang="en-US" altLang="zh-CN" dirty="0">
                <a:sym typeface="+mn-lt"/>
              </a:rPr>
              <a:t>06</a:t>
            </a:r>
            <a:endParaRPr lang="zh-CN" altLang="en-US" dirty="0">
              <a:sym typeface="+mn-lt"/>
            </a:endParaRPr>
          </a:p>
        </p:txBody>
      </p:sp>
      <p:sp>
        <p:nvSpPr>
          <p:cNvPr id="8" name="文本框 7">
            <a:extLst>
              <a:ext uri="{FF2B5EF4-FFF2-40B4-BE49-F238E27FC236}">
                <a16:creationId xmlns:a16="http://schemas.microsoft.com/office/drawing/2014/main" id="{74AA44C2-44AB-4752-8823-184864D98174}"/>
              </a:ext>
            </a:extLst>
          </p:cNvPr>
          <p:cNvSpPr txBox="1"/>
          <p:nvPr/>
        </p:nvSpPr>
        <p:spPr>
          <a:xfrm>
            <a:off x="4231399" y="3814964"/>
            <a:ext cx="1488869" cy="461665"/>
          </a:xfrm>
          <a:prstGeom prst="rect">
            <a:avLst/>
          </a:prstGeom>
          <a:noFill/>
        </p:spPr>
        <p:txBody>
          <a:bodyPr wrap="none" rtlCol="0">
            <a:spAutoFit/>
          </a:bodyPr>
          <a:lstStyle/>
          <a:p>
            <a:r>
              <a:rPr lang="en-US" altLang="zh-CN" sz="2400" dirty="0">
                <a:solidFill>
                  <a:schemeClr val="bg1"/>
                </a:solidFill>
                <a:cs typeface="+mn-ea"/>
                <a:sym typeface="+mn-lt"/>
              </a:rPr>
              <a:t>PART SIX</a:t>
            </a:r>
            <a:endParaRPr lang="zh-CN" altLang="en-US" sz="2400" dirty="0">
              <a:solidFill>
                <a:schemeClr val="bg1"/>
              </a:solidFill>
              <a:cs typeface="+mn-ea"/>
              <a:sym typeface="+mn-lt"/>
            </a:endParaRPr>
          </a:p>
        </p:txBody>
      </p:sp>
      <p:sp>
        <p:nvSpPr>
          <p:cNvPr id="9" name="文本框 8">
            <a:extLst>
              <a:ext uri="{FF2B5EF4-FFF2-40B4-BE49-F238E27FC236}">
                <a16:creationId xmlns:a16="http://schemas.microsoft.com/office/drawing/2014/main" id="{BFDB2735-86F8-40E7-85C8-27567CEF3B88}"/>
              </a:ext>
            </a:extLst>
          </p:cNvPr>
          <p:cNvSpPr txBox="1"/>
          <p:nvPr/>
        </p:nvSpPr>
        <p:spPr>
          <a:xfrm>
            <a:off x="6059986" y="2624922"/>
            <a:ext cx="2492990" cy="646331"/>
          </a:xfrm>
          <a:prstGeom prst="rect">
            <a:avLst/>
          </a:prstGeom>
          <a:noFill/>
        </p:spPr>
        <p:txBody>
          <a:bodyPr wrap="none" rtlCol="0">
            <a:spAutoFit/>
          </a:bodyPr>
          <a:lstStyle/>
          <a:p>
            <a:r>
              <a:rPr lang="zh-CN" altLang="en-US" sz="3600" dirty="0">
                <a:solidFill>
                  <a:schemeClr val="bg1"/>
                </a:solidFill>
                <a:cs typeface="+mn-ea"/>
                <a:sym typeface="+mn-lt"/>
              </a:rPr>
              <a:t>Finance and financing</a:t>
            </a:r>
          </a:p>
        </p:txBody>
      </p:sp>
      <p:sp>
        <p:nvSpPr>
          <p:cNvPr id="10" name="文本框 9">
            <a:extLst>
              <a:ext uri="{FF2B5EF4-FFF2-40B4-BE49-F238E27FC236}">
                <a16:creationId xmlns:a16="http://schemas.microsoft.com/office/drawing/2014/main" id="{C95F4595-6838-4221-B051-A9B308800BC0}"/>
              </a:ext>
            </a:extLst>
          </p:cNvPr>
          <p:cNvSpPr txBox="1"/>
          <p:nvPr/>
        </p:nvSpPr>
        <p:spPr>
          <a:xfrm>
            <a:off x="6136003" y="3349849"/>
            <a:ext cx="5260867" cy="777649"/>
          </a:xfrm>
          <a:prstGeom prst="rect">
            <a:avLst/>
          </a:prstGeom>
          <a:noFill/>
        </p:spPr>
        <p:txBody>
          <a:bodyPr wrap="square" rtlCol="0">
            <a:spAutoFit/>
          </a:bodyPr>
          <a:lstStyle/>
          <a:p>
            <a:pPr>
              <a:lnSpc>
                <a:spcPct val="140000"/>
              </a:lnSpc>
            </a:pPr>
            <a:r>
              <a:rPr lang="zh-CN" altLang="en-US" sz="1100" dirty="0">
                <a:solidFill>
                  <a:schemeClr val="bg1"/>
                </a:solidFill>
                <a:cs typeface="+mn-ea"/>
                <a:sym typeface="+mn-lt"/>
              </a:rPr>
              <a:t>Add a detailed text description here, suggesting that it is relevant to the title and consistent with the overall language style, and that the language description be as concise and vivid as possible.</a:t>
            </a:r>
          </a:p>
        </p:txBody>
      </p:sp>
      <p:cxnSp>
        <p:nvCxnSpPr>
          <p:cNvPr id="23" name="直接连接符 22">
            <a:extLst>
              <a:ext uri="{FF2B5EF4-FFF2-40B4-BE49-F238E27FC236}">
                <a16:creationId xmlns:a16="http://schemas.microsoft.com/office/drawing/2014/main" id="{5C98BA34-7E99-40ED-835A-31F630659382}"/>
              </a:ext>
            </a:extLst>
          </p:cNvPr>
          <p:cNvCxnSpPr>
            <a:cxnSpLocks/>
          </p:cNvCxnSpPr>
          <p:nvPr/>
        </p:nvCxnSpPr>
        <p:spPr>
          <a:xfrm>
            <a:off x="6228270" y="4276629"/>
            <a:ext cx="4876801"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平行四边形 25">
            <a:extLst>
              <a:ext uri="{FF2B5EF4-FFF2-40B4-BE49-F238E27FC236}">
                <a16:creationId xmlns:a16="http://schemas.microsoft.com/office/drawing/2014/main" id="{F2EE8903-6001-409E-8237-69E866E4A14E}"/>
              </a:ext>
            </a:extLst>
          </p:cNvPr>
          <p:cNvSpPr/>
          <p:nvPr/>
        </p:nvSpPr>
        <p:spPr>
          <a:xfrm>
            <a:off x="11691630" y="177629"/>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D012A8FA-16D9-4408-8B36-6771F2A40DCF}"/>
              </a:ext>
            </a:extLst>
          </p:cNvPr>
          <p:cNvSpPr/>
          <p:nvPr/>
        </p:nvSpPr>
        <p:spPr>
          <a:xfrm>
            <a:off x="10891833" y="19382"/>
            <a:ext cx="949299" cy="646331"/>
          </a:xfrm>
          <a:prstGeom prst="roundRect">
            <a:avLst>
              <a:gd name="adj" fmla="val 0"/>
            </a:avLst>
          </a:prstGeom>
        </p:spPr>
        <p:txBody>
          <a:bodyPr wrap="none">
            <a:spAutoFit/>
          </a:bodyPr>
          <a:lstStyle/>
          <a:p>
            <a:r>
              <a:rPr lang="en-US" altLang="zh-CN"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rPr>
              <a:t>LOGO</a:t>
            </a:r>
            <a:endParaRPr lang="zh-CN" altLang="en-US"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endParaRPr>
          </a:p>
        </p:txBody>
      </p:sp>
      <p:sp>
        <p:nvSpPr>
          <p:cNvPr id="28" name="矩形: 圆角 27">
            <a:extLst>
              <a:ext uri="{FF2B5EF4-FFF2-40B4-BE49-F238E27FC236}">
                <a16:creationId xmlns:a16="http://schemas.microsoft.com/office/drawing/2014/main" id="{56CD8651-11FE-4C1B-81AC-238E7DA95098}"/>
              </a:ext>
            </a:extLst>
          </p:cNvPr>
          <p:cNvSpPr/>
          <p:nvPr/>
        </p:nvSpPr>
        <p:spPr>
          <a:xfrm>
            <a:off x="10161436" y="458132"/>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128222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left)">
                                      <p:cBhvr>
                                        <p:cTn id="16" dur="500"/>
                                        <p:tgtEl>
                                          <p:spTgt spid="28"/>
                                        </p:tgtEl>
                                      </p:cBhvr>
                                    </p:animEffect>
                                  </p:childTnLst>
                                </p:cTn>
                              </p:par>
                            </p:childTnLst>
                          </p:cTn>
                        </p:par>
                        <p:par>
                          <p:cTn id="17" fill="hold">
                            <p:stCondLst>
                              <p:cond delay="1000"/>
                            </p:stCondLst>
                            <p:childTnLst>
                              <p:par>
                                <p:cTn id="18" presetID="21"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1000"/>
                                        <p:tgtEl>
                                          <p:spTgt spid="6"/>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5" presetClass="path" presetSubtype="0" accel="10000" decel="90000" fill="hold" grpId="1" nodeType="withEffect">
                                  <p:stCondLst>
                                    <p:cond delay="0"/>
                                  </p:stCondLst>
                                  <p:childTnLst>
                                    <p:animMotion origin="layout" path="M 1.25E-6 -1.11111E-6 L 0.05182 -1.11111E-6 " pathEditMode="relative" rAng="0" ptsTypes="AA">
                                      <p:cBhvr>
                                        <p:cTn id="35" dur="1000" spd="-100000" fill="hold"/>
                                        <p:tgtEl>
                                          <p:spTgt spid="9"/>
                                        </p:tgtEl>
                                        <p:attrNameLst>
                                          <p:attrName>ppt_x</p:attrName>
                                          <p:attrName>ppt_y</p:attrName>
                                        </p:attrNameLst>
                                      </p:cBhvr>
                                      <p:rCtr x="2591" y="0"/>
                                    </p:animMotion>
                                  </p:childTnLst>
                                </p:cTn>
                              </p:par>
                            </p:childTnLst>
                          </p:cTn>
                        </p:par>
                        <p:par>
                          <p:cTn id="36" fill="hold">
                            <p:stCondLst>
                              <p:cond delay="3800"/>
                            </p:stCondLst>
                            <p:childTnLst>
                              <p:par>
                                <p:cTn id="37" presetID="17" presetClass="entr" presetSubtype="10" fill="hold" grpId="0" nodeType="after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par>
                          <p:cTn id="41" fill="hold">
                            <p:stCondLst>
                              <p:cond delay="6200"/>
                            </p:stCondLst>
                            <p:childTnLst>
                              <p:par>
                                <p:cTn id="42" presetID="2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9" grpId="1"/>
      <p:bldP spid="10" grpId="0"/>
      <p:bldP spid="26" grpId="0" animBg="1"/>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Finance and financing</a:t>
            </a:r>
          </a:p>
        </p:txBody>
      </p:sp>
      <p:sp>
        <p:nvSpPr>
          <p:cNvPr id="10" name="矩形 9">
            <a:extLst>
              <a:ext uri="{FF2B5EF4-FFF2-40B4-BE49-F238E27FC236}">
                <a16:creationId xmlns:a16="http://schemas.microsoft.com/office/drawing/2014/main" id="{CEB884BD-A798-42B6-BE9F-17143F8B05C6}"/>
              </a:ext>
            </a:extLst>
          </p:cNvPr>
          <p:cNvSpPr/>
          <p:nvPr/>
        </p:nvSpPr>
        <p:spPr>
          <a:xfrm>
            <a:off x="1693421" y="1276086"/>
            <a:ext cx="3005951" cy="461665"/>
          </a:xfrm>
          <a:prstGeom prst="rect">
            <a:avLst/>
          </a:prstGeom>
        </p:spPr>
        <p:txBody>
          <a:bodyPr wrap="none">
            <a:spAutoFit/>
          </a:bodyPr>
          <a:lstStyle/>
          <a:p>
            <a:r>
              <a:rPr lang="zh-CN" altLang="en-US" sz="2400" dirty="0">
                <a:solidFill>
                  <a:srgbClr val="3C4D63"/>
                </a:solidFill>
                <a:cs typeface="+mn-ea"/>
                <a:sym typeface="+mn-lt"/>
              </a:rPr>
              <a:t>Funding gap</a:t>
            </a:r>
            <a:r>
              <a:rPr lang="en-US" altLang="zh-CN" sz="2400" dirty="0">
                <a:solidFill>
                  <a:srgbClr val="3C4D63"/>
                </a:solidFill>
                <a:cs typeface="+mn-ea"/>
                <a:sym typeface="+mn-lt"/>
              </a:rPr>
              <a:t>&amp; </a:t>
            </a:r>
            <a:r>
              <a:rPr lang="zh-CN" altLang="en-US" sz="2400" dirty="0">
                <a:solidFill>
                  <a:srgbClr val="3C4D63"/>
                </a:solidFill>
                <a:cs typeface="+mn-ea"/>
                <a:sym typeface="+mn-lt"/>
              </a:rPr>
              <a:t>Financing purposes</a:t>
            </a:r>
          </a:p>
        </p:txBody>
      </p:sp>
      <p:grpSp>
        <p:nvGrpSpPr>
          <p:cNvPr id="11" name="组合 10">
            <a:extLst>
              <a:ext uri="{FF2B5EF4-FFF2-40B4-BE49-F238E27FC236}">
                <a16:creationId xmlns:a16="http://schemas.microsoft.com/office/drawing/2014/main" id="{BBB88A8D-D9A2-4B1B-8A6B-6A993B5DD6D0}"/>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ABE6510B-AE66-41A7-9CDB-832537A1EFC9}"/>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725822E0-A83E-4994-B76F-3DFDEDC2E3F2}"/>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46A642F4-8611-4C54-99AC-F2311EF4C64C}"/>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1E774499-2345-4F39-99F5-2B4390A226C8}"/>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6393FC8F-066B-4195-84B8-3C24F6E81563}"/>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1D117CF3-D842-4CC5-B2C9-7DC980FC50F3}"/>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382AFB1B-7FD7-4BA7-BD6E-3FDE96044FEE}"/>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13EBC141-3DF1-42FF-9703-DEEC66D4D7B6}"/>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EF458C2D-87EF-428D-BC5F-0ABEC1EB231E}"/>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94F46266-0829-44D5-8DD5-AC63E0D00EE0}"/>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AE27DDF0-C38C-4230-BA9B-8062E715069C}"/>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DC479A1A-D15A-4047-8CF8-C34DA761682E}"/>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F936EF64-CC07-42AD-B605-ADED66EF4C5B}"/>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EB33F1AA-D0D2-4D56-9E00-9FD20510A182}"/>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sp>
        <p:nvSpPr>
          <p:cNvPr id="26" name="矩形 25">
            <a:extLst>
              <a:ext uri="{FF2B5EF4-FFF2-40B4-BE49-F238E27FC236}">
                <a16:creationId xmlns:a16="http://schemas.microsoft.com/office/drawing/2014/main" id="{91EC80FB-0945-45CC-A082-7B5957CF3A08}"/>
              </a:ext>
            </a:extLst>
          </p:cNvPr>
          <p:cNvSpPr/>
          <p:nvPr/>
        </p:nvSpPr>
        <p:spPr>
          <a:xfrm>
            <a:off x="4550300" y="2262769"/>
            <a:ext cx="2962141" cy="605307"/>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a:extLst>
              <a:ext uri="{FF2B5EF4-FFF2-40B4-BE49-F238E27FC236}">
                <a16:creationId xmlns:a16="http://schemas.microsoft.com/office/drawing/2014/main" id="{D1967FAF-FA07-48B0-9090-7AB58D2F9E33}"/>
              </a:ext>
            </a:extLst>
          </p:cNvPr>
          <p:cNvSpPr/>
          <p:nvPr/>
        </p:nvSpPr>
        <p:spPr>
          <a:xfrm>
            <a:off x="3094988" y="3141752"/>
            <a:ext cx="2228045" cy="524814"/>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id="{A01BF671-3A1F-430E-AA54-AFDA2F89062F}"/>
              </a:ext>
            </a:extLst>
          </p:cNvPr>
          <p:cNvSpPr/>
          <p:nvPr/>
        </p:nvSpPr>
        <p:spPr>
          <a:xfrm>
            <a:off x="6701073" y="3141752"/>
            <a:ext cx="2266681" cy="524814"/>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id="{08967B93-9DB9-4E45-A483-14A96A0C5DEE}"/>
              </a:ext>
            </a:extLst>
          </p:cNvPr>
          <p:cNvSpPr/>
          <p:nvPr/>
        </p:nvSpPr>
        <p:spPr>
          <a:xfrm>
            <a:off x="1601039" y="3940242"/>
            <a:ext cx="2266681" cy="524814"/>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11AA3BD9-683F-45EF-B08A-E094855B8F54}"/>
              </a:ext>
            </a:extLst>
          </p:cNvPr>
          <p:cNvSpPr/>
          <p:nvPr/>
        </p:nvSpPr>
        <p:spPr>
          <a:xfrm>
            <a:off x="8156385" y="3940242"/>
            <a:ext cx="2266681" cy="524814"/>
          </a:xfrm>
          <a:prstGeom prst="rect">
            <a:avLst/>
          </a:prstGeom>
          <a:solidFill>
            <a:schemeClr val="accent1">
              <a:lumMod val="5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7">
            <a:extLst>
              <a:ext uri="{FF2B5EF4-FFF2-40B4-BE49-F238E27FC236}">
                <a16:creationId xmlns:a16="http://schemas.microsoft.com/office/drawing/2014/main" id="{78187280-3F76-49F2-B4A8-D06CC6EA299B}"/>
              </a:ext>
            </a:extLst>
          </p:cNvPr>
          <p:cNvSpPr/>
          <p:nvPr/>
        </p:nvSpPr>
        <p:spPr>
          <a:xfrm>
            <a:off x="4550300" y="2868076"/>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7">
            <a:extLst>
              <a:ext uri="{FF2B5EF4-FFF2-40B4-BE49-F238E27FC236}">
                <a16:creationId xmlns:a16="http://schemas.microsoft.com/office/drawing/2014/main" id="{9E5F27AD-F163-4708-B8B9-C34CA723CC28}"/>
              </a:ext>
            </a:extLst>
          </p:cNvPr>
          <p:cNvSpPr/>
          <p:nvPr/>
        </p:nvSpPr>
        <p:spPr>
          <a:xfrm>
            <a:off x="3095189" y="3664185"/>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7">
            <a:extLst>
              <a:ext uri="{FF2B5EF4-FFF2-40B4-BE49-F238E27FC236}">
                <a16:creationId xmlns:a16="http://schemas.microsoft.com/office/drawing/2014/main" id="{AD790F89-B414-4D4B-A483-046F55C06C5B}"/>
              </a:ext>
            </a:extLst>
          </p:cNvPr>
          <p:cNvSpPr/>
          <p:nvPr/>
        </p:nvSpPr>
        <p:spPr>
          <a:xfrm>
            <a:off x="6698188" y="2868076"/>
            <a:ext cx="824919" cy="280465"/>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71450 w 824919"/>
              <a:gd name="connsiteY0-52" fmla="*/ 4763 h 260942"/>
              <a:gd name="connsiteX1-53" fmla="*/ 824919 w 824919"/>
              <a:gd name="connsiteY1-54" fmla="*/ 0 h 260942"/>
              <a:gd name="connsiteX2-55" fmla="*/ 629656 w 824919"/>
              <a:gd name="connsiteY2-56" fmla="*/ 254626 h 260942"/>
              <a:gd name="connsiteX3-57" fmla="*/ 0 w 824919"/>
              <a:gd name="connsiteY3-58" fmla="*/ 260942 h 260942"/>
              <a:gd name="connsiteX4-59" fmla="*/ 171450 w 824919"/>
              <a:gd name="connsiteY4-60" fmla="*/ 4763 h 2609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4919" h="260942">
                <a:moveTo>
                  <a:pt x="171450" y="4763"/>
                </a:moveTo>
                <a:lnTo>
                  <a:pt x="824919" y="0"/>
                </a:lnTo>
                <a:lnTo>
                  <a:pt x="629656" y="254626"/>
                </a:lnTo>
                <a:lnTo>
                  <a:pt x="0" y="260942"/>
                </a:lnTo>
                <a:lnTo>
                  <a:pt x="171450" y="476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7">
            <a:extLst>
              <a:ext uri="{FF2B5EF4-FFF2-40B4-BE49-F238E27FC236}">
                <a16:creationId xmlns:a16="http://schemas.microsoft.com/office/drawing/2014/main" id="{D85146D2-816A-4946-A12F-42E66530FB16}"/>
              </a:ext>
            </a:extLst>
          </p:cNvPr>
          <p:cNvSpPr/>
          <p:nvPr/>
        </p:nvSpPr>
        <p:spPr>
          <a:xfrm>
            <a:off x="8156385" y="3660216"/>
            <a:ext cx="812219" cy="280026"/>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80975 w 824919"/>
              <a:gd name="connsiteY0-52" fmla="*/ 0 h 272088"/>
              <a:gd name="connsiteX1-53" fmla="*/ 824919 w 824919"/>
              <a:gd name="connsiteY1-54" fmla="*/ 17462 h 272088"/>
              <a:gd name="connsiteX2-55" fmla="*/ 629656 w 824919"/>
              <a:gd name="connsiteY2-56" fmla="*/ 272088 h 272088"/>
              <a:gd name="connsiteX3-57" fmla="*/ 0 w 824919"/>
              <a:gd name="connsiteY3-58" fmla="*/ 267326 h 272088"/>
              <a:gd name="connsiteX4-59" fmla="*/ 180975 w 824919"/>
              <a:gd name="connsiteY4-60" fmla="*/ 0 h 272088"/>
              <a:gd name="connsiteX0-61" fmla="*/ 180975 w 812219"/>
              <a:gd name="connsiteY0-62" fmla="*/ 7938 h 280026"/>
              <a:gd name="connsiteX1-63" fmla="*/ 812219 w 812219"/>
              <a:gd name="connsiteY1-64" fmla="*/ 0 h 280026"/>
              <a:gd name="connsiteX2-65" fmla="*/ 629656 w 812219"/>
              <a:gd name="connsiteY2-66" fmla="*/ 280026 h 280026"/>
              <a:gd name="connsiteX3-67" fmla="*/ 0 w 812219"/>
              <a:gd name="connsiteY3-68" fmla="*/ 275264 h 280026"/>
              <a:gd name="connsiteX4-69" fmla="*/ 180975 w 812219"/>
              <a:gd name="connsiteY4-70" fmla="*/ 7938 h 280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2219" h="280026">
                <a:moveTo>
                  <a:pt x="180975" y="7938"/>
                </a:moveTo>
                <a:lnTo>
                  <a:pt x="812219" y="0"/>
                </a:lnTo>
                <a:lnTo>
                  <a:pt x="629656" y="280026"/>
                </a:lnTo>
                <a:lnTo>
                  <a:pt x="0" y="275264"/>
                </a:lnTo>
                <a:lnTo>
                  <a:pt x="180975" y="793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B10108D5-F46C-4DBC-B7D3-7CD5CDE6DDD7}"/>
              </a:ext>
            </a:extLst>
          </p:cNvPr>
          <p:cNvSpPr txBox="1"/>
          <p:nvPr/>
        </p:nvSpPr>
        <p:spPr>
          <a:xfrm>
            <a:off x="4343823" y="2350051"/>
            <a:ext cx="2949514" cy="400110"/>
          </a:xfrm>
          <a:prstGeom prst="rect">
            <a:avLst/>
          </a:prstGeom>
          <a:noFill/>
        </p:spPr>
        <p:txBody>
          <a:bodyPr wrap="square" rtlCol="0">
            <a:spAutoFit/>
          </a:bodyPr>
          <a:lstStyle/>
          <a:p>
            <a:pPr algn="r"/>
            <a:r>
              <a:rPr lang="en-US" altLang="zh-CN" sz="2000" dirty="0">
                <a:solidFill>
                  <a:schemeClr val="bg1"/>
                </a:solidFill>
                <a:cs typeface="+mn-ea"/>
                <a:sym typeface="+mn-lt"/>
              </a:rPr>
              <a:t>Tittle text</a:t>
            </a:r>
            <a:endParaRPr lang="zh-CN" altLang="en-US" sz="2000" dirty="0">
              <a:solidFill>
                <a:schemeClr val="bg1"/>
              </a:solidFill>
              <a:cs typeface="+mn-ea"/>
              <a:sym typeface="+mn-lt"/>
            </a:endParaRPr>
          </a:p>
        </p:txBody>
      </p:sp>
      <p:sp>
        <p:nvSpPr>
          <p:cNvPr id="41" name="文本框 40">
            <a:extLst>
              <a:ext uri="{FF2B5EF4-FFF2-40B4-BE49-F238E27FC236}">
                <a16:creationId xmlns:a16="http://schemas.microsoft.com/office/drawing/2014/main" id="{61ED803B-1D8F-445A-BCC0-5385A64C797C}"/>
              </a:ext>
            </a:extLst>
          </p:cNvPr>
          <p:cNvSpPr txBox="1"/>
          <p:nvPr/>
        </p:nvSpPr>
        <p:spPr>
          <a:xfrm>
            <a:off x="6121491" y="3227430"/>
            <a:ext cx="2769106" cy="338554"/>
          </a:xfrm>
          <a:prstGeom prst="rect">
            <a:avLst/>
          </a:prstGeom>
          <a:noFill/>
        </p:spPr>
        <p:txBody>
          <a:bodyPr wrap="square" rtlCol="0">
            <a:spAutoFit/>
          </a:bodyPr>
          <a:lstStyle/>
          <a:p>
            <a:pPr algn="r"/>
            <a:r>
              <a:rPr lang="en-US" altLang="zh-CN" sz="1600" dirty="0">
                <a:solidFill>
                  <a:schemeClr val="bg1"/>
                </a:solidFill>
                <a:cs typeface="+mn-ea"/>
                <a:sym typeface="+mn-lt"/>
              </a:rPr>
              <a:t>Tittle text</a:t>
            </a:r>
            <a:endParaRPr lang="zh-CN" altLang="en-US" sz="1600" dirty="0">
              <a:solidFill>
                <a:schemeClr val="bg1"/>
              </a:solidFill>
              <a:cs typeface="+mn-ea"/>
              <a:sym typeface="+mn-lt"/>
            </a:endParaRPr>
          </a:p>
        </p:txBody>
      </p:sp>
      <p:sp>
        <p:nvSpPr>
          <p:cNvPr id="42" name="文本框 41">
            <a:extLst>
              <a:ext uri="{FF2B5EF4-FFF2-40B4-BE49-F238E27FC236}">
                <a16:creationId xmlns:a16="http://schemas.microsoft.com/office/drawing/2014/main" id="{662DA631-C8F5-4AD5-8CD6-0973FFE6DE35}"/>
              </a:ext>
            </a:extLst>
          </p:cNvPr>
          <p:cNvSpPr txBox="1"/>
          <p:nvPr/>
        </p:nvSpPr>
        <p:spPr>
          <a:xfrm>
            <a:off x="8201810" y="4032270"/>
            <a:ext cx="2175830" cy="338554"/>
          </a:xfrm>
          <a:prstGeom prst="rect">
            <a:avLst/>
          </a:prstGeom>
          <a:noFill/>
        </p:spPr>
        <p:txBody>
          <a:bodyPr wrap="square" rtlCol="0">
            <a:spAutoFit/>
          </a:bodyPr>
          <a:lstStyle/>
          <a:p>
            <a:pPr algn="ctr"/>
            <a:r>
              <a:rPr lang="en-US" altLang="zh-CN" sz="1600" dirty="0">
                <a:solidFill>
                  <a:schemeClr val="bg1"/>
                </a:solidFill>
                <a:cs typeface="+mn-ea"/>
                <a:sym typeface="+mn-lt"/>
              </a:rPr>
              <a:t>Tittle text</a:t>
            </a:r>
            <a:endParaRPr lang="zh-CN" altLang="en-US" sz="1600" dirty="0">
              <a:solidFill>
                <a:schemeClr val="bg1"/>
              </a:solidFill>
              <a:cs typeface="+mn-ea"/>
              <a:sym typeface="+mn-lt"/>
            </a:endParaRPr>
          </a:p>
        </p:txBody>
      </p:sp>
      <p:sp>
        <p:nvSpPr>
          <p:cNvPr id="43" name="文本框 42">
            <a:extLst>
              <a:ext uri="{FF2B5EF4-FFF2-40B4-BE49-F238E27FC236}">
                <a16:creationId xmlns:a16="http://schemas.microsoft.com/office/drawing/2014/main" id="{7A16564A-7A42-47C8-B56A-849BB296A9C5}"/>
              </a:ext>
            </a:extLst>
          </p:cNvPr>
          <p:cNvSpPr txBox="1"/>
          <p:nvPr/>
        </p:nvSpPr>
        <p:spPr>
          <a:xfrm>
            <a:off x="1601039" y="4045599"/>
            <a:ext cx="2091949" cy="338554"/>
          </a:xfrm>
          <a:prstGeom prst="rect">
            <a:avLst/>
          </a:prstGeom>
          <a:noFill/>
        </p:spPr>
        <p:txBody>
          <a:bodyPr wrap="square" rtlCol="0">
            <a:spAutoFit/>
          </a:bodyPr>
          <a:lstStyle/>
          <a:p>
            <a:pPr algn="r"/>
            <a:r>
              <a:rPr lang="en-US" altLang="zh-CN" sz="1600" dirty="0">
                <a:solidFill>
                  <a:schemeClr val="bg1"/>
                </a:solidFill>
                <a:cs typeface="+mn-ea"/>
                <a:sym typeface="+mn-lt"/>
              </a:rPr>
              <a:t>Tittle text</a:t>
            </a:r>
            <a:endParaRPr lang="zh-CN" altLang="en-US" sz="1600" dirty="0">
              <a:solidFill>
                <a:schemeClr val="bg1"/>
              </a:solidFill>
              <a:cs typeface="+mn-ea"/>
              <a:sym typeface="+mn-lt"/>
            </a:endParaRPr>
          </a:p>
        </p:txBody>
      </p:sp>
      <p:sp>
        <p:nvSpPr>
          <p:cNvPr id="44" name="文本框 43">
            <a:extLst>
              <a:ext uri="{FF2B5EF4-FFF2-40B4-BE49-F238E27FC236}">
                <a16:creationId xmlns:a16="http://schemas.microsoft.com/office/drawing/2014/main" id="{6FB0CEE3-8D89-4223-A78D-362A9683E86E}"/>
              </a:ext>
            </a:extLst>
          </p:cNvPr>
          <p:cNvSpPr txBox="1"/>
          <p:nvPr/>
        </p:nvSpPr>
        <p:spPr>
          <a:xfrm>
            <a:off x="3094139" y="3232006"/>
            <a:ext cx="2070696" cy="338554"/>
          </a:xfrm>
          <a:prstGeom prst="rect">
            <a:avLst/>
          </a:prstGeom>
          <a:noFill/>
        </p:spPr>
        <p:txBody>
          <a:bodyPr wrap="square" rtlCol="0">
            <a:spAutoFit/>
          </a:bodyPr>
          <a:lstStyle/>
          <a:p>
            <a:pPr algn="r"/>
            <a:r>
              <a:rPr lang="en-US" altLang="zh-CN" sz="1600" dirty="0">
                <a:solidFill>
                  <a:schemeClr val="bg1"/>
                </a:solidFill>
                <a:cs typeface="+mn-ea"/>
                <a:sym typeface="+mn-lt"/>
              </a:rPr>
              <a:t>Tittle text</a:t>
            </a:r>
            <a:endParaRPr lang="zh-CN" altLang="en-US" sz="1600" dirty="0">
              <a:solidFill>
                <a:schemeClr val="bg1"/>
              </a:solidFill>
              <a:cs typeface="+mn-ea"/>
              <a:sym typeface="+mn-lt"/>
            </a:endParaRPr>
          </a:p>
        </p:txBody>
      </p:sp>
      <p:pic>
        <p:nvPicPr>
          <p:cNvPr id="3" name="图片 2">
            <a:extLst>
              <a:ext uri="{FF2B5EF4-FFF2-40B4-BE49-F238E27FC236}">
                <a16:creationId xmlns:a16="http://schemas.microsoft.com/office/drawing/2014/main" id="{CFE9C855-830E-40EB-B098-B6AEEF6396F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53205" y="3123822"/>
            <a:ext cx="4365523" cy="3930421"/>
          </a:xfrm>
          <a:prstGeom prst="rect">
            <a:avLst/>
          </a:prstGeom>
        </p:spPr>
      </p:pic>
    </p:spTree>
    <p:extLst>
      <p:ext uri="{BB962C8B-B14F-4D97-AF65-F5344CB8AC3E}">
        <p14:creationId xmlns:p14="http://schemas.microsoft.com/office/powerpoint/2010/main" val="38507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800"/>
                            </p:stCondLst>
                            <p:childTnLst>
                              <p:par>
                                <p:cTn id="16" presetID="3" presetClass="entr" presetSubtype="1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linds(horizontal)">
                                      <p:cBhvr>
                                        <p:cTn id="24" dur="500"/>
                                        <p:tgtEl>
                                          <p:spTgt spid="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linds(horizontal)">
                                      <p:cBhvr>
                                        <p:cTn id="45" dur="500"/>
                                        <p:tgtEl>
                                          <p:spTgt spid="4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linds(horizontal)">
                                      <p:cBhvr>
                                        <p:cTn id="54" dur="500"/>
                                        <p:tgtEl>
                                          <p:spTgt spid="4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childTnLst>
                          </p:cTn>
                        </p:par>
                        <p:par>
                          <p:cTn id="58" fill="hold">
                            <p:stCondLst>
                              <p:cond delay="2300"/>
                            </p:stCondLst>
                            <p:childTnLst>
                              <p:par>
                                <p:cTn id="59" presetID="16" presetClass="entr" presetSubtype="21"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arn(inVertical)">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animBg="1"/>
      <p:bldP spid="27" grpId="0" animBg="1"/>
      <p:bldP spid="28" grpId="0" animBg="1"/>
      <p:bldP spid="29" grpId="0" animBg="1"/>
      <p:bldP spid="30" grpId="0" animBg="1"/>
      <p:bldP spid="31" grpId="0" animBg="1"/>
      <p:bldP spid="32" grpId="0" animBg="1"/>
      <p:bldP spid="33" grpId="0" animBg="1"/>
      <p:bldP spid="34" grpId="0" animBg="1"/>
      <p:bldP spid="40" grpId="0"/>
      <p:bldP spid="41" grpId="0"/>
      <p:bldP spid="42" grpId="0"/>
      <p:bldP spid="43" grpId="0"/>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Finance and financing</a:t>
            </a:r>
          </a:p>
        </p:txBody>
      </p:sp>
      <p:sp>
        <p:nvSpPr>
          <p:cNvPr id="10" name="矩形 9">
            <a:extLst>
              <a:ext uri="{FF2B5EF4-FFF2-40B4-BE49-F238E27FC236}">
                <a16:creationId xmlns:a16="http://schemas.microsoft.com/office/drawing/2014/main" id="{D1A1967B-CE12-4627-BD40-0CB98E0810A1}"/>
              </a:ext>
            </a:extLst>
          </p:cNvPr>
          <p:cNvSpPr/>
          <p:nvPr/>
        </p:nvSpPr>
        <p:spPr>
          <a:xfrm>
            <a:off x="1693421" y="1276086"/>
            <a:ext cx="2031325" cy="461665"/>
          </a:xfrm>
          <a:prstGeom prst="rect">
            <a:avLst/>
          </a:prstGeom>
        </p:spPr>
        <p:txBody>
          <a:bodyPr wrap="none">
            <a:spAutoFit/>
          </a:bodyPr>
          <a:lstStyle/>
          <a:p>
            <a:r>
              <a:rPr lang="zh-CN" altLang="en-US" sz="2400" dirty="0">
                <a:solidFill>
                  <a:srgbClr val="3C4D63"/>
                </a:solidFill>
                <a:cs typeface="+mn-ea"/>
                <a:sym typeface="+mn-lt"/>
              </a:rPr>
              <a:t>Core member salaries</a:t>
            </a:r>
          </a:p>
        </p:txBody>
      </p:sp>
      <p:grpSp>
        <p:nvGrpSpPr>
          <p:cNvPr id="11" name="组合 10">
            <a:extLst>
              <a:ext uri="{FF2B5EF4-FFF2-40B4-BE49-F238E27FC236}">
                <a16:creationId xmlns:a16="http://schemas.microsoft.com/office/drawing/2014/main" id="{1900BFA4-27DF-4752-8827-DED67405213D}"/>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9E8A6BAD-DF70-456B-B918-9819AB7F3BA5}"/>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3B938A35-7576-4D89-9CAF-F21E91EDCED1}"/>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90DCD985-9A96-42BF-A21B-DA8B7A27B429}"/>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590D6293-556E-433C-AE48-B279B41A9A19}"/>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F2D1B96B-7D4E-4EC3-8582-EF4FBC76D647}"/>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BA628CDE-08BD-40F6-9AEB-B962692EEF5E}"/>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C7B51C5E-A99C-4339-B939-3F8165591837}"/>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01F6C4F8-8D45-4FEE-AC0C-B6B5F6BAAB6B}"/>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AE1413EC-60D4-4E5E-B4AA-D23D44F10509}"/>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34B0F697-9A80-4F92-B1C9-20AE7677431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8F8B1F71-CD99-4151-8461-6995C9B25DDA}"/>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B4316AAA-F63E-45CE-B830-397119C52253}"/>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DF1BD516-05C9-4BE0-A650-844D87CB4CE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0861133A-4E1C-4CDB-948D-D2AF245DAA18}"/>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aphicFrame>
        <p:nvGraphicFramePr>
          <p:cNvPr id="26" name="表格 25">
            <a:extLst>
              <a:ext uri="{FF2B5EF4-FFF2-40B4-BE49-F238E27FC236}">
                <a16:creationId xmlns:a16="http://schemas.microsoft.com/office/drawing/2014/main" id="{81A909C5-2C9F-4924-A54D-4EADAA9451E3}"/>
              </a:ext>
            </a:extLst>
          </p:cNvPr>
          <p:cNvGraphicFramePr>
            <a:graphicFrameLocks noGrp="1"/>
          </p:cNvGraphicFramePr>
          <p:nvPr>
            <p:extLst>
              <p:ext uri="{D42A27DB-BD31-4B8C-83A1-F6EECF244321}">
                <p14:modId xmlns:p14="http://schemas.microsoft.com/office/powerpoint/2010/main" val="897610817"/>
              </p:ext>
            </p:extLst>
          </p:nvPr>
        </p:nvGraphicFramePr>
        <p:xfrm>
          <a:off x="2170405" y="1958977"/>
          <a:ext cx="8127999" cy="421640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704382987"/>
                    </a:ext>
                  </a:extLst>
                </a:gridCol>
                <a:gridCol w="2709333">
                  <a:extLst>
                    <a:ext uri="{9D8B030D-6E8A-4147-A177-3AD203B41FA5}">
                      <a16:colId xmlns:a16="http://schemas.microsoft.com/office/drawing/2014/main" val="3243301021"/>
                    </a:ext>
                  </a:extLst>
                </a:gridCol>
                <a:gridCol w="2709333">
                  <a:extLst>
                    <a:ext uri="{9D8B030D-6E8A-4147-A177-3AD203B41FA5}">
                      <a16:colId xmlns:a16="http://schemas.microsoft.com/office/drawing/2014/main" val="313070059"/>
                    </a:ext>
                  </a:extLst>
                </a:gridCol>
              </a:tblGrid>
              <a:tr h="370840">
                <a:tc>
                  <a:txBody>
                    <a:bodyPr/>
                    <a:lstStyle/>
                    <a:p>
                      <a:pPr algn="ctr"/>
                      <a:r>
                        <a:rPr lang="zh-CN" altLang="en-US" dirty="0">
                          <a:effectLst/>
                          <a:latin typeface="+mn-lt"/>
                          <a:ea typeface="+mn-ea"/>
                          <a:cs typeface="+mn-ea"/>
                          <a:sym typeface="+mn-lt"/>
                        </a:rPr>
                        <a:t>posts</a:t>
                      </a:r>
                    </a:p>
                  </a:txBody>
                  <a:tcPr/>
                </a:tc>
                <a:tc>
                  <a:txBody>
                    <a:bodyPr/>
                    <a:lstStyle/>
                    <a:p>
                      <a:pPr algn="ctr"/>
                      <a:r>
                        <a:rPr lang="zh-CN" altLang="en-US" dirty="0">
                          <a:effectLst/>
                          <a:latin typeface="+mn-lt"/>
                          <a:ea typeface="+mn-ea"/>
                          <a:cs typeface="+mn-ea"/>
                          <a:sym typeface="+mn-lt"/>
                        </a:rPr>
                        <a:t>expenses</a:t>
                      </a:r>
                    </a:p>
                  </a:txBody>
                  <a:tcPr/>
                </a:tc>
                <a:tc>
                  <a:txBody>
                    <a:bodyPr/>
                    <a:lstStyle/>
                    <a:p>
                      <a:pPr algn="ctr"/>
                      <a:r>
                        <a:rPr lang="zh-CN" altLang="en-US" dirty="0">
                          <a:effectLst/>
                          <a:latin typeface="+mn-lt"/>
                          <a:ea typeface="+mn-ea"/>
                          <a:cs typeface="+mn-ea"/>
                          <a:sym typeface="+mn-lt"/>
                        </a:rPr>
                        <a:t>remark</a:t>
                      </a:r>
                    </a:p>
                  </a:txBody>
                  <a:tcPr/>
                </a:tc>
                <a:extLst>
                  <a:ext uri="{0D108BD9-81ED-4DB2-BD59-A6C34878D82A}">
                    <a16:rowId xmlns:a16="http://schemas.microsoft.com/office/drawing/2014/main" val="2604186880"/>
                  </a:ext>
                </a:extLst>
              </a:tr>
              <a:tr h="370840">
                <a:tc>
                  <a:txBody>
                    <a:bodyPr/>
                    <a:lstStyle/>
                    <a:p>
                      <a:pPr algn="ctr"/>
                      <a:r>
                        <a:rPr lang="zh-CN" altLang="en-US" sz="1600">
                          <a:effectLst/>
                          <a:latin typeface="+mn-lt"/>
                          <a:ea typeface="+mn-ea"/>
                          <a:cs typeface="+mn-ea"/>
                          <a:sym typeface="+mn-lt"/>
                        </a:rPr>
                        <a:t>managing director</a:t>
                      </a:r>
                    </a:p>
                  </a:txBody>
                  <a:tcPr/>
                </a:tc>
                <a:tc>
                  <a:txBody>
                    <a:bodyPr/>
                    <a:lstStyle/>
                    <a:p>
                      <a:pPr algn="ctr"/>
                      <a:r>
                        <a:rPr lang="en-US" altLang="zh-CN" sz="1600">
                          <a:effectLst/>
                          <a:latin typeface="+mn-lt"/>
                          <a:ea typeface="+mn-ea"/>
                          <a:cs typeface="+mn-ea"/>
                          <a:sym typeface="+mn-lt"/>
                        </a:rPr>
                        <a:t>8000</a:t>
                      </a:r>
                      <a:r>
                        <a:rPr lang="zh-CN" altLang="en-US" sz="1600">
                          <a:effectLst/>
                          <a:latin typeface="+mn-lt"/>
                          <a:ea typeface="+mn-ea"/>
                          <a:cs typeface="+mn-ea"/>
                          <a:sym typeface="+mn-lt"/>
                        </a:rPr>
                        <a:t>Yuan</a:t>
                      </a:r>
                    </a:p>
                  </a:txBody>
                  <a:tcPr/>
                </a:tc>
                <a:tc>
                  <a:txBody>
                    <a:bodyPr/>
                    <a:lstStyle/>
                    <a:p>
                      <a:pPr algn="ct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2339676864"/>
                  </a:ext>
                </a:extLst>
              </a:tr>
              <a:tr h="370840">
                <a:tc>
                  <a:txBody>
                    <a:bodyPr/>
                    <a:lstStyle/>
                    <a:p>
                      <a:pPr algn="ctr"/>
                      <a:r>
                        <a:rPr lang="zh-CN" altLang="en-US" sz="1600">
                          <a:effectLst/>
                          <a:latin typeface="+mn-lt"/>
                          <a:ea typeface="+mn-ea"/>
                          <a:cs typeface="+mn-ea"/>
                          <a:sym typeface="+mn-lt"/>
                        </a:rPr>
                        <a:t>Travel Experiencer</a:t>
                      </a:r>
                    </a:p>
                  </a:txBody>
                  <a:tcPr/>
                </a:tc>
                <a:tc>
                  <a:txBody>
                    <a:bodyPr/>
                    <a:lstStyle/>
                    <a:p>
                      <a:pPr algn="ctr"/>
                      <a:r>
                        <a:rPr lang="en-US" altLang="zh-CN" sz="1600">
                          <a:effectLst/>
                          <a:latin typeface="+mn-lt"/>
                          <a:ea typeface="+mn-ea"/>
                          <a:cs typeface="+mn-ea"/>
                          <a:sym typeface="+mn-lt"/>
                        </a:rPr>
                        <a:t>6000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3943589169"/>
                  </a:ext>
                </a:extLst>
              </a:tr>
              <a:tr h="370840">
                <a:tc>
                  <a:txBody>
                    <a:bodyPr/>
                    <a:lstStyle/>
                    <a:p>
                      <a:pPr algn="ctr"/>
                      <a:r>
                        <a:rPr lang="zh-CN" altLang="en-US" sz="1600">
                          <a:effectLst/>
                          <a:latin typeface="+mn-lt"/>
                          <a:ea typeface="+mn-ea"/>
                          <a:cs typeface="+mn-ea"/>
                          <a:sym typeface="+mn-lt"/>
                        </a:rPr>
                        <a:t>Graphic video editing</a:t>
                      </a:r>
                    </a:p>
                  </a:txBody>
                  <a:tcPr/>
                </a:tc>
                <a:tc>
                  <a:txBody>
                    <a:bodyPr/>
                    <a:lstStyle/>
                    <a:p>
                      <a:pPr algn="ctr"/>
                      <a:r>
                        <a:rPr lang="en-US" altLang="zh-CN" sz="1600">
                          <a:effectLst/>
                          <a:latin typeface="+mn-lt"/>
                          <a:ea typeface="+mn-ea"/>
                          <a:cs typeface="+mn-ea"/>
                          <a:sym typeface="+mn-lt"/>
                        </a:rPr>
                        <a:t>5000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1523469129"/>
                  </a:ext>
                </a:extLst>
              </a:tr>
              <a:tr h="370840">
                <a:tc>
                  <a:txBody>
                    <a:bodyPr/>
                    <a:lstStyle/>
                    <a:p>
                      <a:pPr algn="ctr"/>
                      <a:r>
                        <a:rPr lang="zh-CN" altLang="en-US" sz="1600">
                          <a:effectLst/>
                          <a:latin typeface="+mn-lt"/>
                          <a:ea typeface="+mn-ea"/>
                          <a:cs typeface="+mn-ea"/>
                          <a:sym typeface="+mn-lt"/>
                        </a:rPr>
                        <a:t>Food-making dietitian</a:t>
                      </a:r>
                    </a:p>
                  </a:txBody>
                  <a:tcPr/>
                </a:tc>
                <a:tc>
                  <a:txBody>
                    <a:bodyPr/>
                    <a:lstStyle/>
                    <a:p>
                      <a:pPr algn="ctr"/>
                      <a:r>
                        <a:rPr lang="en-US" altLang="zh-CN" sz="1600">
                          <a:effectLst/>
                          <a:latin typeface="+mn-lt"/>
                          <a:ea typeface="+mn-ea"/>
                          <a:cs typeface="+mn-ea"/>
                          <a:sym typeface="+mn-lt"/>
                        </a:rPr>
                        <a:t>4000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3111442452"/>
                  </a:ext>
                </a:extLst>
              </a:tr>
              <a:tr h="370840">
                <a:tc>
                  <a:txBody>
                    <a:bodyPr/>
                    <a:lstStyle/>
                    <a:p>
                      <a:pPr algn="ctr"/>
                      <a:r>
                        <a:rPr lang="zh-CN" altLang="en-US" sz="1600">
                          <a:effectLst/>
                          <a:latin typeface="+mn-lt"/>
                          <a:ea typeface="+mn-ea"/>
                          <a:cs typeface="+mn-ea"/>
                          <a:sym typeface="+mn-lt"/>
                        </a:rPr>
                        <a:t>Voiceover</a:t>
                      </a:r>
                    </a:p>
                  </a:txBody>
                  <a:tcPr/>
                </a:tc>
                <a:tc>
                  <a:txBody>
                    <a:bodyPr/>
                    <a:lstStyle/>
                    <a:p>
                      <a:pPr algn="ctr"/>
                      <a:r>
                        <a:rPr lang="en-US" altLang="zh-CN" sz="1600">
                          <a:effectLst/>
                          <a:latin typeface="+mn-lt"/>
                          <a:ea typeface="+mn-ea"/>
                          <a:cs typeface="+mn-ea"/>
                          <a:sym typeface="+mn-lt"/>
                        </a:rPr>
                        <a:t>3000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75050281"/>
                  </a:ext>
                </a:extLst>
              </a:tr>
              <a:tr h="370840">
                <a:tc>
                  <a:txBody>
                    <a:bodyPr/>
                    <a:lstStyle/>
                    <a:p>
                      <a:pPr algn="ctr"/>
                      <a:r>
                        <a:rPr lang="zh-CN" altLang="en-US" sz="1600">
                          <a:effectLst/>
                          <a:latin typeface="+mn-lt"/>
                          <a:ea typeface="+mn-ea"/>
                          <a:cs typeface="+mn-ea"/>
                          <a:sym typeface="+mn-lt"/>
                        </a:rPr>
                        <a:t>finance</a:t>
                      </a:r>
                    </a:p>
                  </a:txBody>
                  <a:tcPr/>
                </a:tc>
                <a:tc>
                  <a:txBody>
                    <a:bodyPr/>
                    <a:lstStyle/>
                    <a:p>
                      <a:pPr algn="ctr"/>
                      <a:r>
                        <a:rPr lang="en-US" altLang="zh-CN" sz="1600">
                          <a:effectLst/>
                          <a:latin typeface="+mn-lt"/>
                          <a:ea typeface="+mn-ea"/>
                          <a:cs typeface="+mn-ea"/>
                          <a:sym typeface="+mn-lt"/>
                        </a:rPr>
                        <a:t>2000</a:t>
                      </a:r>
                      <a:r>
                        <a:rPr lang="zh-CN" altLang="en-US" sz="1600">
                          <a:effectLst/>
                          <a:latin typeface="+mn-lt"/>
                          <a:ea typeface="+mn-ea"/>
                          <a:cs typeface="+mn-ea"/>
                          <a:sym typeface="+mn-lt"/>
                        </a:rPr>
                        <a:t>Yuan</a:t>
                      </a:r>
                    </a:p>
                  </a:txBody>
                  <a:tcPr/>
                </a:tc>
                <a:tc>
                  <a:txBody>
                    <a:bodyPr/>
                    <a:lstStyle/>
                    <a:p>
                      <a:pPr algn="ct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2124473652"/>
                  </a:ext>
                </a:extLst>
              </a:tr>
              <a:tr h="370840">
                <a:tc gridSpan="3">
                  <a:txBody>
                    <a:bodyPr/>
                    <a:lstStyle/>
                    <a:p>
                      <a:pPr algn="ctr"/>
                      <a:r>
                        <a:rPr lang="zh-CN" altLang="en-US" sz="1600" dirty="0">
                          <a:effectLst/>
                          <a:latin typeface="+mn-lt"/>
                          <a:ea typeface="+mn-ea"/>
                          <a:cs typeface="+mn-ea"/>
                          <a:sym typeface="+mn-lt"/>
                        </a:rPr>
                        <a:t>Total expenses:</a:t>
                      </a:r>
                      <a:r>
                        <a:rPr lang="en-US" altLang="zh-CN" sz="1600" dirty="0">
                          <a:effectLst/>
                          <a:latin typeface="+mn-lt"/>
                          <a:ea typeface="+mn-ea"/>
                          <a:cs typeface="+mn-ea"/>
                          <a:sym typeface="+mn-lt"/>
                        </a:rPr>
                        <a:t>28000/</a:t>
                      </a:r>
                      <a:r>
                        <a:rPr lang="zh-CN" altLang="en-US" sz="1600" dirty="0">
                          <a:effectLst/>
                          <a:latin typeface="+mn-lt"/>
                          <a:ea typeface="+mn-ea"/>
                          <a:cs typeface="+mn-ea"/>
                          <a:sym typeface="+mn-lt"/>
                        </a:rPr>
                        <a:t>Month</a:t>
                      </a:r>
                      <a:r>
                        <a:rPr lang="en-US" altLang="zh-CN" sz="1600" dirty="0">
                          <a:effectLst/>
                          <a:latin typeface="+mn-lt"/>
                          <a:ea typeface="+mn-ea"/>
                          <a:cs typeface="+mn-ea"/>
                          <a:sym typeface="+mn-lt"/>
                        </a:rPr>
                        <a:t>12</a:t>
                      </a:r>
                      <a:r>
                        <a:rPr lang="zh-CN" altLang="en-US" sz="1600" dirty="0">
                          <a:effectLst/>
                          <a:latin typeface="+mn-lt"/>
                          <a:ea typeface="+mn-ea"/>
                          <a:cs typeface="+mn-ea"/>
                          <a:sym typeface="+mn-lt"/>
                        </a:rPr>
                        <a:t>month</a:t>
                      </a:r>
                      <a:r>
                        <a:rPr lang="en-US" altLang="zh-CN" sz="1600" dirty="0">
                          <a:effectLst/>
                          <a:latin typeface="+mn-lt"/>
                          <a:ea typeface="+mn-ea"/>
                          <a:cs typeface="+mn-ea"/>
                          <a:sym typeface="+mn-lt"/>
                        </a:rPr>
                        <a:t>=336000</a:t>
                      </a:r>
                      <a:r>
                        <a:rPr lang="zh-CN" altLang="en-US" sz="1600" dirty="0">
                          <a:effectLst/>
                          <a:latin typeface="+mn-lt"/>
                          <a:ea typeface="+mn-ea"/>
                          <a:cs typeface="+mn-ea"/>
                          <a:sym typeface="+mn-lt"/>
                        </a:rPr>
                        <a:t>Yuan</a:t>
                      </a:r>
                    </a:p>
                  </a:txBody>
                  <a:tcPr/>
                </a:tc>
                <a:tc hMerge="1">
                  <a:txBody>
                    <a:bodyPr/>
                    <a:lstStyle/>
                    <a:p>
                      <a:endParaRPr lang="zh-CN" altLang="en-US">
                        <a:effectLst/>
                      </a:endParaRPr>
                    </a:p>
                  </a:txBody>
                  <a:tcPr/>
                </a:tc>
                <a:tc hMerge="1">
                  <a:txBody>
                    <a:bodyPr/>
                    <a:lstStyle/>
                    <a:p>
                      <a:endParaRPr lang="zh-CN" altLang="en-US">
                        <a:effectLst/>
                      </a:endParaRPr>
                    </a:p>
                  </a:txBody>
                  <a:tcPr/>
                </a:tc>
                <a:extLst>
                  <a:ext uri="{0D108BD9-81ED-4DB2-BD59-A6C34878D82A}">
                    <a16:rowId xmlns:a16="http://schemas.microsoft.com/office/drawing/2014/main" val="2665759164"/>
                  </a:ext>
                </a:extLst>
              </a:tr>
            </a:tbl>
          </a:graphicData>
        </a:graphic>
      </p:graphicFrame>
    </p:spTree>
    <p:extLst>
      <p:ext uri="{BB962C8B-B14F-4D97-AF65-F5344CB8AC3E}">
        <p14:creationId xmlns:p14="http://schemas.microsoft.com/office/powerpoint/2010/main" val="82729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Finance and financing</a:t>
            </a:r>
          </a:p>
        </p:txBody>
      </p:sp>
      <p:sp>
        <p:nvSpPr>
          <p:cNvPr id="10" name="矩形 9">
            <a:extLst>
              <a:ext uri="{FF2B5EF4-FFF2-40B4-BE49-F238E27FC236}">
                <a16:creationId xmlns:a16="http://schemas.microsoft.com/office/drawing/2014/main" id="{9325464C-7E6C-4ECA-BCB0-4AB7CA5EA7A2}"/>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Travel costs</a:t>
            </a:r>
          </a:p>
        </p:txBody>
      </p:sp>
      <p:grpSp>
        <p:nvGrpSpPr>
          <p:cNvPr id="11" name="组合 10">
            <a:extLst>
              <a:ext uri="{FF2B5EF4-FFF2-40B4-BE49-F238E27FC236}">
                <a16:creationId xmlns:a16="http://schemas.microsoft.com/office/drawing/2014/main" id="{C56E6085-8F72-4021-84E5-EA48AC03EF5D}"/>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D3934DBA-7B25-45E5-ADF5-EBBEEE7B5168}"/>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CBC7BACA-DCE7-4849-861F-471417F1ACD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2184F94A-1E76-4818-AA42-C0E640A56435}"/>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7E217A97-F1F5-4EDF-96DD-A428D5AE32FD}"/>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CCA32F1D-D6DA-4640-98F4-959D7781F00F}"/>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1E798AAC-F734-4528-A3A2-2C5F9D0E227E}"/>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CC1653FA-A02F-46BC-9012-DCC7BB9A5657}"/>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82A6B0C9-763D-4EC7-B07E-49851B9F545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B6ECD5B9-B868-4F5F-BBE7-E8BA3E77C195}"/>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81712DF9-5F81-4D6C-A0A4-20CB6F37EB13}"/>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68F8A1A5-C21D-44C4-892F-9CFB9053F303}"/>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4625C2A5-41CC-4A68-8ADC-9C388B8A8EA0}"/>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D0DF7DC1-A0ED-42B4-8A45-8F3258A7C75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BA826190-1C96-4CAE-B536-29767B274BAC}"/>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aphicFrame>
        <p:nvGraphicFramePr>
          <p:cNvPr id="26" name="表格 25">
            <a:extLst>
              <a:ext uri="{FF2B5EF4-FFF2-40B4-BE49-F238E27FC236}">
                <a16:creationId xmlns:a16="http://schemas.microsoft.com/office/drawing/2014/main" id="{6817668A-6753-4240-ADE4-52928149CF5F}"/>
              </a:ext>
            </a:extLst>
          </p:cNvPr>
          <p:cNvGraphicFramePr>
            <a:graphicFrameLocks noGrp="1"/>
          </p:cNvGraphicFramePr>
          <p:nvPr>
            <p:extLst>
              <p:ext uri="{D42A27DB-BD31-4B8C-83A1-F6EECF244321}">
                <p14:modId xmlns:p14="http://schemas.microsoft.com/office/powerpoint/2010/main" val="2566856122"/>
              </p:ext>
            </p:extLst>
          </p:nvPr>
        </p:nvGraphicFramePr>
        <p:xfrm>
          <a:off x="1836842" y="2202854"/>
          <a:ext cx="9281731" cy="3611200"/>
        </p:xfrm>
        <a:graphic>
          <a:graphicData uri="http://schemas.openxmlformats.org/drawingml/2006/table">
            <a:tbl>
              <a:tblPr firstRow="1" bandRow="1">
                <a:tableStyleId>{073A0DAA-6AF3-43AB-8588-CEC1D06C72B9}</a:tableStyleId>
              </a:tblPr>
              <a:tblGrid>
                <a:gridCol w="2908481">
                  <a:extLst>
                    <a:ext uri="{9D8B030D-6E8A-4147-A177-3AD203B41FA5}">
                      <a16:colId xmlns:a16="http://schemas.microsoft.com/office/drawing/2014/main" val="2704382987"/>
                    </a:ext>
                  </a:extLst>
                </a:gridCol>
                <a:gridCol w="2172312">
                  <a:extLst>
                    <a:ext uri="{9D8B030D-6E8A-4147-A177-3AD203B41FA5}">
                      <a16:colId xmlns:a16="http://schemas.microsoft.com/office/drawing/2014/main" val="3243301021"/>
                    </a:ext>
                  </a:extLst>
                </a:gridCol>
                <a:gridCol w="4200938">
                  <a:extLst>
                    <a:ext uri="{9D8B030D-6E8A-4147-A177-3AD203B41FA5}">
                      <a16:colId xmlns:a16="http://schemas.microsoft.com/office/drawing/2014/main" val="313070059"/>
                    </a:ext>
                  </a:extLst>
                </a:gridCol>
              </a:tblGrid>
              <a:tr h="370840">
                <a:tc>
                  <a:txBody>
                    <a:bodyPr/>
                    <a:lstStyle/>
                    <a:p>
                      <a:pPr algn="ctr"/>
                      <a:r>
                        <a:rPr lang="zh-CN" altLang="en-US" dirty="0">
                          <a:effectLst/>
                          <a:latin typeface="+mn-lt"/>
                          <a:ea typeface="+mn-ea"/>
                          <a:cs typeface="+mn-ea"/>
                          <a:sym typeface="+mn-lt"/>
                        </a:rPr>
                        <a:t>project</a:t>
                      </a:r>
                    </a:p>
                  </a:txBody>
                  <a:tcPr/>
                </a:tc>
                <a:tc>
                  <a:txBody>
                    <a:bodyPr/>
                    <a:lstStyle/>
                    <a:p>
                      <a:pPr algn="ctr"/>
                      <a:r>
                        <a:rPr lang="zh-CN" altLang="en-US" dirty="0">
                          <a:effectLst/>
                          <a:latin typeface="+mn-lt"/>
                          <a:ea typeface="+mn-ea"/>
                          <a:cs typeface="+mn-ea"/>
                          <a:sym typeface="+mn-lt"/>
                        </a:rPr>
                        <a:t>expenses</a:t>
                      </a:r>
                    </a:p>
                  </a:txBody>
                  <a:tcPr/>
                </a:tc>
                <a:tc>
                  <a:txBody>
                    <a:bodyPr/>
                    <a:lstStyle/>
                    <a:p>
                      <a:pPr algn="ctr"/>
                      <a:r>
                        <a:rPr lang="zh-CN" altLang="en-US" dirty="0">
                          <a:effectLst/>
                          <a:latin typeface="+mn-lt"/>
                          <a:ea typeface="+mn-ea"/>
                          <a:cs typeface="+mn-ea"/>
                          <a:sym typeface="+mn-lt"/>
                        </a:rPr>
                        <a:t>remark</a:t>
                      </a:r>
                    </a:p>
                  </a:txBody>
                  <a:tcPr/>
                </a:tc>
                <a:extLst>
                  <a:ext uri="{0D108BD9-81ED-4DB2-BD59-A6C34878D82A}">
                    <a16:rowId xmlns:a16="http://schemas.microsoft.com/office/drawing/2014/main" val="2604186880"/>
                  </a:ext>
                </a:extLst>
              </a:tr>
              <a:tr h="370840">
                <a:tc>
                  <a:txBody>
                    <a:bodyPr/>
                    <a:lstStyle/>
                    <a:p>
                      <a:pPr algn="ctr"/>
                      <a:r>
                        <a:rPr lang="zh-CN" altLang="en-US" sz="1600">
                          <a:effectLst/>
                          <a:latin typeface="+mn-lt"/>
                          <a:ea typeface="+mn-ea"/>
                          <a:cs typeface="+mn-ea"/>
                          <a:sym typeface="+mn-lt"/>
                        </a:rPr>
                        <a:t>lodging</a:t>
                      </a:r>
                    </a:p>
                  </a:txBody>
                  <a:tcPr/>
                </a:tc>
                <a:tc>
                  <a:txBody>
                    <a:bodyPr/>
                    <a:lstStyle/>
                    <a:p>
                      <a:pPr algn="ctr"/>
                      <a:r>
                        <a:rPr lang="en-US" altLang="zh-CN" sz="1600">
                          <a:effectLst/>
                          <a:latin typeface="+mn-lt"/>
                          <a:ea typeface="+mn-ea"/>
                          <a:cs typeface="+mn-ea"/>
                          <a:sym typeface="+mn-lt"/>
                        </a:rPr>
                        <a:t>200</a:t>
                      </a:r>
                      <a:r>
                        <a:rPr lang="zh-CN" altLang="en-US" sz="1600">
                          <a:effectLst/>
                          <a:latin typeface="+mn-lt"/>
                          <a:ea typeface="+mn-ea"/>
                          <a:cs typeface="+mn-ea"/>
                          <a:sym typeface="+mn-lt"/>
                        </a:rPr>
                        <a:t>Yuan</a:t>
                      </a:r>
                    </a:p>
                  </a:txBody>
                  <a:tcPr/>
                </a:tc>
                <a:tc>
                  <a:txBody>
                    <a:bodyPr/>
                    <a:lstStyle/>
                    <a:p>
                      <a:pPr algn="ctr"/>
                      <a:r>
                        <a:rPr lang="zh-CN" altLang="en-US" sz="1400" dirty="0">
                          <a:effectLst/>
                          <a:latin typeface="+mn-lt"/>
                          <a:ea typeface="+mn-ea"/>
                          <a:cs typeface="+mn-ea"/>
                          <a:sym typeface="+mn-lt"/>
                        </a:rPr>
                        <a:t>Charges are calculated on a daily basis</a:t>
                      </a:r>
                    </a:p>
                  </a:txBody>
                  <a:tcPr/>
                </a:tc>
                <a:extLst>
                  <a:ext uri="{0D108BD9-81ED-4DB2-BD59-A6C34878D82A}">
                    <a16:rowId xmlns:a16="http://schemas.microsoft.com/office/drawing/2014/main" val="2339676864"/>
                  </a:ext>
                </a:extLst>
              </a:tr>
              <a:tr h="370840">
                <a:tc>
                  <a:txBody>
                    <a:bodyPr/>
                    <a:lstStyle/>
                    <a:p>
                      <a:pPr algn="ctr"/>
                      <a:r>
                        <a:rPr lang="zh-CN" altLang="en-US" sz="1600">
                          <a:effectLst/>
                          <a:latin typeface="+mn-lt"/>
                          <a:ea typeface="+mn-ea"/>
                          <a:cs typeface="+mn-ea"/>
                          <a:sym typeface="+mn-lt"/>
                        </a:rPr>
                        <a:t>dine</a:t>
                      </a:r>
                    </a:p>
                  </a:txBody>
                  <a:tcPr/>
                </a:tc>
                <a:tc>
                  <a:txBody>
                    <a:bodyPr/>
                    <a:lstStyle/>
                    <a:p>
                      <a:pPr algn="ctr"/>
                      <a:r>
                        <a:rPr lang="en-US" altLang="zh-CN" sz="1600">
                          <a:effectLst/>
                          <a:latin typeface="+mn-lt"/>
                          <a:ea typeface="+mn-ea"/>
                          <a:cs typeface="+mn-ea"/>
                          <a:sym typeface="+mn-lt"/>
                        </a:rPr>
                        <a:t>120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400" dirty="0">
                          <a:effectLst/>
                          <a:latin typeface="+mn-lt"/>
                          <a:ea typeface="+mn-ea"/>
                          <a:cs typeface="+mn-ea"/>
                          <a:sym typeface="+mn-lt"/>
                        </a:rPr>
                        <a:t>Charges are calculated on a daily basis</a:t>
                      </a:r>
                    </a:p>
                  </a:txBody>
                  <a:tcPr/>
                </a:tc>
                <a:extLst>
                  <a:ext uri="{0D108BD9-81ED-4DB2-BD59-A6C34878D82A}">
                    <a16:rowId xmlns:a16="http://schemas.microsoft.com/office/drawing/2014/main" val="3943589169"/>
                  </a:ext>
                </a:extLst>
              </a:tr>
              <a:tr h="370840">
                <a:tc>
                  <a:txBody>
                    <a:bodyPr/>
                    <a:lstStyle/>
                    <a:p>
                      <a:pPr algn="ctr"/>
                      <a:r>
                        <a:rPr lang="zh-CN" altLang="en-US" sz="1600">
                          <a:effectLst/>
                          <a:latin typeface="+mn-lt"/>
                          <a:ea typeface="+mn-ea"/>
                          <a:cs typeface="+mn-ea"/>
                          <a:sym typeface="+mn-lt"/>
                        </a:rPr>
                        <a:t>Oil charges</a:t>
                      </a:r>
                    </a:p>
                  </a:txBody>
                  <a:tcPr/>
                </a:tc>
                <a:tc>
                  <a:txBody>
                    <a:bodyPr/>
                    <a:lstStyle/>
                    <a:p>
                      <a:pPr algn="ctr"/>
                      <a:r>
                        <a:rPr lang="en-US" altLang="zh-CN" sz="1600" dirty="0">
                          <a:effectLst/>
                          <a:latin typeface="+mn-lt"/>
                          <a:ea typeface="+mn-ea"/>
                          <a:cs typeface="+mn-ea"/>
                          <a:sym typeface="+mn-lt"/>
                        </a:rPr>
                        <a:t>100</a:t>
                      </a:r>
                      <a:r>
                        <a:rPr lang="zh-CN" altLang="en-US" sz="1600" dirty="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400" dirty="0">
                          <a:effectLst/>
                          <a:latin typeface="+mn-lt"/>
                          <a:ea typeface="+mn-ea"/>
                          <a:cs typeface="+mn-ea"/>
                          <a:sym typeface="+mn-lt"/>
                        </a:rPr>
                        <a:t>Charges are calculated on a daily basis</a:t>
                      </a:r>
                    </a:p>
                  </a:txBody>
                  <a:tcPr/>
                </a:tc>
                <a:extLst>
                  <a:ext uri="{0D108BD9-81ED-4DB2-BD59-A6C34878D82A}">
                    <a16:rowId xmlns:a16="http://schemas.microsoft.com/office/drawing/2014/main" val="1523469129"/>
                  </a:ext>
                </a:extLst>
              </a:tr>
              <a:tr h="370840">
                <a:tc>
                  <a:txBody>
                    <a:bodyPr/>
                    <a:lstStyle/>
                    <a:p>
                      <a:pPr algn="ctr"/>
                      <a:r>
                        <a:rPr lang="zh-CN" altLang="en-US" sz="1600">
                          <a:effectLst/>
                          <a:latin typeface="+mn-lt"/>
                          <a:ea typeface="+mn-ea"/>
                          <a:cs typeface="+mn-ea"/>
                          <a:sym typeface="+mn-lt"/>
                        </a:rPr>
                        <a:t>Tolls</a:t>
                      </a:r>
                    </a:p>
                  </a:txBody>
                  <a:tcPr/>
                </a:tc>
                <a:tc>
                  <a:txBody>
                    <a:bodyPr/>
                    <a:lstStyle/>
                    <a:p>
                      <a:pPr algn="ctr"/>
                      <a:r>
                        <a:rPr lang="en-US" altLang="zh-CN" sz="1600">
                          <a:effectLst/>
                          <a:latin typeface="+mn-lt"/>
                          <a:ea typeface="+mn-ea"/>
                          <a:cs typeface="+mn-ea"/>
                          <a:sym typeface="+mn-lt"/>
                        </a:rPr>
                        <a:t>100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400">
                          <a:effectLst/>
                          <a:latin typeface="+mn-lt"/>
                          <a:ea typeface="+mn-ea"/>
                          <a:cs typeface="+mn-ea"/>
                          <a:sym typeface="+mn-lt"/>
                        </a:rPr>
                        <a:t>Charges are calculated on a daily basis</a:t>
                      </a:r>
                    </a:p>
                  </a:txBody>
                  <a:tcPr/>
                </a:tc>
                <a:extLst>
                  <a:ext uri="{0D108BD9-81ED-4DB2-BD59-A6C34878D82A}">
                    <a16:rowId xmlns:a16="http://schemas.microsoft.com/office/drawing/2014/main" val="3111442452"/>
                  </a:ext>
                </a:extLst>
              </a:tr>
              <a:tr h="370840">
                <a:tc>
                  <a:txBody>
                    <a:bodyPr/>
                    <a:lstStyle/>
                    <a:p>
                      <a:pPr algn="ctr"/>
                      <a:r>
                        <a:rPr lang="zh-CN" altLang="en-US" sz="1600">
                          <a:effectLst/>
                          <a:latin typeface="+mn-lt"/>
                          <a:ea typeface="+mn-ea"/>
                          <a:cs typeface="+mn-ea"/>
                          <a:sym typeface="+mn-lt"/>
                        </a:rPr>
                        <a:t>Scenic tickets</a:t>
                      </a:r>
                    </a:p>
                  </a:txBody>
                  <a:tcPr/>
                </a:tc>
                <a:tc>
                  <a:txBody>
                    <a:bodyPr/>
                    <a:lstStyle/>
                    <a:p>
                      <a:pPr algn="ctr"/>
                      <a:r>
                        <a:rPr lang="en-US" altLang="zh-CN" sz="1600">
                          <a:effectLst/>
                          <a:latin typeface="+mn-lt"/>
                          <a:ea typeface="+mn-ea"/>
                          <a:cs typeface="+mn-ea"/>
                          <a:sym typeface="+mn-lt"/>
                        </a:rPr>
                        <a:t>100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400" dirty="0">
                          <a:effectLst/>
                          <a:latin typeface="+mn-lt"/>
                          <a:ea typeface="+mn-ea"/>
                          <a:cs typeface="+mn-ea"/>
                          <a:sym typeface="+mn-lt"/>
                        </a:rPr>
                        <a:t>Charges are calculated on a daily basis</a:t>
                      </a:r>
                    </a:p>
                  </a:txBody>
                  <a:tcPr/>
                </a:tc>
                <a:extLst>
                  <a:ext uri="{0D108BD9-81ED-4DB2-BD59-A6C34878D82A}">
                    <a16:rowId xmlns:a16="http://schemas.microsoft.com/office/drawing/2014/main" val="75050281"/>
                  </a:ext>
                </a:extLst>
              </a:tr>
              <a:tr h="338440">
                <a:tc>
                  <a:txBody>
                    <a:bodyPr/>
                    <a:lstStyle/>
                    <a:p>
                      <a:pPr algn="ctr"/>
                      <a:r>
                        <a:rPr lang="zh-CN" altLang="en-US" sz="1600">
                          <a:effectLst/>
                          <a:latin typeface="+mn-lt"/>
                          <a:ea typeface="+mn-ea"/>
                          <a:cs typeface="+mn-ea"/>
                          <a:sym typeface="+mn-lt"/>
                        </a:rPr>
                        <a:t>other</a:t>
                      </a:r>
                    </a:p>
                  </a:txBody>
                  <a:tcPr/>
                </a:tc>
                <a:tc>
                  <a:txBody>
                    <a:bodyPr/>
                    <a:lstStyle/>
                    <a:p>
                      <a:pPr algn="ctr"/>
                      <a:r>
                        <a:rPr lang="en-US" altLang="zh-CN" sz="1600">
                          <a:effectLst/>
                          <a:latin typeface="+mn-lt"/>
                          <a:ea typeface="+mn-ea"/>
                          <a:cs typeface="+mn-ea"/>
                          <a:sym typeface="+mn-lt"/>
                        </a:rPr>
                        <a:t>20</a:t>
                      </a:r>
                      <a:r>
                        <a:rPr lang="zh-CN" altLang="en-US" sz="1600">
                          <a:effectLst/>
                          <a:latin typeface="+mn-lt"/>
                          <a:ea typeface="+mn-ea"/>
                          <a:cs typeface="+mn-ea"/>
                          <a:sym typeface="+mn-lt"/>
                        </a:rPr>
                        <a:t>Yuan</a:t>
                      </a:r>
                    </a:p>
                  </a:txBody>
                  <a:tcPr/>
                </a:tc>
                <a:tc>
                  <a:txBody>
                    <a:bodyPr/>
                    <a:lstStyle/>
                    <a:p>
                      <a:pPr algn="ctr"/>
                      <a:r>
                        <a:rPr lang="zh-CN" altLang="en-US" sz="1400" dirty="0">
                          <a:effectLst/>
                          <a:latin typeface="+mn-lt"/>
                          <a:ea typeface="+mn-ea"/>
                          <a:cs typeface="+mn-ea"/>
                          <a:sym typeface="+mn-lt"/>
                        </a:rPr>
                        <a:t>Vehicle maintenance, accidents, etc., by day</a:t>
                      </a:r>
                    </a:p>
                  </a:txBody>
                  <a:tcPr/>
                </a:tc>
                <a:extLst>
                  <a:ext uri="{0D108BD9-81ED-4DB2-BD59-A6C34878D82A}">
                    <a16:rowId xmlns:a16="http://schemas.microsoft.com/office/drawing/2014/main" val="2124473652"/>
                  </a:ext>
                </a:extLst>
              </a:tr>
              <a:tr h="338440">
                <a:tc>
                  <a:txBody>
                    <a:bodyPr/>
                    <a:lstStyle/>
                    <a:p>
                      <a:pPr algn="ctr"/>
                      <a:r>
                        <a:rPr lang="zh-CN" altLang="en-US" sz="1600">
                          <a:effectLst/>
                          <a:latin typeface="+mn-lt"/>
                          <a:ea typeface="+mn-ea"/>
                          <a:cs typeface="+mn-ea"/>
                          <a:sym typeface="+mn-lt"/>
                        </a:rPr>
                        <a:t>Vehicle insurance</a:t>
                      </a:r>
                    </a:p>
                  </a:txBody>
                  <a:tcPr/>
                </a:tc>
                <a:tc>
                  <a:txBody>
                    <a:bodyPr/>
                    <a:lstStyle/>
                    <a:p>
                      <a:pPr algn="ctr"/>
                      <a:r>
                        <a:rPr lang="en-US" altLang="zh-CN" sz="1600">
                          <a:effectLst/>
                          <a:latin typeface="+mn-lt"/>
                          <a:ea typeface="+mn-ea"/>
                          <a:cs typeface="+mn-ea"/>
                          <a:sym typeface="+mn-lt"/>
                        </a:rPr>
                        <a:t>3000</a:t>
                      </a:r>
                      <a:r>
                        <a:rPr lang="zh-CN" altLang="en-US" sz="1600">
                          <a:effectLst/>
                          <a:latin typeface="+mn-lt"/>
                          <a:ea typeface="+mn-ea"/>
                          <a:cs typeface="+mn-ea"/>
                          <a:sym typeface="+mn-lt"/>
                        </a:rPr>
                        <a:t>Yuan</a:t>
                      </a:r>
                    </a:p>
                  </a:txBody>
                  <a:tcPr/>
                </a:tc>
                <a:tc>
                  <a:txBody>
                    <a:bodyPr/>
                    <a:lstStyle/>
                    <a:p>
                      <a:pPr algn="ctr"/>
                      <a:r>
                        <a:rPr lang="zh-CN" altLang="en-US" sz="1400" dirty="0">
                          <a:effectLst/>
                          <a:latin typeface="+mn-lt"/>
                          <a:ea typeface="+mn-ea"/>
                          <a:cs typeface="+mn-ea"/>
                          <a:sym typeface="+mn-lt"/>
                        </a:rPr>
                        <a:t>Fees are calculated on an annual basis</a:t>
                      </a:r>
                    </a:p>
                  </a:txBody>
                  <a:tcPr/>
                </a:tc>
                <a:extLst>
                  <a:ext uri="{0D108BD9-81ED-4DB2-BD59-A6C34878D82A}">
                    <a16:rowId xmlns:a16="http://schemas.microsoft.com/office/drawing/2014/main" val="1772019614"/>
                  </a:ext>
                </a:extLst>
              </a:tr>
              <a:tr h="338440">
                <a:tc>
                  <a:txBody>
                    <a:bodyPr/>
                    <a:lstStyle/>
                    <a:p>
                      <a:pPr algn="ctr"/>
                      <a:r>
                        <a:rPr lang="zh-CN" altLang="en-US" sz="1600">
                          <a:effectLst/>
                          <a:latin typeface="+mn-lt"/>
                          <a:ea typeface="+mn-ea"/>
                          <a:cs typeface="+mn-ea"/>
                          <a:sym typeface="+mn-lt"/>
                        </a:rPr>
                        <a:t>Life insurance policy</a:t>
                      </a:r>
                    </a:p>
                  </a:txBody>
                  <a:tcPr/>
                </a:tc>
                <a:tc>
                  <a:txBody>
                    <a:bodyPr/>
                    <a:lstStyle/>
                    <a:p>
                      <a:pPr algn="ctr"/>
                      <a:r>
                        <a:rPr lang="en-US" altLang="zh-CN" sz="1600">
                          <a:effectLst/>
                          <a:latin typeface="+mn-lt"/>
                          <a:ea typeface="+mn-ea"/>
                          <a:cs typeface="+mn-ea"/>
                          <a:sym typeface="+mn-lt"/>
                        </a:rPr>
                        <a:t>400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400" dirty="0">
                          <a:effectLst/>
                          <a:latin typeface="+mn-lt"/>
                          <a:ea typeface="+mn-ea"/>
                          <a:cs typeface="+mn-ea"/>
                          <a:sym typeface="+mn-lt"/>
                        </a:rPr>
                        <a:t>Fees are calculated on an annual basis</a:t>
                      </a:r>
                    </a:p>
                  </a:txBody>
                  <a:tcPr/>
                </a:tc>
                <a:extLst>
                  <a:ext uri="{0D108BD9-81ED-4DB2-BD59-A6C34878D82A}">
                    <a16:rowId xmlns:a16="http://schemas.microsoft.com/office/drawing/2014/main" val="3834329512"/>
                  </a:ext>
                </a:extLst>
              </a:tr>
              <a:tr h="370840">
                <a:tc gridSpan="3">
                  <a:txBody>
                    <a:bodyPr/>
                    <a:lstStyle/>
                    <a:p>
                      <a:pPr algn="ctr"/>
                      <a:r>
                        <a:rPr lang="zh-CN" altLang="en-US" sz="1600" dirty="0">
                          <a:effectLst/>
                          <a:latin typeface="+mn-lt"/>
                          <a:ea typeface="+mn-ea"/>
                          <a:cs typeface="+mn-ea"/>
                          <a:sym typeface="+mn-lt"/>
                        </a:rPr>
                        <a:t>Total expenses:</a:t>
                      </a:r>
                      <a:r>
                        <a:rPr lang="en-US" altLang="zh-CN" sz="1600" dirty="0">
                          <a:effectLst/>
                          <a:latin typeface="+mn-lt"/>
                          <a:ea typeface="+mn-ea"/>
                          <a:cs typeface="+mn-ea"/>
                          <a:sym typeface="+mn-lt"/>
                        </a:rPr>
                        <a:t>640</a:t>
                      </a:r>
                      <a:r>
                        <a:rPr lang="zh-CN" altLang="en-US" sz="1600" dirty="0">
                          <a:effectLst/>
                          <a:latin typeface="+mn-lt"/>
                          <a:ea typeface="+mn-ea"/>
                          <a:cs typeface="+mn-ea"/>
                          <a:sym typeface="+mn-lt"/>
                        </a:rPr>
                        <a:t>Yuan</a:t>
                      </a:r>
                      <a:r>
                        <a:rPr lang="en-US" altLang="zh-CN" sz="1600" dirty="0">
                          <a:effectLst/>
                          <a:latin typeface="+mn-lt"/>
                          <a:ea typeface="+mn-ea"/>
                          <a:cs typeface="+mn-ea"/>
                          <a:sym typeface="+mn-lt"/>
                        </a:rPr>
                        <a:t>/</a:t>
                      </a:r>
                      <a:r>
                        <a:rPr lang="zh-CN" altLang="en-US" sz="1600" dirty="0">
                          <a:effectLst/>
                          <a:latin typeface="+mn-lt"/>
                          <a:ea typeface="+mn-ea"/>
                          <a:cs typeface="+mn-ea"/>
                          <a:sym typeface="+mn-lt"/>
                        </a:rPr>
                        <a:t>Days</a:t>
                      </a:r>
                      <a:r>
                        <a:rPr lang="en-US" altLang="zh-CN" sz="1600" dirty="0">
                          <a:effectLst/>
                          <a:latin typeface="+mn-lt"/>
                          <a:ea typeface="+mn-ea"/>
                          <a:cs typeface="+mn-ea"/>
                          <a:sym typeface="+mn-lt"/>
                        </a:rPr>
                        <a:t>300</a:t>
                      </a:r>
                      <a:r>
                        <a:rPr lang="zh-CN" altLang="en-US" sz="1600" dirty="0">
                          <a:effectLst/>
                          <a:latin typeface="+mn-lt"/>
                          <a:ea typeface="+mn-ea"/>
                          <a:cs typeface="+mn-ea"/>
                          <a:sym typeface="+mn-lt"/>
                        </a:rPr>
                        <a:t>sky</a:t>
                      </a:r>
                      <a:r>
                        <a:rPr lang="en-US" altLang="zh-CN" sz="1600" dirty="0">
                          <a:effectLst/>
                          <a:latin typeface="+mn-lt"/>
                          <a:ea typeface="+mn-ea"/>
                          <a:cs typeface="+mn-ea"/>
                          <a:sym typeface="+mn-lt"/>
                        </a:rPr>
                        <a:t>(</a:t>
                      </a:r>
                      <a:r>
                        <a:rPr lang="zh-CN" altLang="en-US" sz="1600" dirty="0">
                          <a:effectLst/>
                          <a:latin typeface="+mn-lt"/>
                          <a:ea typeface="+mn-ea"/>
                          <a:cs typeface="+mn-ea"/>
                          <a:sym typeface="+mn-lt"/>
                        </a:rPr>
                        <a:t>Annual travel plan</a:t>
                      </a:r>
                      <a:r>
                        <a:rPr lang="en-US" altLang="zh-CN" sz="1600" dirty="0">
                          <a:effectLst/>
                          <a:latin typeface="+mn-lt"/>
                          <a:ea typeface="+mn-ea"/>
                          <a:cs typeface="+mn-ea"/>
                          <a:sym typeface="+mn-lt"/>
                        </a:rPr>
                        <a:t>)+3400=195400</a:t>
                      </a:r>
                      <a:r>
                        <a:rPr lang="zh-CN" altLang="en-US" sz="1600" dirty="0">
                          <a:effectLst/>
                          <a:latin typeface="+mn-lt"/>
                          <a:ea typeface="+mn-ea"/>
                          <a:cs typeface="+mn-ea"/>
                          <a:sym typeface="+mn-lt"/>
                        </a:rPr>
                        <a:t>Yuan</a:t>
                      </a:r>
                    </a:p>
                  </a:txBody>
                  <a:tcPr/>
                </a:tc>
                <a:tc hMerge="1">
                  <a:txBody>
                    <a:bodyPr/>
                    <a:lstStyle/>
                    <a:p>
                      <a:endParaRPr lang="zh-CN" altLang="en-US">
                        <a:effectLst/>
                      </a:endParaRPr>
                    </a:p>
                  </a:txBody>
                  <a:tcPr/>
                </a:tc>
                <a:tc hMerge="1">
                  <a:txBody>
                    <a:bodyPr/>
                    <a:lstStyle/>
                    <a:p>
                      <a:endParaRPr lang="zh-CN" altLang="en-US">
                        <a:effectLst/>
                      </a:endParaRPr>
                    </a:p>
                  </a:txBody>
                  <a:tcPr/>
                </a:tc>
                <a:extLst>
                  <a:ext uri="{0D108BD9-81ED-4DB2-BD59-A6C34878D82A}">
                    <a16:rowId xmlns:a16="http://schemas.microsoft.com/office/drawing/2014/main" val="2665759164"/>
                  </a:ext>
                </a:extLst>
              </a:tr>
            </a:tbl>
          </a:graphicData>
        </a:graphic>
      </p:graphicFrame>
    </p:spTree>
    <p:extLst>
      <p:ext uri="{BB962C8B-B14F-4D97-AF65-F5344CB8AC3E}">
        <p14:creationId xmlns:p14="http://schemas.microsoft.com/office/powerpoint/2010/main" val="15332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14" presetClass="entr" presetSubtype="5"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Finance and financing</a:t>
            </a:r>
          </a:p>
        </p:txBody>
      </p:sp>
      <p:sp>
        <p:nvSpPr>
          <p:cNvPr id="10" name="矩形 9">
            <a:extLst>
              <a:ext uri="{FF2B5EF4-FFF2-40B4-BE49-F238E27FC236}">
                <a16:creationId xmlns:a16="http://schemas.microsoft.com/office/drawing/2014/main" id="{76B2B079-D423-40DE-8440-49977C54FE9B}"/>
              </a:ext>
            </a:extLst>
          </p:cNvPr>
          <p:cNvSpPr/>
          <p:nvPr/>
        </p:nvSpPr>
        <p:spPr>
          <a:xfrm>
            <a:off x="1693421" y="1276086"/>
            <a:ext cx="2031325" cy="461665"/>
          </a:xfrm>
          <a:prstGeom prst="rect">
            <a:avLst/>
          </a:prstGeom>
        </p:spPr>
        <p:txBody>
          <a:bodyPr wrap="none">
            <a:spAutoFit/>
          </a:bodyPr>
          <a:lstStyle/>
          <a:p>
            <a:r>
              <a:rPr lang="zh-CN" altLang="en-US" sz="2400" dirty="0">
                <a:solidFill>
                  <a:srgbClr val="3C4D63"/>
                </a:solidFill>
                <a:cs typeface="+mn-ea"/>
                <a:sym typeface="+mn-lt"/>
              </a:rPr>
              <a:t>The cost of making the food</a:t>
            </a:r>
          </a:p>
        </p:txBody>
      </p:sp>
      <p:grpSp>
        <p:nvGrpSpPr>
          <p:cNvPr id="11" name="组合 10">
            <a:extLst>
              <a:ext uri="{FF2B5EF4-FFF2-40B4-BE49-F238E27FC236}">
                <a16:creationId xmlns:a16="http://schemas.microsoft.com/office/drawing/2014/main" id="{B580FC97-1358-4990-9B0E-E030E50C4103}"/>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30E57A41-BE58-40C7-94D7-F8BD24252403}"/>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70FD57E9-9456-4E65-A02A-783C1F937E1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F7AF20D1-E054-4554-B83E-43337C6EF1EB}"/>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96FF9BB0-6124-4070-BD5A-86DEE935356D}"/>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5D4E76A3-8E7E-4D1C-9098-C9CCE712B971}"/>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54DA82C5-3F59-4535-B014-1F882E69784B}"/>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446CA060-D338-4FE0-9D98-4DD12459F03E}"/>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81C2BF46-B98C-49F4-A173-9ACD6FA73FD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61DF7FA8-EA18-4617-B285-B28C0A878449}"/>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B9C2795A-5C75-42BF-832B-3185519C9D3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A5187688-01B4-4F4D-B8FA-0BC2A166E3A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AF7FD90E-2375-4169-B6EC-423BC3AA1DB6}"/>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262700DB-B95C-4E39-BD38-04440126866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84D36C5C-BEFF-4337-AFB0-C1CA09BF3E5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aphicFrame>
        <p:nvGraphicFramePr>
          <p:cNvPr id="26" name="表格 25">
            <a:extLst>
              <a:ext uri="{FF2B5EF4-FFF2-40B4-BE49-F238E27FC236}">
                <a16:creationId xmlns:a16="http://schemas.microsoft.com/office/drawing/2014/main" id="{9EC729A4-5077-47A4-869E-AC67D3FEFAF3}"/>
              </a:ext>
            </a:extLst>
          </p:cNvPr>
          <p:cNvGraphicFramePr>
            <a:graphicFrameLocks noGrp="1"/>
          </p:cNvGraphicFramePr>
          <p:nvPr>
            <p:extLst>
              <p:ext uri="{D42A27DB-BD31-4B8C-83A1-F6EECF244321}">
                <p14:modId xmlns:p14="http://schemas.microsoft.com/office/powerpoint/2010/main" val="26724257"/>
              </p:ext>
            </p:extLst>
          </p:nvPr>
        </p:nvGraphicFramePr>
        <p:xfrm>
          <a:off x="2029542" y="2436812"/>
          <a:ext cx="8127999" cy="247904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704382987"/>
                    </a:ext>
                  </a:extLst>
                </a:gridCol>
                <a:gridCol w="2709333">
                  <a:extLst>
                    <a:ext uri="{9D8B030D-6E8A-4147-A177-3AD203B41FA5}">
                      <a16:colId xmlns:a16="http://schemas.microsoft.com/office/drawing/2014/main" val="3243301021"/>
                    </a:ext>
                  </a:extLst>
                </a:gridCol>
                <a:gridCol w="2709333">
                  <a:extLst>
                    <a:ext uri="{9D8B030D-6E8A-4147-A177-3AD203B41FA5}">
                      <a16:colId xmlns:a16="http://schemas.microsoft.com/office/drawing/2014/main" val="313070059"/>
                    </a:ext>
                  </a:extLst>
                </a:gridCol>
              </a:tblGrid>
              <a:tr h="370840">
                <a:tc>
                  <a:txBody>
                    <a:bodyPr/>
                    <a:lstStyle/>
                    <a:p>
                      <a:pPr algn="ctr"/>
                      <a:r>
                        <a:rPr lang="zh-CN" altLang="en-US" dirty="0">
                          <a:effectLst/>
                          <a:latin typeface="+mn-lt"/>
                          <a:ea typeface="+mn-ea"/>
                          <a:cs typeface="+mn-ea"/>
                          <a:sym typeface="+mn-lt"/>
                        </a:rPr>
                        <a:t>category</a:t>
                      </a:r>
                    </a:p>
                  </a:txBody>
                  <a:tcPr/>
                </a:tc>
                <a:tc>
                  <a:txBody>
                    <a:bodyPr/>
                    <a:lstStyle/>
                    <a:p>
                      <a:pPr algn="ctr"/>
                      <a:r>
                        <a:rPr lang="zh-CN" altLang="en-US" dirty="0">
                          <a:effectLst/>
                          <a:latin typeface="+mn-lt"/>
                          <a:ea typeface="+mn-ea"/>
                          <a:cs typeface="+mn-ea"/>
                          <a:sym typeface="+mn-lt"/>
                        </a:rPr>
                        <a:t>expenses</a:t>
                      </a:r>
                    </a:p>
                  </a:txBody>
                  <a:tcPr/>
                </a:tc>
                <a:tc>
                  <a:txBody>
                    <a:bodyPr/>
                    <a:lstStyle/>
                    <a:p>
                      <a:pPr algn="ctr"/>
                      <a:r>
                        <a:rPr lang="zh-CN" altLang="en-US" dirty="0">
                          <a:effectLst/>
                          <a:latin typeface="+mn-lt"/>
                          <a:ea typeface="+mn-ea"/>
                          <a:cs typeface="+mn-ea"/>
                          <a:sym typeface="+mn-lt"/>
                        </a:rPr>
                        <a:t>remark</a:t>
                      </a:r>
                    </a:p>
                  </a:txBody>
                  <a:tcPr/>
                </a:tc>
                <a:extLst>
                  <a:ext uri="{0D108BD9-81ED-4DB2-BD59-A6C34878D82A}">
                    <a16:rowId xmlns:a16="http://schemas.microsoft.com/office/drawing/2014/main" val="2604186880"/>
                  </a:ext>
                </a:extLst>
              </a:tr>
              <a:tr h="370840">
                <a:tc>
                  <a:txBody>
                    <a:bodyPr/>
                    <a:lstStyle/>
                    <a:p>
                      <a:pPr algn="ctr"/>
                      <a:r>
                        <a:rPr lang="zh-CN" altLang="en-US" sz="1600">
                          <a:effectLst/>
                          <a:latin typeface="+mn-lt"/>
                          <a:ea typeface="+mn-ea"/>
                          <a:cs typeface="+mn-ea"/>
                          <a:sym typeface="+mn-lt"/>
                        </a:rPr>
                        <a:t>Ingredients</a:t>
                      </a:r>
                    </a:p>
                  </a:txBody>
                  <a:tcPr/>
                </a:tc>
                <a:tc>
                  <a:txBody>
                    <a:bodyPr/>
                    <a:lstStyle/>
                    <a:p>
                      <a:pPr algn="ctr"/>
                      <a:r>
                        <a:rPr lang="en-US" altLang="zh-CN" sz="1600">
                          <a:effectLst/>
                          <a:latin typeface="+mn-lt"/>
                          <a:ea typeface="+mn-ea"/>
                          <a:cs typeface="+mn-ea"/>
                          <a:sym typeface="+mn-lt"/>
                        </a:rPr>
                        <a:t>2000</a:t>
                      </a:r>
                      <a:r>
                        <a:rPr lang="zh-CN" altLang="en-US" sz="1600">
                          <a:effectLst/>
                          <a:latin typeface="+mn-lt"/>
                          <a:ea typeface="+mn-ea"/>
                          <a:cs typeface="+mn-ea"/>
                          <a:sym typeface="+mn-lt"/>
                        </a:rPr>
                        <a:t>Yuan</a:t>
                      </a:r>
                    </a:p>
                  </a:txBody>
                  <a:tcPr/>
                </a:tc>
                <a:tc>
                  <a:txBody>
                    <a:bodyPr/>
                    <a:lstStyle/>
                    <a:p>
                      <a:pPr algn="ct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2339676864"/>
                  </a:ext>
                </a:extLst>
              </a:tr>
              <a:tr h="370840">
                <a:tc>
                  <a:txBody>
                    <a:bodyPr/>
                    <a:lstStyle/>
                    <a:p>
                      <a:pPr algn="ctr"/>
                      <a:r>
                        <a:rPr lang="zh-CN" altLang="en-US" sz="1600">
                          <a:effectLst/>
                          <a:latin typeface="+mn-lt"/>
                          <a:ea typeface="+mn-ea"/>
                          <a:cs typeface="+mn-ea"/>
                          <a:sym typeface="+mn-lt"/>
                        </a:rPr>
                        <a:t>ingredient</a:t>
                      </a:r>
                    </a:p>
                  </a:txBody>
                  <a:tcPr/>
                </a:tc>
                <a:tc>
                  <a:txBody>
                    <a:bodyPr/>
                    <a:lstStyle/>
                    <a:p>
                      <a:pPr algn="ctr"/>
                      <a:r>
                        <a:rPr lang="en-US" altLang="zh-CN" sz="1600">
                          <a:effectLst/>
                          <a:latin typeface="+mn-lt"/>
                          <a:ea typeface="+mn-ea"/>
                          <a:cs typeface="+mn-ea"/>
                          <a:sym typeface="+mn-lt"/>
                        </a:rPr>
                        <a:t>1000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3943589169"/>
                  </a:ext>
                </a:extLst>
              </a:tr>
              <a:tr h="370840">
                <a:tc>
                  <a:txBody>
                    <a:bodyPr/>
                    <a:lstStyle/>
                    <a:p>
                      <a:pPr algn="ctr"/>
                      <a:r>
                        <a:rPr lang="zh-CN" altLang="en-US" sz="1600">
                          <a:effectLst/>
                          <a:latin typeface="+mn-lt"/>
                          <a:ea typeface="+mn-ea"/>
                          <a:cs typeface="+mn-ea"/>
                          <a:sym typeface="+mn-lt"/>
                        </a:rPr>
                        <a:t>miscellaneous</a:t>
                      </a:r>
                    </a:p>
                  </a:txBody>
                  <a:tcPr/>
                </a:tc>
                <a:tc>
                  <a:txBody>
                    <a:bodyPr/>
                    <a:lstStyle/>
                    <a:p>
                      <a:pPr algn="ctr"/>
                      <a:r>
                        <a:rPr lang="en-US" altLang="zh-CN" sz="1600">
                          <a:effectLst/>
                          <a:latin typeface="+mn-lt"/>
                          <a:ea typeface="+mn-ea"/>
                          <a:cs typeface="+mn-ea"/>
                          <a:sym typeface="+mn-lt"/>
                        </a:rPr>
                        <a:t>800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600">
                          <a:effectLst/>
                          <a:latin typeface="+mn-lt"/>
                          <a:ea typeface="+mn-ea"/>
                          <a:cs typeface="+mn-ea"/>
                          <a:sym typeface="+mn-lt"/>
                        </a:rPr>
                        <a:t>Fees are calculated on a monthly basis</a:t>
                      </a:r>
                    </a:p>
                  </a:txBody>
                  <a:tcPr/>
                </a:tc>
                <a:extLst>
                  <a:ext uri="{0D108BD9-81ED-4DB2-BD59-A6C34878D82A}">
                    <a16:rowId xmlns:a16="http://schemas.microsoft.com/office/drawing/2014/main" val="1523469129"/>
                  </a:ext>
                </a:extLst>
              </a:tr>
              <a:tr h="370840">
                <a:tc gridSpan="3">
                  <a:txBody>
                    <a:bodyPr/>
                    <a:lstStyle/>
                    <a:p>
                      <a:pPr algn="ctr"/>
                      <a:r>
                        <a:rPr lang="zh-CN" altLang="en-US" sz="1600" dirty="0">
                          <a:effectLst/>
                          <a:latin typeface="+mn-lt"/>
                          <a:ea typeface="+mn-ea"/>
                          <a:cs typeface="+mn-ea"/>
                          <a:sym typeface="+mn-lt"/>
                        </a:rPr>
                        <a:t>Total expenses:</a:t>
                      </a:r>
                      <a:r>
                        <a:rPr lang="en-US" altLang="zh-CN" sz="1600" dirty="0">
                          <a:effectLst/>
                          <a:latin typeface="+mn-lt"/>
                          <a:ea typeface="+mn-ea"/>
                          <a:cs typeface="+mn-ea"/>
                          <a:sym typeface="+mn-lt"/>
                        </a:rPr>
                        <a:t>3800/</a:t>
                      </a:r>
                      <a:r>
                        <a:rPr lang="zh-CN" altLang="en-US" sz="1600" dirty="0">
                          <a:effectLst/>
                          <a:latin typeface="+mn-lt"/>
                          <a:ea typeface="+mn-ea"/>
                          <a:cs typeface="+mn-ea"/>
                          <a:sym typeface="+mn-lt"/>
                        </a:rPr>
                        <a:t>Month</a:t>
                      </a:r>
                      <a:r>
                        <a:rPr lang="en-US" altLang="zh-CN" sz="1600" dirty="0">
                          <a:effectLst/>
                          <a:latin typeface="+mn-lt"/>
                          <a:ea typeface="+mn-ea"/>
                          <a:cs typeface="+mn-ea"/>
                          <a:sym typeface="+mn-lt"/>
                        </a:rPr>
                        <a:t>12</a:t>
                      </a:r>
                      <a:r>
                        <a:rPr lang="zh-CN" altLang="en-US" sz="1600" dirty="0">
                          <a:effectLst/>
                          <a:latin typeface="+mn-lt"/>
                          <a:ea typeface="+mn-ea"/>
                          <a:cs typeface="+mn-ea"/>
                          <a:sym typeface="+mn-lt"/>
                        </a:rPr>
                        <a:t>month</a:t>
                      </a:r>
                      <a:r>
                        <a:rPr lang="en-US" altLang="zh-CN" sz="1600" dirty="0">
                          <a:effectLst/>
                          <a:latin typeface="+mn-lt"/>
                          <a:ea typeface="+mn-ea"/>
                          <a:cs typeface="+mn-ea"/>
                          <a:sym typeface="+mn-lt"/>
                        </a:rPr>
                        <a:t>=45600</a:t>
                      </a:r>
                      <a:r>
                        <a:rPr lang="zh-CN" altLang="en-US" sz="1600" dirty="0">
                          <a:effectLst/>
                          <a:latin typeface="+mn-lt"/>
                          <a:ea typeface="+mn-ea"/>
                          <a:cs typeface="+mn-ea"/>
                          <a:sym typeface="+mn-lt"/>
                        </a:rPr>
                        <a:t>Yuan</a:t>
                      </a:r>
                    </a:p>
                  </a:txBody>
                  <a:tcPr/>
                </a:tc>
                <a:tc hMerge="1">
                  <a:txBody>
                    <a:bodyPr/>
                    <a:lstStyle/>
                    <a:p>
                      <a:endParaRPr lang="zh-CN" altLang="en-US">
                        <a:effectLst/>
                      </a:endParaRPr>
                    </a:p>
                  </a:txBody>
                  <a:tcPr/>
                </a:tc>
                <a:tc hMerge="1">
                  <a:txBody>
                    <a:bodyPr/>
                    <a:lstStyle/>
                    <a:p>
                      <a:endParaRPr lang="zh-CN" altLang="en-US">
                        <a:effectLst/>
                      </a:endParaRPr>
                    </a:p>
                  </a:txBody>
                  <a:tcPr/>
                </a:tc>
                <a:extLst>
                  <a:ext uri="{0D108BD9-81ED-4DB2-BD59-A6C34878D82A}">
                    <a16:rowId xmlns:a16="http://schemas.microsoft.com/office/drawing/2014/main" val="2665759164"/>
                  </a:ext>
                </a:extLst>
              </a:tr>
            </a:tbl>
          </a:graphicData>
        </a:graphic>
      </p:graphicFrame>
    </p:spTree>
    <p:extLst>
      <p:ext uri="{BB962C8B-B14F-4D97-AF65-F5344CB8AC3E}">
        <p14:creationId xmlns:p14="http://schemas.microsoft.com/office/powerpoint/2010/main" val="208868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500"/>
                            </p:stCondLst>
                            <p:childTnLst>
                              <p:par>
                                <p:cTn id="16" presetID="9"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Finance and financing</a:t>
            </a:r>
          </a:p>
        </p:txBody>
      </p:sp>
      <p:sp>
        <p:nvSpPr>
          <p:cNvPr id="10" name="矩形 9">
            <a:extLst>
              <a:ext uri="{FF2B5EF4-FFF2-40B4-BE49-F238E27FC236}">
                <a16:creationId xmlns:a16="http://schemas.microsoft.com/office/drawing/2014/main" id="{9325464C-7E6C-4ECA-BCB0-4AB7CA5EA7A2}"/>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Office expenses</a:t>
            </a:r>
          </a:p>
        </p:txBody>
      </p:sp>
      <p:grpSp>
        <p:nvGrpSpPr>
          <p:cNvPr id="11" name="组合 10">
            <a:extLst>
              <a:ext uri="{FF2B5EF4-FFF2-40B4-BE49-F238E27FC236}">
                <a16:creationId xmlns:a16="http://schemas.microsoft.com/office/drawing/2014/main" id="{C56E6085-8F72-4021-84E5-EA48AC03EF5D}"/>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D3934DBA-7B25-45E5-ADF5-EBBEEE7B5168}"/>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CBC7BACA-DCE7-4849-861F-471417F1ACD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2184F94A-1E76-4818-AA42-C0E640A56435}"/>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7E217A97-F1F5-4EDF-96DD-A428D5AE32FD}"/>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CCA32F1D-D6DA-4640-98F4-959D7781F00F}"/>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1E798AAC-F734-4528-A3A2-2C5F9D0E227E}"/>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CC1653FA-A02F-46BC-9012-DCC7BB9A5657}"/>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82A6B0C9-763D-4EC7-B07E-49851B9F545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B6ECD5B9-B868-4F5F-BBE7-E8BA3E77C195}"/>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81712DF9-5F81-4D6C-A0A4-20CB6F37EB13}"/>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68F8A1A5-C21D-44C4-892F-9CFB9053F303}"/>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4625C2A5-41CC-4A68-8ADC-9C388B8A8EA0}"/>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D0DF7DC1-A0ED-42B4-8A45-8F3258A7C75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BA826190-1C96-4CAE-B536-29767B274BAC}"/>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aphicFrame>
        <p:nvGraphicFramePr>
          <p:cNvPr id="26" name="表格 25">
            <a:extLst>
              <a:ext uri="{FF2B5EF4-FFF2-40B4-BE49-F238E27FC236}">
                <a16:creationId xmlns:a16="http://schemas.microsoft.com/office/drawing/2014/main" id="{6B31103B-40AC-4CE8-B8E3-2A5D8DB8E23D}"/>
              </a:ext>
            </a:extLst>
          </p:cNvPr>
          <p:cNvGraphicFramePr>
            <a:graphicFrameLocks noGrp="1"/>
          </p:cNvGraphicFramePr>
          <p:nvPr>
            <p:extLst>
              <p:ext uri="{D42A27DB-BD31-4B8C-83A1-F6EECF244321}">
                <p14:modId xmlns:p14="http://schemas.microsoft.com/office/powerpoint/2010/main" val="3704948399"/>
              </p:ext>
            </p:extLst>
          </p:nvPr>
        </p:nvGraphicFramePr>
        <p:xfrm>
          <a:off x="2029542" y="2501900"/>
          <a:ext cx="8127999" cy="247904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704382987"/>
                    </a:ext>
                  </a:extLst>
                </a:gridCol>
                <a:gridCol w="2709333">
                  <a:extLst>
                    <a:ext uri="{9D8B030D-6E8A-4147-A177-3AD203B41FA5}">
                      <a16:colId xmlns:a16="http://schemas.microsoft.com/office/drawing/2014/main" val="3243301021"/>
                    </a:ext>
                  </a:extLst>
                </a:gridCol>
                <a:gridCol w="2709333">
                  <a:extLst>
                    <a:ext uri="{9D8B030D-6E8A-4147-A177-3AD203B41FA5}">
                      <a16:colId xmlns:a16="http://schemas.microsoft.com/office/drawing/2014/main" val="313070059"/>
                    </a:ext>
                  </a:extLst>
                </a:gridCol>
              </a:tblGrid>
              <a:tr h="370840">
                <a:tc>
                  <a:txBody>
                    <a:bodyPr/>
                    <a:lstStyle/>
                    <a:p>
                      <a:pPr algn="ctr"/>
                      <a:r>
                        <a:rPr lang="zh-CN" altLang="en-US" dirty="0">
                          <a:effectLst/>
                          <a:latin typeface="+mn-lt"/>
                          <a:ea typeface="+mn-ea"/>
                          <a:cs typeface="+mn-ea"/>
                          <a:sym typeface="+mn-lt"/>
                        </a:rPr>
                        <a:t>category</a:t>
                      </a:r>
                    </a:p>
                  </a:txBody>
                  <a:tcPr/>
                </a:tc>
                <a:tc>
                  <a:txBody>
                    <a:bodyPr/>
                    <a:lstStyle/>
                    <a:p>
                      <a:pPr algn="ctr"/>
                      <a:r>
                        <a:rPr lang="zh-CN" altLang="en-US" dirty="0">
                          <a:effectLst/>
                          <a:latin typeface="+mn-lt"/>
                          <a:ea typeface="+mn-ea"/>
                          <a:cs typeface="+mn-ea"/>
                          <a:sym typeface="+mn-lt"/>
                        </a:rPr>
                        <a:t>expenses</a:t>
                      </a:r>
                    </a:p>
                  </a:txBody>
                  <a:tcPr/>
                </a:tc>
                <a:tc>
                  <a:txBody>
                    <a:bodyPr/>
                    <a:lstStyle/>
                    <a:p>
                      <a:pPr algn="ctr"/>
                      <a:r>
                        <a:rPr lang="zh-CN" altLang="en-US" dirty="0">
                          <a:effectLst/>
                          <a:latin typeface="+mn-lt"/>
                          <a:ea typeface="+mn-ea"/>
                          <a:cs typeface="+mn-ea"/>
                          <a:sym typeface="+mn-lt"/>
                        </a:rPr>
                        <a:t>remark</a:t>
                      </a:r>
                    </a:p>
                  </a:txBody>
                  <a:tcPr/>
                </a:tc>
                <a:extLst>
                  <a:ext uri="{0D108BD9-81ED-4DB2-BD59-A6C34878D82A}">
                    <a16:rowId xmlns:a16="http://schemas.microsoft.com/office/drawing/2014/main" val="2604186880"/>
                  </a:ext>
                </a:extLst>
              </a:tr>
              <a:tr h="370840">
                <a:tc>
                  <a:txBody>
                    <a:bodyPr/>
                    <a:lstStyle/>
                    <a:p>
                      <a:pPr algn="ctr"/>
                      <a:r>
                        <a:rPr lang="zh-CN" altLang="en-US" sz="1600">
                          <a:effectLst/>
                          <a:latin typeface="+mn-lt"/>
                          <a:ea typeface="+mn-ea"/>
                          <a:cs typeface="+mn-ea"/>
                          <a:sym typeface="+mn-lt"/>
                        </a:rPr>
                        <a:t>Venue rent</a:t>
                      </a:r>
                    </a:p>
                  </a:txBody>
                  <a:tcPr/>
                </a:tc>
                <a:tc>
                  <a:txBody>
                    <a:bodyPr/>
                    <a:lstStyle/>
                    <a:p>
                      <a:pPr algn="ctr"/>
                      <a:r>
                        <a:rPr lang="en-US" altLang="zh-CN" sz="1600">
                          <a:effectLst/>
                          <a:latin typeface="+mn-lt"/>
                          <a:ea typeface="+mn-ea"/>
                          <a:cs typeface="+mn-ea"/>
                          <a:sym typeface="+mn-lt"/>
                        </a:rPr>
                        <a:t>40000</a:t>
                      </a:r>
                      <a:r>
                        <a:rPr lang="zh-CN" altLang="en-US" sz="1600">
                          <a:effectLst/>
                          <a:latin typeface="+mn-lt"/>
                          <a:ea typeface="+mn-ea"/>
                          <a:cs typeface="+mn-ea"/>
                          <a:sym typeface="+mn-lt"/>
                        </a:rPr>
                        <a:t>Yuan</a:t>
                      </a:r>
                    </a:p>
                  </a:txBody>
                  <a:tcPr/>
                </a:tc>
                <a:tc>
                  <a:txBody>
                    <a:bodyPr/>
                    <a:lstStyle/>
                    <a:p>
                      <a:pPr algn="ctr"/>
                      <a:r>
                        <a:rPr lang="zh-CN" altLang="en-US" sz="1600" dirty="0">
                          <a:effectLst/>
                          <a:latin typeface="+mn-lt"/>
                          <a:ea typeface="+mn-ea"/>
                          <a:cs typeface="+mn-ea"/>
                          <a:sym typeface="+mn-lt"/>
                        </a:rPr>
                        <a:t>Fees are calculated on an annual basis</a:t>
                      </a:r>
                    </a:p>
                  </a:txBody>
                  <a:tcPr/>
                </a:tc>
                <a:extLst>
                  <a:ext uri="{0D108BD9-81ED-4DB2-BD59-A6C34878D82A}">
                    <a16:rowId xmlns:a16="http://schemas.microsoft.com/office/drawing/2014/main" val="2339676864"/>
                  </a:ext>
                </a:extLst>
              </a:tr>
              <a:tr h="370840">
                <a:tc>
                  <a:txBody>
                    <a:bodyPr/>
                    <a:lstStyle/>
                    <a:p>
                      <a:pPr algn="ctr"/>
                      <a:r>
                        <a:rPr lang="zh-CN" altLang="en-US" sz="1600">
                          <a:effectLst/>
                          <a:latin typeface="+mn-lt"/>
                          <a:ea typeface="+mn-ea"/>
                          <a:cs typeface="+mn-ea"/>
                          <a:sym typeface="+mn-lt"/>
                        </a:rPr>
                        <a:t>Site hydropower</a:t>
                      </a:r>
                    </a:p>
                  </a:txBody>
                  <a:tcPr/>
                </a:tc>
                <a:tc>
                  <a:txBody>
                    <a:bodyPr/>
                    <a:lstStyle/>
                    <a:p>
                      <a:pPr algn="ctr"/>
                      <a:r>
                        <a:rPr lang="en-US" altLang="zh-CN" sz="1600">
                          <a:effectLst/>
                          <a:latin typeface="+mn-lt"/>
                          <a:ea typeface="+mn-ea"/>
                          <a:cs typeface="+mn-ea"/>
                          <a:sym typeface="+mn-lt"/>
                        </a:rPr>
                        <a:t>20000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600">
                          <a:effectLst/>
                          <a:latin typeface="+mn-lt"/>
                          <a:ea typeface="+mn-ea"/>
                          <a:cs typeface="+mn-ea"/>
                          <a:sym typeface="+mn-lt"/>
                        </a:rPr>
                        <a:t>Fees are calculated on an annual basis</a:t>
                      </a:r>
                    </a:p>
                  </a:txBody>
                  <a:tcPr/>
                </a:tc>
                <a:extLst>
                  <a:ext uri="{0D108BD9-81ED-4DB2-BD59-A6C34878D82A}">
                    <a16:rowId xmlns:a16="http://schemas.microsoft.com/office/drawing/2014/main" val="3943589169"/>
                  </a:ext>
                </a:extLst>
              </a:tr>
              <a:tr h="370840">
                <a:tc>
                  <a:txBody>
                    <a:bodyPr/>
                    <a:lstStyle/>
                    <a:p>
                      <a:pPr algn="ctr"/>
                      <a:r>
                        <a:rPr lang="zh-CN" altLang="en-US" sz="1600">
                          <a:effectLst/>
                          <a:latin typeface="+mn-lt"/>
                          <a:ea typeface="+mn-ea"/>
                          <a:cs typeface="+mn-ea"/>
                          <a:sym typeface="+mn-lt"/>
                        </a:rPr>
                        <a:t>Management fees</a:t>
                      </a:r>
                    </a:p>
                  </a:txBody>
                  <a:tcPr/>
                </a:tc>
                <a:tc>
                  <a:txBody>
                    <a:bodyPr/>
                    <a:lstStyle/>
                    <a:p>
                      <a:pPr algn="ctr"/>
                      <a:r>
                        <a:rPr lang="en-US" altLang="zh-CN" sz="1600">
                          <a:effectLst/>
                          <a:latin typeface="+mn-lt"/>
                          <a:ea typeface="+mn-ea"/>
                          <a:cs typeface="+mn-ea"/>
                          <a:sym typeface="+mn-lt"/>
                        </a:rPr>
                        <a:t>2400</a:t>
                      </a:r>
                      <a:r>
                        <a:rPr lang="zh-CN" altLang="en-US" sz="1600">
                          <a:effectLst/>
                          <a:latin typeface="+mn-lt"/>
                          <a:ea typeface="+mn-ea"/>
                          <a:cs typeface="+mn-ea"/>
                          <a:sym typeface="+mn-lt"/>
                        </a:rPr>
                        <a:t>Yuan</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pPr>
                      <a:r>
                        <a:rPr lang="zh-CN" altLang="en-US" sz="1600">
                          <a:effectLst/>
                          <a:latin typeface="+mn-lt"/>
                          <a:ea typeface="+mn-ea"/>
                          <a:cs typeface="+mn-ea"/>
                          <a:sym typeface="+mn-lt"/>
                        </a:rPr>
                        <a:t>Fees are calculated on an annual basis</a:t>
                      </a:r>
                    </a:p>
                  </a:txBody>
                  <a:tcPr/>
                </a:tc>
                <a:extLst>
                  <a:ext uri="{0D108BD9-81ED-4DB2-BD59-A6C34878D82A}">
                    <a16:rowId xmlns:a16="http://schemas.microsoft.com/office/drawing/2014/main" val="1523469129"/>
                  </a:ext>
                </a:extLst>
              </a:tr>
              <a:tr h="370840">
                <a:tc gridSpan="3">
                  <a:txBody>
                    <a:bodyPr/>
                    <a:lstStyle/>
                    <a:p>
                      <a:pPr algn="ctr"/>
                      <a:r>
                        <a:rPr lang="zh-CN" altLang="en-US" sz="1600" dirty="0">
                          <a:effectLst/>
                          <a:latin typeface="+mn-lt"/>
                          <a:ea typeface="+mn-ea"/>
                          <a:cs typeface="+mn-ea"/>
                          <a:sym typeface="+mn-lt"/>
                        </a:rPr>
                        <a:t>Total expenses:</a:t>
                      </a:r>
                      <a:r>
                        <a:rPr lang="en-US" altLang="zh-CN" sz="1600" dirty="0">
                          <a:effectLst/>
                          <a:latin typeface="+mn-lt"/>
                          <a:ea typeface="+mn-ea"/>
                          <a:cs typeface="+mn-ea"/>
                          <a:sym typeface="+mn-lt"/>
                        </a:rPr>
                        <a:t>62400</a:t>
                      </a:r>
                      <a:r>
                        <a:rPr lang="zh-CN" altLang="en-US" sz="1600" dirty="0">
                          <a:effectLst/>
                          <a:latin typeface="+mn-lt"/>
                          <a:ea typeface="+mn-ea"/>
                          <a:cs typeface="+mn-ea"/>
                          <a:sym typeface="+mn-lt"/>
                        </a:rPr>
                        <a:t>Yuan</a:t>
                      </a:r>
                    </a:p>
                  </a:txBody>
                  <a:tcPr/>
                </a:tc>
                <a:tc hMerge="1">
                  <a:txBody>
                    <a:bodyPr/>
                    <a:lstStyle/>
                    <a:p>
                      <a:endParaRPr lang="zh-CN" altLang="en-US">
                        <a:effectLst/>
                      </a:endParaRPr>
                    </a:p>
                  </a:txBody>
                  <a:tcPr/>
                </a:tc>
                <a:tc hMerge="1">
                  <a:txBody>
                    <a:bodyPr/>
                    <a:lstStyle/>
                    <a:p>
                      <a:endParaRPr lang="zh-CN" altLang="en-US">
                        <a:effectLst/>
                      </a:endParaRPr>
                    </a:p>
                  </a:txBody>
                  <a:tcPr/>
                </a:tc>
                <a:extLst>
                  <a:ext uri="{0D108BD9-81ED-4DB2-BD59-A6C34878D82A}">
                    <a16:rowId xmlns:a16="http://schemas.microsoft.com/office/drawing/2014/main" val="2665759164"/>
                  </a:ext>
                </a:extLst>
              </a:tr>
            </a:tbl>
          </a:graphicData>
        </a:graphic>
      </p:graphicFrame>
    </p:spTree>
    <p:extLst>
      <p:ext uri="{BB962C8B-B14F-4D97-AF65-F5344CB8AC3E}">
        <p14:creationId xmlns:p14="http://schemas.microsoft.com/office/powerpoint/2010/main" val="184065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Finance and financing</a:t>
            </a:r>
          </a:p>
        </p:txBody>
      </p:sp>
      <p:sp>
        <p:nvSpPr>
          <p:cNvPr id="10" name="矩形 9">
            <a:extLst>
              <a:ext uri="{FF2B5EF4-FFF2-40B4-BE49-F238E27FC236}">
                <a16:creationId xmlns:a16="http://schemas.microsoft.com/office/drawing/2014/main" id="{76B2B079-D423-40DE-8440-49977C54FE9B}"/>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Equipment costs</a:t>
            </a:r>
          </a:p>
        </p:txBody>
      </p:sp>
      <p:grpSp>
        <p:nvGrpSpPr>
          <p:cNvPr id="11" name="组合 10">
            <a:extLst>
              <a:ext uri="{FF2B5EF4-FFF2-40B4-BE49-F238E27FC236}">
                <a16:creationId xmlns:a16="http://schemas.microsoft.com/office/drawing/2014/main" id="{B580FC97-1358-4990-9B0E-E030E50C4103}"/>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30E57A41-BE58-40C7-94D7-F8BD24252403}"/>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70FD57E9-9456-4E65-A02A-783C1F937E1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F7AF20D1-E054-4554-B83E-43337C6EF1EB}"/>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96FF9BB0-6124-4070-BD5A-86DEE935356D}"/>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5D4E76A3-8E7E-4D1C-9098-C9CCE712B971}"/>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54DA82C5-3F59-4535-B014-1F882E69784B}"/>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446CA060-D338-4FE0-9D98-4DD12459F03E}"/>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81C2BF46-B98C-49F4-A173-9ACD6FA73FD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61DF7FA8-EA18-4617-B285-B28C0A878449}"/>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B9C2795A-5C75-42BF-832B-3185519C9D3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A5187688-01B4-4F4D-B8FA-0BC2A166E3A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AF7FD90E-2375-4169-B6EC-423BC3AA1DB6}"/>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262700DB-B95C-4E39-BD38-04440126866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84D36C5C-BEFF-4337-AFB0-C1CA09BF3E5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aphicFrame>
        <p:nvGraphicFramePr>
          <p:cNvPr id="26" name="表格 25">
            <a:extLst>
              <a:ext uri="{FF2B5EF4-FFF2-40B4-BE49-F238E27FC236}">
                <a16:creationId xmlns:a16="http://schemas.microsoft.com/office/drawing/2014/main" id="{B83E310F-4EA0-43A5-B6A4-A34E469F25B3}"/>
              </a:ext>
            </a:extLst>
          </p:cNvPr>
          <p:cNvGraphicFramePr>
            <a:graphicFrameLocks noGrp="1"/>
          </p:cNvGraphicFramePr>
          <p:nvPr>
            <p:extLst>
              <p:ext uri="{D42A27DB-BD31-4B8C-83A1-F6EECF244321}">
                <p14:modId xmlns:p14="http://schemas.microsoft.com/office/powerpoint/2010/main" val="2228279383"/>
              </p:ext>
            </p:extLst>
          </p:nvPr>
        </p:nvGraphicFramePr>
        <p:xfrm>
          <a:off x="1233002" y="2336889"/>
          <a:ext cx="9721080" cy="2885440"/>
        </p:xfrm>
        <a:graphic>
          <a:graphicData uri="http://schemas.openxmlformats.org/drawingml/2006/table">
            <a:tbl>
              <a:tblPr firstRow="1" bandRow="1">
                <a:tableStyleId>{073A0DAA-6AF3-43AB-8588-CEC1D06C72B9}</a:tableStyleId>
              </a:tblPr>
              <a:tblGrid>
                <a:gridCol w="3868565">
                  <a:extLst>
                    <a:ext uri="{9D8B030D-6E8A-4147-A177-3AD203B41FA5}">
                      <a16:colId xmlns:a16="http://schemas.microsoft.com/office/drawing/2014/main" val="1288719367"/>
                    </a:ext>
                  </a:extLst>
                </a:gridCol>
                <a:gridCol w="2820088">
                  <a:extLst>
                    <a:ext uri="{9D8B030D-6E8A-4147-A177-3AD203B41FA5}">
                      <a16:colId xmlns:a16="http://schemas.microsoft.com/office/drawing/2014/main" val="516288864"/>
                    </a:ext>
                  </a:extLst>
                </a:gridCol>
                <a:gridCol w="3032427">
                  <a:extLst>
                    <a:ext uri="{9D8B030D-6E8A-4147-A177-3AD203B41FA5}">
                      <a16:colId xmlns:a16="http://schemas.microsoft.com/office/drawing/2014/main" val="3679002282"/>
                    </a:ext>
                  </a:extLst>
                </a:gridCol>
              </a:tblGrid>
              <a:tr h="370840">
                <a:tc>
                  <a:txBody>
                    <a:bodyPr/>
                    <a:lstStyle/>
                    <a:p>
                      <a:pPr algn="ctr"/>
                      <a:r>
                        <a:rPr lang="zh-CN" altLang="en-US" dirty="0">
                          <a:effectLst/>
                          <a:latin typeface="+mn-lt"/>
                          <a:ea typeface="+mn-ea"/>
                          <a:cs typeface="+mn-ea"/>
                          <a:sym typeface="+mn-lt"/>
                        </a:rPr>
                        <a:t>category</a:t>
                      </a:r>
                    </a:p>
                  </a:txBody>
                  <a:tcPr anchor="ctr"/>
                </a:tc>
                <a:tc>
                  <a:txBody>
                    <a:bodyPr/>
                    <a:lstStyle/>
                    <a:p>
                      <a:pPr algn="ctr"/>
                      <a:r>
                        <a:rPr lang="zh-CN" altLang="en-US" dirty="0">
                          <a:effectLst/>
                          <a:latin typeface="+mn-lt"/>
                          <a:ea typeface="+mn-ea"/>
                          <a:cs typeface="+mn-ea"/>
                          <a:sym typeface="+mn-lt"/>
                        </a:rPr>
                        <a:t>expenses</a:t>
                      </a:r>
                    </a:p>
                  </a:txBody>
                  <a:tcPr anchor="ctr"/>
                </a:tc>
                <a:tc>
                  <a:txBody>
                    <a:bodyPr/>
                    <a:lstStyle/>
                    <a:p>
                      <a:pPr algn="ctr"/>
                      <a:r>
                        <a:rPr lang="zh-CN" altLang="en-US" dirty="0">
                          <a:effectLst/>
                          <a:latin typeface="+mn-lt"/>
                          <a:ea typeface="+mn-ea"/>
                          <a:cs typeface="+mn-ea"/>
                          <a:sym typeface="+mn-lt"/>
                        </a:rPr>
                        <a:t>remark</a:t>
                      </a:r>
                    </a:p>
                  </a:txBody>
                  <a:tcPr anchor="ctr"/>
                </a:tc>
                <a:extLst>
                  <a:ext uri="{0D108BD9-81ED-4DB2-BD59-A6C34878D82A}">
                    <a16:rowId xmlns:a16="http://schemas.microsoft.com/office/drawing/2014/main" val="209420175"/>
                  </a:ext>
                </a:extLst>
              </a:tr>
              <a:tr h="370840">
                <a:tc>
                  <a:txBody>
                    <a:bodyPr/>
                    <a:lstStyle/>
                    <a:p>
                      <a:pPr algn="ctr"/>
                      <a:r>
                        <a:rPr lang="zh-CN" altLang="en-US" sz="1600">
                          <a:effectLst/>
                          <a:latin typeface="+mn-lt"/>
                          <a:ea typeface="+mn-ea"/>
                          <a:cs typeface="+mn-ea"/>
                          <a:sym typeface="+mn-lt"/>
                        </a:rPr>
                        <a:t>Photography equipment (SLR).</a:t>
                      </a:r>
                      <a:r>
                        <a:rPr lang="en-US" altLang="zh-CN" sz="1600">
                          <a:effectLst/>
                          <a:latin typeface="+mn-lt"/>
                          <a:ea typeface="+mn-ea"/>
                          <a:cs typeface="+mn-ea"/>
                          <a:sym typeface="+mn-lt"/>
                        </a:rPr>
                        <a:t>+</a:t>
                      </a:r>
                      <a:r>
                        <a:rPr lang="zh-CN" altLang="en-US" sz="1600">
                          <a:effectLst/>
                          <a:latin typeface="+mn-lt"/>
                          <a:ea typeface="+mn-ea"/>
                          <a:cs typeface="+mn-ea"/>
                          <a:sym typeface="+mn-lt"/>
                        </a:rPr>
                        <a:t>aerial photography</a:t>
                      </a:r>
                      <a:r>
                        <a:rPr lang="en-US" altLang="zh-CN" sz="1600">
                          <a:effectLst/>
                          <a:latin typeface="+mn-lt"/>
                          <a:ea typeface="+mn-ea"/>
                          <a:cs typeface="+mn-ea"/>
                          <a:sym typeface="+mn-lt"/>
                        </a:rPr>
                        <a:t>+Gopro</a:t>
                      </a:r>
                      <a:r>
                        <a:rPr lang="zh-CN" altLang="en-US" sz="1600">
                          <a:effectLst/>
                          <a:latin typeface="+mn-lt"/>
                          <a:ea typeface="+mn-ea"/>
                          <a:cs typeface="+mn-ea"/>
                          <a:sym typeface="+mn-lt"/>
                        </a:rPr>
                        <a:t>）</a:t>
                      </a:r>
                    </a:p>
                  </a:txBody>
                  <a:tcPr anchor="ctr"/>
                </a:tc>
                <a:tc>
                  <a:txBody>
                    <a:bodyPr/>
                    <a:lstStyle/>
                    <a:p>
                      <a:pPr algn="ctr"/>
                      <a:r>
                        <a:rPr lang="en-US" altLang="zh-CN" sz="1600">
                          <a:effectLst/>
                          <a:latin typeface="+mn-lt"/>
                          <a:ea typeface="+mn-ea"/>
                          <a:cs typeface="+mn-ea"/>
                          <a:sym typeface="+mn-lt"/>
                        </a:rPr>
                        <a:t>18000</a:t>
                      </a:r>
                      <a:endParaRPr lang="zh-CN" altLang="en-US" sz="1600">
                        <a:effectLst/>
                        <a:latin typeface="+mn-lt"/>
                        <a:ea typeface="+mn-ea"/>
                        <a:cs typeface="+mn-ea"/>
                        <a:sym typeface="+mn-lt"/>
                      </a:endParaRPr>
                    </a:p>
                  </a:txBody>
                  <a:tcPr anchor="ctr"/>
                </a:tc>
                <a:tc>
                  <a:txBody>
                    <a:bodyPr/>
                    <a:lstStyle/>
                    <a:p>
                      <a:pPr algn="ctr"/>
                      <a:r>
                        <a:rPr lang="zh-CN" altLang="en-US" sz="1600">
                          <a:effectLst/>
                          <a:latin typeface="+mn-lt"/>
                          <a:ea typeface="+mn-ea"/>
                          <a:cs typeface="+mn-ea"/>
                          <a:sym typeface="+mn-lt"/>
                        </a:rPr>
                        <a:t>Slr</a:t>
                      </a:r>
                      <a:r>
                        <a:rPr lang="en-US" altLang="zh-CN" sz="1600">
                          <a:effectLst/>
                          <a:latin typeface="+mn-lt"/>
                          <a:ea typeface="+mn-ea"/>
                          <a:cs typeface="+mn-ea"/>
                          <a:sym typeface="+mn-lt"/>
                        </a:rPr>
                        <a:t>5000</a:t>
                      </a:r>
                      <a:r>
                        <a:rPr lang="zh-CN" altLang="en-US" sz="1600">
                          <a:effectLst/>
                          <a:latin typeface="+mn-lt"/>
                          <a:ea typeface="+mn-ea"/>
                          <a:cs typeface="+mn-ea"/>
                          <a:sym typeface="+mn-lt"/>
                        </a:rPr>
                        <a:t>, aerial photography</a:t>
                      </a:r>
                      <a:r>
                        <a:rPr lang="en-US" altLang="zh-CN" sz="1600">
                          <a:effectLst/>
                          <a:latin typeface="+mn-lt"/>
                          <a:ea typeface="+mn-ea"/>
                          <a:cs typeface="+mn-ea"/>
                          <a:sym typeface="+mn-lt"/>
                        </a:rPr>
                        <a:t>8000</a:t>
                      </a:r>
                      <a:r>
                        <a:rPr lang="zh-CN" altLang="en-US" sz="1600">
                          <a:effectLst/>
                          <a:latin typeface="+mn-lt"/>
                          <a:ea typeface="+mn-ea"/>
                          <a:cs typeface="+mn-ea"/>
                          <a:sym typeface="+mn-lt"/>
                        </a:rPr>
                        <a:t>，</a:t>
                      </a:r>
                      <a:r>
                        <a:rPr lang="en-US" altLang="zh-CN" sz="1600">
                          <a:effectLst/>
                          <a:latin typeface="+mn-lt"/>
                          <a:ea typeface="+mn-ea"/>
                          <a:cs typeface="+mn-ea"/>
                          <a:sym typeface="+mn-lt"/>
                        </a:rPr>
                        <a:t>Gopro5000.</a:t>
                      </a:r>
                      <a:endParaRPr lang="zh-CN" altLang="en-US" sz="1600">
                        <a:effectLst/>
                        <a:latin typeface="+mn-lt"/>
                        <a:ea typeface="+mn-ea"/>
                        <a:cs typeface="+mn-ea"/>
                        <a:sym typeface="+mn-lt"/>
                      </a:endParaRPr>
                    </a:p>
                  </a:txBody>
                  <a:tcPr anchor="ctr"/>
                </a:tc>
                <a:extLst>
                  <a:ext uri="{0D108BD9-81ED-4DB2-BD59-A6C34878D82A}">
                    <a16:rowId xmlns:a16="http://schemas.microsoft.com/office/drawing/2014/main" val="3786233076"/>
                  </a:ext>
                </a:extLst>
              </a:tr>
              <a:tr h="370840">
                <a:tc>
                  <a:txBody>
                    <a:bodyPr/>
                    <a:lstStyle/>
                    <a:p>
                      <a:pPr algn="ctr"/>
                      <a:r>
                        <a:rPr lang="zh-CN" altLang="en-US" sz="1600">
                          <a:effectLst/>
                          <a:latin typeface="+mn-lt"/>
                          <a:ea typeface="+mn-ea"/>
                          <a:cs typeface="+mn-ea"/>
                          <a:sym typeface="+mn-lt"/>
                        </a:rPr>
                        <a:t>Dashcam</a:t>
                      </a:r>
                    </a:p>
                  </a:txBody>
                  <a:tcPr anchor="ctr"/>
                </a:tc>
                <a:tc>
                  <a:txBody>
                    <a:bodyPr/>
                    <a:lstStyle/>
                    <a:p>
                      <a:pPr algn="ctr"/>
                      <a:r>
                        <a:rPr lang="en-US" altLang="zh-CN" sz="1600">
                          <a:effectLst/>
                          <a:latin typeface="+mn-lt"/>
                          <a:ea typeface="+mn-ea"/>
                          <a:cs typeface="+mn-ea"/>
                          <a:sym typeface="+mn-lt"/>
                        </a:rPr>
                        <a:t>700</a:t>
                      </a:r>
                    </a:p>
                  </a:txBody>
                  <a:tcPr anchor="ctr"/>
                </a:tc>
                <a:tc>
                  <a:txBody>
                    <a:bodyPr/>
                    <a:lstStyle/>
                    <a:p>
                      <a:pPr algn="ctr"/>
                      <a:r>
                        <a:rPr lang="en-US" altLang="zh-CN" sz="1600">
                          <a:effectLst/>
                          <a:latin typeface="+mn-lt"/>
                          <a:ea typeface="+mn-ea"/>
                          <a:cs typeface="+mn-ea"/>
                          <a:sym typeface="+mn-lt"/>
                        </a:rPr>
                        <a:t>PRTDT R609</a:t>
                      </a:r>
                      <a:endParaRPr lang="zh-CN" altLang="en-US" sz="1600">
                        <a:effectLst/>
                        <a:latin typeface="+mn-lt"/>
                        <a:ea typeface="+mn-ea"/>
                        <a:cs typeface="+mn-ea"/>
                        <a:sym typeface="+mn-lt"/>
                      </a:endParaRPr>
                    </a:p>
                  </a:txBody>
                  <a:tcPr anchor="ctr"/>
                </a:tc>
                <a:extLst>
                  <a:ext uri="{0D108BD9-81ED-4DB2-BD59-A6C34878D82A}">
                    <a16:rowId xmlns:a16="http://schemas.microsoft.com/office/drawing/2014/main" val="3851265095"/>
                  </a:ext>
                </a:extLst>
              </a:tr>
              <a:tr h="370840">
                <a:tc>
                  <a:txBody>
                    <a:bodyPr/>
                    <a:lstStyle/>
                    <a:p>
                      <a:pPr algn="ctr"/>
                      <a:r>
                        <a:rPr lang="zh-CN" altLang="en-US" sz="1600">
                          <a:effectLst/>
                          <a:latin typeface="+mn-lt"/>
                          <a:ea typeface="+mn-ea"/>
                          <a:cs typeface="+mn-ea"/>
                          <a:sym typeface="+mn-lt"/>
                        </a:rPr>
                        <a:t>Computer</a:t>
                      </a:r>
                    </a:p>
                  </a:txBody>
                  <a:tcPr anchor="ctr"/>
                </a:tc>
                <a:tc>
                  <a:txBody>
                    <a:bodyPr/>
                    <a:lstStyle/>
                    <a:p>
                      <a:pPr algn="ctr"/>
                      <a:r>
                        <a:rPr lang="en-US" altLang="zh-CN" sz="1600">
                          <a:effectLst/>
                          <a:latin typeface="+mn-lt"/>
                          <a:ea typeface="+mn-ea"/>
                          <a:cs typeface="+mn-ea"/>
                          <a:sym typeface="+mn-lt"/>
                        </a:rPr>
                        <a:t>8000</a:t>
                      </a:r>
                      <a:endParaRPr lang="zh-CN" altLang="en-US" sz="1600">
                        <a:effectLst/>
                        <a:latin typeface="+mn-lt"/>
                        <a:ea typeface="+mn-ea"/>
                        <a:cs typeface="+mn-ea"/>
                        <a:sym typeface="+mn-lt"/>
                      </a:endParaRPr>
                    </a:p>
                  </a:txBody>
                  <a:tcPr anchor="ctr"/>
                </a:tc>
                <a:tc>
                  <a:txBody>
                    <a:bodyPr/>
                    <a:lstStyle/>
                    <a:p>
                      <a:pPr algn="ctr"/>
                      <a:r>
                        <a:rPr lang="zh-CN" altLang="en-US" sz="1600">
                          <a:effectLst/>
                          <a:latin typeface="+mn-lt"/>
                          <a:ea typeface="+mn-ea"/>
                          <a:cs typeface="+mn-ea"/>
                          <a:sym typeface="+mn-lt"/>
                        </a:rPr>
                        <a:t>Graphic and video editing, Apple</a:t>
                      </a:r>
                    </a:p>
                  </a:txBody>
                  <a:tcPr anchor="ctr"/>
                </a:tc>
                <a:extLst>
                  <a:ext uri="{0D108BD9-81ED-4DB2-BD59-A6C34878D82A}">
                    <a16:rowId xmlns:a16="http://schemas.microsoft.com/office/drawing/2014/main" val="1204684878"/>
                  </a:ext>
                </a:extLst>
              </a:tr>
              <a:tr h="370840">
                <a:tc>
                  <a:txBody>
                    <a:bodyPr/>
                    <a:lstStyle/>
                    <a:p>
                      <a:pPr algn="ctr"/>
                      <a:r>
                        <a:rPr lang="zh-CN" altLang="en-US" sz="1600">
                          <a:effectLst/>
                          <a:latin typeface="+mn-lt"/>
                          <a:ea typeface="+mn-ea"/>
                          <a:cs typeface="+mn-ea"/>
                          <a:sym typeface="+mn-lt"/>
                        </a:rPr>
                        <a:t>The recording pen</a:t>
                      </a:r>
                    </a:p>
                  </a:txBody>
                  <a:tcPr anchor="ctr"/>
                </a:tc>
                <a:tc>
                  <a:txBody>
                    <a:bodyPr/>
                    <a:lstStyle/>
                    <a:p>
                      <a:pPr algn="ctr"/>
                      <a:r>
                        <a:rPr lang="en-US" altLang="zh-CN" sz="1600">
                          <a:effectLst/>
                          <a:latin typeface="+mn-lt"/>
                          <a:ea typeface="+mn-ea"/>
                          <a:cs typeface="+mn-ea"/>
                          <a:sym typeface="+mn-lt"/>
                        </a:rPr>
                        <a:t>1000</a:t>
                      </a:r>
                      <a:endParaRPr lang="zh-CN" altLang="en-US" sz="1600">
                        <a:effectLst/>
                        <a:latin typeface="+mn-lt"/>
                        <a:ea typeface="+mn-ea"/>
                        <a:cs typeface="+mn-ea"/>
                        <a:sym typeface="+mn-lt"/>
                      </a:endParaRPr>
                    </a:p>
                  </a:txBody>
                  <a:tcPr anchor="ctr"/>
                </a:tc>
                <a:tc>
                  <a:txBody>
                    <a:bodyPr/>
                    <a:lstStyle/>
                    <a:p>
                      <a:pPr algn="ctr"/>
                      <a:r>
                        <a:rPr lang="zh-CN" altLang="en-US" sz="1600">
                          <a:effectLst/>
                          <a:latin typeface="+mn-lt"/>
                          <a:ea typeface="+mn-ea"/>
                          <a:cs typeface="+mn-ea"/>
                          <a:sym typeface="+mn-lt"/>
                        </a:rPr>
                        <a:t>Sony</a:t>
                      </a:r>
                      <a:r>
                        <a:rPr lang="en-US" altLang="zh-CN" sz="1600">
                          <a:effectLst/>
                          <a:latin typeface="+mn-lt"/>
                          <a:ea typeface="+mn-ea"/>
                          <a:cs typeface="+mn-ea"/>
                          <a:sym typeface="+mn-lt"/>
                        </a:rPr>
                        <a:t>TX650</a:t>
                      </a:r>
                      <a:endParaRPr lang="zh-CN" altLang="en-US" sz="1600">
                        <a:effectLst/>
                        <a:latin typeface="+mn-lt"/>
                        <a:ea typeface="+mn-ea"/>
                        <a:cs typeface="+mn-ea"/>
                        <a:sym typeface="+mn-lt"/>
                      </a:endParaRPr>
                    </a:p>
                  </a:txBody>
                  <a:tcPr anchor="ctr"/>
                </a:tc>
                <a:extLst>
                  <a:ext uri="{0D108BD9-81ED-4DB2-BD59-A6C34878D82A}">
                    <a16:rowId xmlns:a16="http://schemas.microsoft.com/office/drawing/2014/main" val="431070710"/>
                  </a:ext>
                </a:extLst>
              </a:tr>
              <a:tr h="370840">
                <a:tc gridSpan="3">
                  <a:txBody>
                    <a:bodyPr/>
                    <a:lstStyle/>
                    <a:p>
                      <a:pPr algn="ctr"/>
                      <a:r>
                        <a:rPr lang="zh-CN" altLang="en-US" dirty="0">
                          <a:effectLst/>
                          <a:latin typeface="+mn-lt"/>
                          <a:ea typeface="+mn-ea"/>
                          <a:cs typeface="+mn-ea"/>
                          <a:sym typeface="+mn-lt"/>
                        </a:rPr>
                        <a:t>Total expenses:</a:t>
                      </a:r>
                      <a:r>
                        <a:rPr lang="en-US" altLang="zh-CN" dirty="0">
                          <a:effectLst/>
                          <a:latin typeface="+mn-lt"/>
                          <a:ea typeface="+mn-ea"/>
                          <a:cs typeface="+mn-ea"/>
                          <a:sym typeface="+mn-lt"/>
                        </a:rPr>
                        <a:t>27700</a:t>
                      </a:r>
                      <a:r>
                        <a:rPr lang="zh-CN" altLang="en-US" dirty="0">
                          <a:effectLst/>
                          <a:latin typeface="+mn-lt"/>
                          <a:ea typeface="+mn-ea"/>
                          <a:cs typeface="+mn-ea"/>
                          <a:sym typeface="+mn-lt"/>
                        </a:rPr>
                        <a:t>Yuan</a:t>
                      </a:r>
                    </a:p>
                  </a:txBody>
                  <a:tcPr anchor="ctr"/>
                </a:tc>
                <a:tc hMerge="1">
                  <a:txBody>
                    <a:bodyPr/>
                    <a:lstStyle/>
                    <a:p>
                      <a:endParaRPr lang="zh-CN" altLang="en-US">
                        <a:effectLst/>
                      </a:endParaRPr>
                    </a:p>
                  </a:txBody>
                  <a:tcPr/>
                </a:tc>
                <a:tc hMerge="1">
                  <a:txBody>
                    <a:bodyPr/>
                    <a:lstStyle/>
                    <a:p>
                      <a:endParaRPr lang="zh-CN" altLang="en-US">
                        <a:effectLst/>
                      </a:endParaRPr>
                    </a:p>
                  </a:txBody>
                  <a:tcPr/>
                </a:tc>
                <a:extLst>
                  <a:ext uri="{0D108BD9-81ED-4DB2-BD59-A6C34878D82A}">
                    <a16:rowId xmlns:a16="http://schemas.microsoft.com/office/drawing/2014/main" val="225046710"/>
                  </a:ext>
                </a:extLst>
              </a:tr>
            </a:tbl>
          </a:graphicData>
        </a:graphic>
      </p:graphicFrame>
    </p:spTree>
    <p:extLst>
      <p:ext uri="{BB962C8B-B14F-4D97-AF65-F5344CB8AC3E}">
        <p14:creationId xmlns:p14="http://schemas.microsoft.com/office/powerpoint/2010/main" val="23367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17"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Company introduction</a:t>
            </a:r>
          </a:p>
        </p:txBody>
      </p:sp>
      <p:pic>
        <p:nvPicPr>
          <p:cNvPr id="10" name="图片 9">
            <a:extLst>
              <a:ext uri="{FF2B5EF4-FFF2-40B4-BE49-F238E27FC236}">
                <a16:creationId xmlns:a16="http://schemas.microsoft.com/office/drawing/2014/main" id="{927AB406-E93F-4EAE-89A9-6494C4CAB8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1790" y="2206601"/>
            <a:ext cx="2334212" cy="3524203"/>
          </a:xfrm>
          <a:prstGeom prst="rect">
            <a:avLst/>
          </a:prstGeom>
        </p:spPr>
      </p:pic>
      <p:grpSp>
        <p:nvGrpSpPr>
          <p:cNvPr id="12" name="组合 11">
            <a:extLst>
              <a:ext uri="{FF2B5EF4-FFF2-40B4-BE49-F238E27FC236}">
                <a16:creationId xmlns:a16="http://schemas.microsoft.com/office/drawing/2014/main" id="{4B5CF922-AA2B-4694-B77B-C94C597ADC1B}"/>
              </a:ext>
            </a:extLst>
          </p:cNvPr>
          <p:cNvGrpSpPr/>
          <p:nvPr/>
        </p:nvGrpSpPr>
        <p:grpSpPr>
          <a:xfrm>
            <a:off x="3559644" y="2206602"/>
            <a:ext cx="2407976" cy="3524203"/>
            <a:chOff x="3559644" y="2206602"/>
            <a:chExt cx="2407976" cy="3524203"/>
          </a:xfrm>
        </p:grpSpPr>
        <p:sp>
          <p:nvSpPr>
            <p:cNvPr id="13" name="矩形 12">
              <a:extLst>
                <a:ext uri="{FF2B5EF4-FFF2-40B4-BE49-F238E27FC236}">
                  <a16:creationId xmlns:a16="http://schemas.microsoft.com/office/drawing/2014/main" id="{9BFD4A94-E587-4D54-802A-C8C189FABC5A}"/>
                </a:ext>
              </a:extLst>
            </p:cNvPr>
            <p:cNvSpPr/>
            <p:nvPr/>
          </p:nvSpPr>
          <p:spPr>
            <a:xfrm>
              <a:off x="3559644" y="2206602"/>
              <a:ext cx="2407976" cy="3524203"/>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矩形 13">
              <a:extLst>
                <a:ext uri="{FF2B5EF4-FFF2-40B4-BE49-F238E27FC236}">
                  <a16:creationId xmlns:a16="http://schemas.microsoft.com/office/drawing/2014/main" id="{4CCFFDBC-0A1A-48DF-B6A1-5C39D1FF586D}"/>
                </a:ext>
              </a:extLst>
            </p:cNvPr>
            <p:cNvSpPr/>
            <p:nvPr/>
          </p:nvSpPr>
          <p:spPr>
            <a:xfrm>
              <a:off x="3791956" y="2438525"/>
              <a:ext cx="486030" cy="400110"/>
            </a:xfrm>
            <a:prstGeom prst="rect">
              <a:avLst/>
            </a:prstGeom>
          </p:spPr>
          <p:txBody>
            <a:bodyPr wrap="none">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15" name="矩形 14">
              <a:extLst>
                <a:ext uri="{FF2B5EF4-FFF2-40B4-BE49-F238E27FC236}">
                  <a16:creationId xmlns:a16="http://schemas.microsoft.com/office/drawing/2014/main" id="{8A8824FB-BBF4-4970-A436-CE81BC80768C}"/>
                </a:ext>
              </a:extLst>
            </p:cNvPr>
            <p:cNvSpPr/>
            <p:nvPr/>
          </p:nvSpPr>
          <p:spPr>
            <a:xfrm>
              <a:off x="3805564" y="3094167"/>
              <a:ext cx="1978601" cy="2316403"/>
            </a:xfrm>
            <a:prstGeom prst="rect">
              <a:avLst/>
            </a:prstGeom>
          </p:spPr>
          <p:txBody>
            <a:bodyPr wrap="square">
              <a:spAutoFit/>
            </a:bodyPr>
            <a:lstStyle/>
            <a:p>
              <a:pPr>
                <a:lnSpc>
                  <a:spcPct val="150000"/>
                </a:lnSpc>
              </a:pPr>
              <a:r>
                <a:rPr lang="zh-CN" altLang="en-US" sz="1400" dirty="0">
                  <a:solidFill>
                    <a:schemeClr val="bg1"/>
                  </a:solidFill>
                  <a:cs typeface="+mn-ea"/>
                  <a:sym typeface="+mn-lt"/>
                </a:rPr>
                <a:t>Add a detailed text description here, suggesting that it is relevant to the title and consistent with the overall language style</a:t>
              </a:r>
            </a:p>
          </p:txBody>
        </p:sp>
        <p:sp>
          <p:nvSpPr>
            <p:cNvPr id="16" name="矩形 15">
              <a:extLst>
                <a:ext uri="{FF2B5EF4-FFF2-40B4-BE49-F238E27FC236}">
                  <a16:creationId xmlns:a16="http://schemas.microsoft.com/office/drawing/2014/main" id="{AA7124AA-83E7-436A-9A4A-0604E261F545}"/>
                </a:ext>
              </a:extLst>
            </p:cNvPr>
            <p:cNvSpPr/>
            <p:nvPr/>
          </p:nvSpPr>
          <p:spPr>
            <a:xfrm>
              <a:off x="3898627" y="2948401"/>
              <a:ext cx="720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7" name="组合 16">
            <a:extLst>
              <a:ext uri="{FF2B5EF4-FFF2-40B4-BE49-F238E27FC236}">
                <a16:creationId xmlns:a16="http://schemas.microsoft.com/office/drawing/2014/main" id="{2DD921E6-AE4F-481C-B163-D2F1DF421443}"/>
              </a:ext>
            </a:extLst>
          </p:cNvPr>
          <p:cNvGrpSpPr/>
          <p:nvPr/>
        </p:nvGrpSpPr>
        <p:grpSpPr>
          <a:xfrm>
            <a:off x="8889117" y="2206602"/>
            <a:ext cx="2407976" cy="3524203"/>
            <a:chOff x="8889117" y="2206602"/>
            <a:chExt cx="2407976" cy="3524203"/>
          </a:xfrm>
        </p:grpSpPr>
        <p:sp>
          <p:nvSpPr>
            <p:cNvPr id="18" name="矩形 17">
              <a:extLst>
                <a:ext uri="{FF2B5EF4-FFF2-40B4-BE49-F238E27FC236}">
                  <a16:creationId xmlns:a16="http://schemas.microsoft.com/office/drawing/2014/main" id="{3871CEBB-21EE-4344-B985-884E4BBEC678}"/>
                </a:ext>
              </a:extLst>
            </p:cNvPr>
            <p:cNvSpPr/>
            <p:nvPr/>
          </p:nvSpPr>
          <p:spPr>
            <a:xfrm>
              <a:off x="8889117" y="2206602"/>
              <a:ext cx="2407976" cy="3524203"/>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矩形 18">
              <a:extLst>
                <a:ext uri="{FF2B5EF4-FFF2-40B4-BE49-F238E27FC236}">
                  <a16:creationId xmlns:a16="http://schemas.microsoft.com/office/drawing/2014/main" id="{75785944-70A1-41F3-86A0-695EC71EB5B2}"/>
                </a:ext>
              </a:extLst>
            </p:cNvPr>
            <p:cNvSpPr/>
            <p:nvPr/>
          </p:nvSpPr>
          <p:spPr>
            <a:xfrm>
              <a:off x="9086092" y="2434185"/>
              <a:ext cx="486030" cy="400110"/>
            </a:xfrm>
            <a:prstGeom prst="rect">
              <a:avLst/>
            </a:prstGeom>
          </p:spPr>
          <p:txBody>
            <a:bodyPr wrap="none">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20" name="矩形 19">
              <a:extLst>
                <a:ext uri="{FF2B5EF4-FFF2-40B4-BE49-F238E27FC236}">
                  <a16:creationId xmlns:a16="http://schemas.microsoft.com/office/drawing/2014/main" id="{601ED96C-0A11-4406-9235-6D33A4CAAD98}"/>
                </a:ext>
              </a:extLst>
            </p:cNvPr>
            <p:cNvSpPr/>
            <p:nvPr/>
          </p:nvSpPr>
          <p:spPr>
            <a:xfrm>
              <a:off x="9179410" y="2944061"/>
              <a:ext cx="720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DBDE991A-1FBC-4A48-9FBF-2F8021935F59}"/>
                </a:ext>
              </a:extLst>
            </p:cNvPr>
            <p:cNvSpPr/>
            <p:nvPr/>
          </p:nvSpPr>
          <p:spPr>
            <a:xfrm>
              <a:off x="9079118" y="3089827"/>
              <a:ext cx="1978601" cy="2170979"/>
            </a:xfrm>
            <a:prstGeom prst="rect">
              <a:avLst/>
            </a:prstGeom>
          </p:spPr>
          <p:txBody>
            <a:bodyPr wrap="square">
              <a:spAutoFit/>
            </a:bodyPr>
            <a:lstStyle/>
            <a:p>
              <a:pPr>
                <a:lnSpc>
                  <a:spcPct val="140000"/>
                </a:lnSpc>
              </a:pPr>
              <a:r>
                <a:rPr lang="zh-CN" altLang="en-US" sz="1400" dirty="0">
                  <a:solidFill>
                    <a:schemeClr val="bg1"/>
                  </a:solidFill>
                  <a:cs typeface="+mn-ea"/>
                  <a:sym typeface="+mn-lt"/>
                </a:rPr>
                <a:t>Add a detailed text description here, suggesting that it is relevant to the title and consistent with the overall language style</a:t>
              </a:r>
            </a:p>
          </p:txBody>
        </p:sp>
      </p:grpSp>
      <p:sp>
        <p:nvSpPr>
          <p:cNvPr id="22" name="矩形 21">
            <a:extLst>
              <a:ext uri="{FF2B5EF4-FFF2-40B4-BE49-F238E27FC236}">
                <a16:creationId xmlns:a16="http://schemas.microsoft.com/office/drawing/2014/main" id="{27EE68C0-1A79-40EB-8498-574A9D8828B2}"/>
              </a:ext>
            </a:extLst>
          </p:cNvPr>
          <p:cNvSpPr/>
          <p:nvPr/>
        </p:nvSpPr>
        <p:spPr>
          <a:xfrm>
            <a:off x="1506697" y="1607780"/>
            <a:ext cx="1415772" cy="461665"/>
          </a:xfrm>
          <a:prstGeom prst="rect">
            <a:avLst/>
          </a:prstGeom>
        </p:spPr>
        <p:txBody>
          <a:bodyPr wrap="none">
            <a:spAutoFit/>
          </a:bodyPr>
          <a:lstStyle/>
          <a:p>
            <a:r>
              <a:rPr lang="zh-CN" altLang="en-US" sz="2400" dirty="0">
                <a:solidFill>
                  <a:srgbClr val="3C4D63"/>
                </a:solidFill>
                <a:cs typeface="+mn-ea"/>
                <a:sym typeface="+mn-lt"/>
              </a:rPr>
              <a:t>Company profile</a:t>
            </a:r>
          </a:p>
        </p:txBody>
      </p:sp>
      <p:grpSp>
        <p:nvGrpSpPr>
          <p:cNvPr id="23" name="组合 22">
            <a:extLst>
              <a:ext uri="{FF2B5EF4-FFF2-40B4-BE49-F238E27FC236}">
                <a16:creationId xmlns:a16="http://schemas.microsoft.com/office/drawing/2014/main" id="{F550F240-ADD7-45F9-BB6F-7A0B9803DF96}"/>
              </a:ext>
            </a:extLst>
          </p:cNvPr>
          <p:cNvGrpSpPr/>
          <p:nvPr/>
        </p:nvGrpSpPr>
        <p:grpSpPr>
          <a:xfrm>
            <a:off x="927099" y="1603154"/>
            <a:ext cx="487216" cy="461666"/>
            <a:chOff x="282847" y="3205"/>
            <a:chExt cx="999853" cy="947419"/>
          </a:xfrm>
        </p:grpSpPr>
        <p:sp>
          <p:nvSpPr>
            <p:cNvPr id="24" name="矩形 23">
              <a:extLst>
                <a:ext uri="{FF2B5EF4-FFF2-40B4-BE49-F238E27FC236}">
                  <a16:creationId xmlns:a16="http://schemas.microsoft.com/office/drawing/2014/main" id="{503D8DE6-03F7-44C8-BD62-DA85F586E079}"/>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51611B37-F37E-4C5F-AF6C-1487B4E511E8}"/>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id="{A5085D1B-4561-4A2D-8A77-B64D8107FFCA}"/>
                </a:ext>
              </a:extLst>
            </p:cNvPr>
            <p:cNvGrpSpPr/>
            <p:nvPr/>
          </p:nvGrpSpPr>
          <p:grpSpPr>
            <a:xfrm>
              <a:off x="546849" y="253163"/>
              <a:ext cx="471847" cy="471847"/>
              <a:chOff x="546849" y="253163"/>
              <a:chExt cx="471847" cy="471847"/>
            </a:xfrm>
          </p:grpSpPr>
          <p:sp>
            <p:nvSpPr>
              <p:cNvPr id="27" name="圆角矩形 26">
                <a:extLst>
                  <a:ext uri="{FF2B5EF4-FFF2-40B4-BE49-F238E27FC236}">
                    <a16:creationId xmlns:a16="http://schemas.microsoft.com/office/drawing/2014/main" id="{55B7772D-0FFF-42B8-A618-85FDC9ADDF43}"/>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28" name="组合 27">
                <a:extLst>
                  <a:ext uri="{FF2B5EF4-FFF2-40B4-BE49-F238E27FC236}">
                    <a16:creationId xmlns:a16="http://schemas.microsoft.com/office/drawing/2014/main" id="{E1FEC109-3076-41CE-9A18-99DF36B6E00F}"/>
                  </a:ext>
                </a:extLst>
              </p:cNvPr>
              <p:cNvGrpSpPr/>
              <p:nvPr/>
            </p:nvGrpSpPr>
            <p:grpSpPr>
              <a:xfrm>
                <a:off x="649475" y="376135"/>
                <a:ext cx="266595" cy="225904"/>
                <a:chOff x="5552622" y="2014381"/>
                <a:chExt cx="325770" cy="276046"/>
              </a:xfrm>
              <a:solidFill>
                <a:schemeClr val="bg1"/>
              </a:solidFill>
            </p:grpSpPr>
            <p:grpSp>
              <p:nvGrpSpPr>
                <p:cNvPr id="29" name="组合 28">
                  <a:extLst>
                    <a:ext uri="{FF2B5EF4-FFF2-40B4-BE49-F238E27FC236}">
                      <a16:creationId xmlns:a16="http://schemas.microsoft.com/office/drawing/2014/main" id="{927A389F-B902-4D33-B8B7-EC03F8555820}"/>
                    </a:ext>
                  </a:extLst>
                </p:cNvPr>
                <p:cNvGrpSpPr/>
                <p:nvPr/>
              </p:nvGrpSpPr>
              <p:grpSpPr>
                <a:xfrm>
                  <a:off x="5552622" y="2014381"/>
                  <a:ext cx="325770" cy="54000"/>
                  <a:chOff x="5545930" y="2014381"/>
                  <a:chExt cx="325770" cy="54000"/>
                </a:xfrm>
                <a:grpFill/>
              </p:grpSpPr>
              <p:sp>
                <p:nvSpPr>
                  <p:cNvPr id="36" name="椭圆 35">
                    <a:extLst>
                      <a:ext uri="{FF2B5EF4-FFF2-40B4-BE49-F238E27FC236}">
                        <a16:creationId xmlns:a16="http://schemas.microsoft.com/office/drawing/2014/main" id="{9287F36A-B1EA-4CB9-81C2-08198F9DAD7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7" name="矩形 36">
                    <a:extLst>
                      <a:ext uri="{FF2B5EF4-FFF2-40B4-BE49-F238E27FC236}">
                        <a16:creationId xmlns:a16="http://schemas.microsoft.com/office/drawing/2014/main" id="{E152A56F-6E03-4F09-A205-4DCB9B190F1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30" name="组合 29">
                  <a:extLst>
                    <a:ext uri="{FF2B5EF4-FFF2-40B4-BE49-F238E27FC236}">
                      <a16:creationId xmlns:a16="http://schemas.microsoft.com/office/drawing/2014/main" id="{747E2779-CCF4-47B2-A573-CE80E8CD8617}"/>
                    </a:ext>
                  </a:extLst>
                </p:cNvPr>
                <p:cNvGrpSpPr/>
                <p:nvPr/>
              </p:nvGrpSpPr>
              <p:grpSpPr>
                <a:xfrm>
                  <a:off x="5552622" y="2125404"/>
                  <a:ext cx="325770" cy="54000"/>
                  <a:chOff x="5545930" y="2014381"/>
                  <a:chExt cx="325770" cy="54000"/>
                </a:xfrm>
                <a:grpFill/>
              </p:grpSpPr>
              <p:sp>
                <p:nvSpPr>
                  <p:cNvPr id="34" name="椭圆 33">
                    <a:extLst>
                      <a:ext uri="{FF2B5EF4-FFF2-40B4-BE49-F238E27FC236}">
                        <a16:creationId xmlns:a16="http://schemas.microsoft.com/office/drawing/2014/main" id="{4C50C5B8-C5E7-4F67-9507-F94F8FAC8D6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5" name="矩形 34">
                    <a:extLst>
                      <a:ext uri="{FF2B5EF4-FFF2-40B4-BE49-F238E27FC236}">
                        <a16:creationId xmlns:a16="http://schemas.microsoft.com/office/drawing/2014/main" id="{83773850-7785-4B7C-B2ED-D9FD19EAAB7B}"/>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31" name="组合 30">
                  <a:extLst>
                    <a:ext uri="{FF2B5EF4-FFF2-40B4-BE49-F238E27FC236}">
                      <a16:creationId xmlns:a16="http://schemas.microsoft.com/office/drawing/2014/main" id="{8FB41F0D-9AB6-4656-8C9A-F278FCCE4EA0}"/>
                    </a:ext>
                  </a:extLst>
                </p:cNvPr>
                <p:cNvGrpSpPr/>
                <p:nvPr/>
              </p:nvGrpSpPr>
              <p:grpSpPr>
                <a:xfrm>
                  <a:off x="5552622" y="2236427"/>
                  <a:ext cx="325770" cy="54000"/>
                  <a:chOff x="5545930" y="2014381"/>
                  <a:chExt cx="325770" cy="54000"/>
                </a:xfrm>
                <a:grpFill/>
              </p:grpSpPr>
              <p:sp>
                <p:nvSpPr>
                  <p:cNvPr id="32" name="椭圆 31">
                    <a:extLst>
                      <a:ext uri="{FF2B5EF4-FFF2-40B4-BE49-F238E27FC236}">
                        <a16:creationId xmlns:a16="http://schemas.microsoft.com/office/drawing/2014/main" id="{80237B5A-C6B3-44EF-A009-6BC5A2A91F31}"/>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3" name="矩形 32">
                    <a:extLst>
                      <a:ext uri="{FF2B5EF4-FFF2-40B4-BE49-F238E27FC236}">
                        <a16:creationId xmlns:a16="http://schemas.microsoft.com/office/drawing/2014/main" id="{97303A72-A543-4AE6-809B-C64FC3D05C0B}"/>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pSp>
        <p:nvGrpSpPr>
          <p:cNvPr id="38" name="组合 37">
            <a:extLst>
              <a:ext uri="{FF2B5EF4-FFF2-40B4-BE49-F238E27FC236}">
                <a16:creationId xmlns:a16="http://schemas.microsoft.com/office/drawing/2014/main" id="{33D9788B-8A8B-45B3-8D12-B7F9F822C494}"/>
              </a:ext>
            </a:extLst>
          </p:cNvPr>
          <p:cNvGrpSpPr/>
          <p:nvPr/>
        </p:nvGrpSpPr>
        <p:grpSpPr>
          <a:xfrm>
            <a:off x="6206166" y="2206600"/>
            <a:ext cx="2407976" cy="3524203"/>
            <a:chOff x="3559644" y="2206602"/>
            <a:chExt cx="2407976" cy="3524203"/>
          </a:xfrm>
        </p:grpSpPr>
        <p:sp>
          <p:nvSpPr>
            <p:cNvPr id="39" name="矩形 38">
              <a:extLst>
                <a:ext uri="{FF2B5EF4-FFF2-40B4-BE49-F238E27FC236}">
                  <a16:creationId xmlns:a16="http://schemas.microsoft.com/office/drawing/2014/main" id="{BF2C2237-2A05-4B0F-BB29-8CE6AACAE7B6}"/>
                </a:ext>
              </a:extLst>
            </p:cNvPr>
            <p:cNvSpPr/>
            <p:nvPr/>
          </p:nvSpPr>
          <p:spPr>
            <a:xfrm>
              <a:off x="3559644" y="2206602"/>
              <a:ext cx="2407976" cy="3524203"/>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0" name="矩形 39">
              <a:extLst>
                <a:ext uri="{FF2B5EF4-FFF2-40B4-BE49-F238E27FC236}">
                  <a16:creationId xmlns:a16="http://schemas.microsoft.com/office/drawing/2014/main" id="{10DACA97-A238-45A2-9A48-A4CBE77DE892}"/>
                </a:ext>
              </a:extLst>
            </p:cNvPr>
            <p:cNvSpPr/>
            <p:nvPr/>
          </p:nvSpPr>
          <p:spPr>
            <a:xfrm>
              <a:off x="3768303" y="2434187"/>
              <a:ext cx="486030" cy="400110"/>
            </a:xfrm>
            <a:prstGeom prst="rect">
              <a:avLst/>
            </a:prstGeom>
          </p:spPr>
          <p:txBody>
            <a:bodyPr wrap="none">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41" name="矩形 40">
              <a:extLst>
                <a:ext uri="{FF2B5EF4-FFF2-40B4-BE49-F238E27FC236}">
                  <a16:creationId xmlns:a16="http://schemas.microsoft.com/office/drawing/2014/main" id="{83E44101-8462-42D6-AA5E-214D9DB27D73}"/>
                </a:ext>
              </a:extLst>
            </p:cNvPr>
            <p:cNvSpPr/>
            <p:nvPr/>
          </p:nvSpPr>
          <p:spPr>
            <a:xfrm>
              <a:off x="3746252" y="3055523"/>
              <a:ext cx="2024394" cy="954107"/>
            </a:xfrm>
            <a:prstGeom prst="rect">
              <a:avLst/>
            </a:prstGeom>
          </p:spPr>
          <p:txBody>
            <a:bodyPr wrap="square">
              <a:spAutoFit/>
            </a:bodyPr>
            <a:lstStyle/>
            <a:p>
              <a:r>
                <a:rPr lang="zh-CN" altLang="en-US" sz="1400" dirty="0">
                  <a:solidFill>
                    <a:schemeClr val="bg1"/>
                  </a:solidFill>
                  <a:cs typeface="+mn-ea"/>
                  <a:sym typeface="+mn-lt"/>
                </a:rPr>
                <a:t>Add a detailed text description here, suggesting that it is relevant to the title and consistent with the overall language style, and that the language description be as concise and vivid as possible.</a:t>
              </a:r>
            </a:p>
          </p:txBody>
        </p:sp>
        <p:sp>
          <p:nvSpPr>
            <p:cNvPr id="42" name="矩形 41">
              <a:extLst>
                <a:ext uri="{FF2B5EF4-FFF2-40B4-BE49-F238E27FC236}">
                  <a16:creationId xmlns:a16="http://schemas.microsoft.com/office/drawing/2014/main" id="{50B49F1F-A3DA-4D0C-BA09-A0DE1CEE5A2B}"/>
                </a:ext>
              </a:extLst>
            </p:cNvPr>
            <p:cNvSpPr/>
            <p:nvPr/>
          </p:nvSpPr>
          <p:spPr>
            <a:xfrm>
              <a:off x="3874974" y="2944063"/>
              <a:ext cx="720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Tree>
    <p:extLst>
      <p:ext uri="{BB962C8B-B14F-4D97-AF65-F5344CB8AC3E}">
        <p14:creationId xmlns:p14="http://schemas.microsoft.com/office/powerpoint/2010/main" val="8942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13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35" presetClass="path" presetSubtype="0" accel="10000" decel="90000" fill="hold" nodeType="withEffect">
                                  <p:stCondLst>
                                    <p:cond delay="0"/>
                                  </p:stCondLst>
                                  <p:childTnLst>
                                    <p:animMotion origin="layout" path="M -2.08333E-6 -7.40741E-7 L -0.00065 0.05023 " pathEditMode="relative" rAng="0" ptsTypes="AA">
                                      <p:cBhvr>
                                        <p:cTn id="20" dur="1000" spd="-100000" fill="hold"/>
                                        <p:tgtEl>
                                          <p:spTgt spid="10"/>
                                        </p:tgtEl>
                                        <p:attrNameLst>
                                          <p:attrName>ppt_x</p:attrName>
                                          <p:attrName>ppt_y</p:attrName>
                                        </p:attrNameLst>
                                      </p:cBhvr>
                                      <p:rCtr x="-39" y="2500"/>
                                    </p:animMotion>
                                  </p:childTnLst>
                                </p:cTn>
                              </p:par>
                              <p:par>
                                <p:cTn id="21" presetID="10" presetClass="entr" presetSubtype="0" fill="hold" nodeType="withEffect">
                                  <p:stCondLst>
                                    <p:cond delay="2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35" presetClass="path" presetSubtype="0" accel="10000" decel="90000" fill="hold" nodeType="withEffect">
                                  <p:stCondLst>
                                    <p:cond delay="200"/>
                                  </p:stCondLst>
                                  <p:childTnLst>
                                    <p:animMotion origin="layout" path="M -2.08333E-6 -7.40741E-7 L -0.00065 0.05023 " pathEditMode="relative" rAng="0" ptsTypes="AA">
                                      <p:cBhvr>
                                        <p:cTn id="25" dur="1000" spd="-100000" fill="hold"/>
                                        <p:tgtEl>
                                          <p:spTgt spid="12"/>
                                        </p:tgtEl>
                                        <p:attrNameLst>
                                          <p:attrName>ppt_x</p:attrName>
                                          <p:attrName>ppt_y</p:attrName>
                                        </p:attrNameLst>
                                      </p:cBhvr>
                                      <p:rCtr x="-39" y="2500"/>
                                    </p:animMotion>
                                  </p:childTnLst>
                                </p:cTn>
                              </p:par>
                              <p:par>
                                <p:cTn id="26" presetID="10" presetClass="entr" presetSubtype="0" fill="hold" nodeType="withEffect">
                                  <p:stCondLst>
                                    <p:cond delay="6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35" presetClass="path" presetSubtype="0" accel="10000" decel="90000" fill="hold" nodeType="withEffect">
                                  <p:stCondLst>
                                    <p:cond delay="600"/>
                                  </p:stCondLst>
                                  <p:childTnLst>
                                    <p:animMotion origin="layout" path="M -4.375E-6 -3.7037E-6 L -0.00065 0.05024 " pathEditMode="relative" rAng="0" ptsTypes="AA">
                                      <p:cBhvr>
                                        <p:cTn id="30" dur="1000" spd="-100000" fill="hold"/>
                                        <p:tgtEl>
                                          <p:spTgt spid="17"/>
                                        </p:tgtEl>
                                        <p:attrNameLst>
                                          <p:attrName>ppt_x</p:attrName>
                                          <p:attrName>ppt_y</p:attrName>
                                        </p:attrNameLst>
                                      </p:cBhvr>
                                      <p:rCtr x="-39" y="2500"/>
                                    </p:animMotion>
                                  </p:childTnLst>
                                </p:cTn>
                              </p:par>
                              <p:par>
                                <p:cTn id="31" presetID="10" presetClass="entr" presetSubtype="0" fill="hold" nodeType="withEffect">
                                  <p:stCondLst>
                                    <p:cond delay="2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childTnLst>
                                </p:cTn>
                              </p:par>
                              <p:par>
                                <p:cTn id="34" presetID="35" presetClass="path" presetSubtype="0" accel="10000" decel="90000" fill="hold" nodeType="withEffect">
                                  <p:stCondLst>
                                    <p:cond delay="200"/>
                                  </p:stCondLst>
                                  <p:childTnLst>
                                    <p:animMotion origin="layout" path="M -2.29167E-6 -3.7037E-6 L -0.00065 0.05024 " pathEditMode="relative" rAng="0" ptsTypes="AA">
                                      <p:cBhvr>
                                        <p:cTn id="35" dur="1000" spd="-100000" fill="hold"/>
                                        <p:tgtEl>
                                          <p:spTgt spid="38"/>
                                        </p:tgtEl>
                                        <p:attrNameLst>
                                          <p:attrName>ppt_x</p:attrName>
                                          <p:attrName>ppt_y</p:attrName>
                                        </p:attrNameLst>
                                      </p:cBhvr>
                                      <p:rCtr x="-39"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Finance and financing</a:t>
            </a:r>
          </a:p>
        </p:txBody>
      </p:sp>
      <p:sp>
        <p:nvSpPr>
          <p:cNvPr id="10" name="矩形 9">
            <a:extLst>
              <a:ext uri="{FF2B5EF4-FFF2-40B4-BE49-F238E27FC236}">
                <a16:creationId xmlns:a16="http://schemas.microsoft.com/office/drawing/2014/main" id="{9325464C-7E6C-4ECA-BCB0-4AB7CA5EA7A2}"/>
              </a:ext>
            </a:extLst>
          </p:cNvPr>
          <p:cNvSpPr/>
          <p:nvPr/>
        </p:nvSpPr>
        <p:spPr>
          <a:xfrm>
            <a:off x="1807679" y="3455447"/>
            <a:ext cx="2914580" cy="461665"/>
          </a:xfrm>
          <a:prstGeom prst="rect">
            <a:avLst/>
          </a:prstGeom>
        </p:spPr>
        <p:txBody>
          <a:bodyPr wrap="none">
            <a:spAutoFit/>
          </a:bodyPr>
          <a:lstStyle/>
          <a:p>
            <a:r>
              <a:rPr lang="zh-CN" altLang="en-US" sz="2400" dirty="0">
                <a:solidFill>
                  <a:srgbClr val="3C4D63"/>
                </a:solidFill>
                <a:cs typeface="+mn-ea"/>
                <a:sym typeface="+mn-lt"/>
              </a:rPr>
              <a:t>Equity structure</a:t>
            </a:r>
            <a:r>
              <a:rPr lang="en-US" altLang="zh-CN" sz="2400" dirty="0">
                <a:solidFill>
                  <a:srgbClr val="3C4D63"/>
                </a:solidFill>
                <a:cs typeface="+mn-ea"/>
                <a:sym typeface="+mn-lt"/>
              </a:rPr>
              <a:t>&amp;</a:t>
            </a:r>
            <a:r>
              <a:rPr lang="zh-CN" altLang="en-US" sz="2400" dirty="0">
                <a:solidFill>
                  <a:srgbClr val="3C4D63"/>
                </a:solidFill>
                <a:cs typeface="+mn-ea"/>
                <a:sym typeface="+mn-lt"/>
              </a:rPr>
              <a:t>Financing plan</a:t>
            </a:r>
          </a:p>
        </p:txBody>
      </p:sp>
      <p:grpSp>
        <p:nvGrpSpPr>
          <p:cNvPr id="11" name="组合 10">
            <a:extLst>
              <a:ext uri="{FF2B5EF4-FFF2-40B4-BE49-F238E27FC236}">
                <a16:creationId xmlns:a16="http://schemas.microsoft.com/office/drawing/2014/main" id="{C56E6085-8F72-4021-84E5-EA48AC03EF5D}"/>
              </a:ext>
            </a:extLst>
          </p:cNvPr>
          <p:cNvGrpSpPr/>
          <p:nvPr/>
        </p:nvGrpSpPr>
        <p:grpSpPr>
          <a:xfrm>
            <a:off x="1228081" y="3450821"/>
            <a:ext cx="487216" cy="461666"/>
            <a:chOff x="282847" y="3205"/>
            <a:chExt cx="999853" cy="947419"/>
          </a:xfrm>
        </p:grpSpPr>
        <p:sp>
          <p:nvSpPr>
            <p:cNvPr id="12" name="矩形 11">
              <a:extLst>
                <a:ext uri="{FF2B5EF4-FFF2-40B4-BE49-F238E27FC236}">
                  <a16:creationId xmlns:a16="http://schemas.microsoft.com/office/drawing/2014/main" id="{D3934DBA-7B25-45E5-ADF5-EBBEEE7B5168}"/>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CBC7BACA-DCE7-4849-861F-471417F1ACD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2184F94A-1E76-4818-AA42-C0E640A56435}"/>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7E217A97-F1F5-4EDF-96DD-A428D5AE32FD}"/>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CCA32F1D-D6DA-4640-98F4-959D7781F00F}"/>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1E798AAC-F734-4528-A3A2-2C5F9D0E227E}"/>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CC1653FA-A02F-46BC-9012-DCC7BB9A5657}"/>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82A6B0C9-763D-4EC7-B07E-49851B9F545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B6ECD5B9-B868-4F5F-BBE7-E8BA3E77C195}"/>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81712DF9-5F81-4D6C-A0A4-20CB6F37EB13}"/>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68F8A1A5-C21D-44C4-892F-9CFB9053F303}"/>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4625C2A5-41CC-4A68-8ADC-9C388B8A8EA0}"/>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D0DF7DC1-A0ED-42B4-8A45-8F3258A7C75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BA826190-1C96-4CAE-B536-29767B274BAC}"/>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aphicFrame>
        <p:nvGraphicFramePr>
          <p:cNvPr id="29" name="图表 28">
            <a:extLst>
              <a:ext uri="{FF2B5EF4-FFF2-40B4-BE49-F238E27FC236}">
                <a16:creationId xmlns:a16="http://schemas.microsoft.com/office/drawing/2014/main" id="{AAFC3169-B05A-4195-9B48-9A2BF37915B2}"/>
              </a:ext>
            </a:extLst>
          </p:cNvPr>
          <p:cNvGraphicFramePr/>
          <p:nvPr>
            <p:extLst>
              <p:ext uri="{D42A27DB-BD31-4B8C-83A1-F6EECF244321}">
                <p14:modId xmlns:p14="http://schemas.microsoft.com/office/powerpoint/2010/main" val="2138172306"/>
              </p:ext>
            </p:extLst>
          </p:nvPr>
        </p:nvGraphicFramePr>
        <p:xfrm>
          <a:off x="4682184" y="1737751"/>
          <a:ext cx="6058345" cy="4038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2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800"/>
                            </p:stCondLst>
                            <p:childTnLst>
                              <p:par>
                                <p:cTn id="16" presetID="53" presetClass="entr" presetSubtype="16"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29"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723549" cy="461665"/>
          </a:xfrm>
          <a:prstGeom prst="rect">
            <a:avLst/>
          </a:prstGeom>
          <a:noFill/>
        </p:spPr>
        <p:txBody>
          <a:bodyPr wrap="none" rtlCol="0">
            <a:spAutoFit/>
          </a:bodyPr>
          <a:lstStyle/>
          <a:p>
            <a:r>
              <a:rPr lang="zh-CN" altLang="en-US" sz="2400" dirty="0">
                <a:solidFill>
                  <a:srgbClr val="1E2836"/>
                </a:solidFill>
                <a:cs typeface="+mn-ea"/>
                <a:sym typeface="+mn-lt"/>
              </a:rPr>
              <a:t>Finance and financing</a:t>
            </a:r>
          </a:p>
        </p:txBody>
      </p:sp>
      <p:sp>
        <p:nvSpPr>
          <p:cNvPr id="10" name="矩形 9">
            <a:extLst>
              <a:ext uri="{FF2B5EF4-FFF2-40B4-BE49-F238E27FC236}">
                <a16:creationId xmlns:a16="http://schemas.microsoft.com/office/drawing/2014/main" id="{76B2B079-D423-40DE-8440-49977C54FE9B}"/>
              </a:ext>
            </a:extLst>
          </p:cNvPr>
          <p:cNvSpPr/>
          <p:nvPr/>
        </p:nvSpPr>
        <p:spPr>
          <a:xfrm>
            <a:off x="1693421" y="1276086"/>
            <a:ext cx="1415772" cy="461665"/>
          </a:xfrm>
          <a:prstGeom prst="rect">
            <a:avLst/>
          </a:prstGeom>
        </p:spPr>
        <p:txBody>
          <a:bodyPr wrap="none">
            <a:spAutoFit/>
          </a:bodyPr>
          <a:lstStyle/>
          <a:p>
            <a:r>
              <a:rPr lang="zh-CN" altLang="en-US" sz="2400" dirty="0">
                <a:solidFill>
                  <a:srgbClr val="3C4D63"/>
                </a:solidFill>
                <a:cs typeface="+mn-ea"/>
                <a:sym typeface="+mn-lt"/>
              </a:rPr>
              <a:t>Profit distribution</a:t>
            </a:r>
          </a:p>
        </p:txBody>
      </p:sp>
      <p:grpSp>
        <p:nvGrpSpPr>
          <p:cNvPr id="11" name="组合 10">
            <a:extLst>
              <a:ext uri="{FF2B5EF4-FFF2-40B4-BE49-F238E27FC236}">
                <a16:creationId xmlns:a16="http://schemas.microsoft.com/office/drawing/2014/main" id="{B580FC97-1358-4990-9B0E-E030E50C4103}"/>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30E57A41-BE58-40C7-94D7-F8BD24252403}"/>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70FD57E9-9456-4E65-A02A-783C1F937E1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F7AF20D1-E054-4554-B83E-43337C6EF1EB}"/>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96FF9BB0-6124-4070-BD5A-86DEE935356D}"/>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5D4E76A3-8E7E-4D1C-9098-C9CCE712B971}"/>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54DA82C5-3F59-4535-B014-1F882E69784B}"/>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446CA060-D338-4FE0-9D98-4DD12459F03E}"/>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81C2BF46-B98C-49F4-A173-9ACD6FA73FD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61DF7FA8-EA18-4617-B285-B28C0A878449}"/>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B9C2795A-5C75-42BF-832B-3185519C9D35}"/>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A5187688-01B4-4F4D-B8FA-0BC2A166E3A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AF7FD90E-2375-4169-B6EC-423BC3AA1DB6}"/>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262700DB-B95C-4E39-BD38-04440126866D}"/>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84D36C5C-BEFF-4337-AFB0-C1CA09BF3E5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graphicFrame>
        <p:nvGraphicFramePr>
          <p:cNvPr id="26" name="图表 25">
            <a:extLst>
              <a:ext uri="{FF2B5EF4-FFF2-40B4-BE49-F238E27FC236}">
                <a16:creationId xmlns:a16="http://schemas.microsoft.com/office/drawing/2014/main" id="{488227D2-E70F-4C47-AE0D-7A2C31A68E3A}"/>
              </a:ext>
            </a:extLst>
          </p:cNvPr>
          <p:cNvGraphicFramePr/>
          <p:nvPr>
            <p:extLst>
              <p:ext uri="{D42A27DB-BD31-4B8C-83A1-F6EECF244321}">
                <p14:modId xmlns:p14="http://schemas.microsoft.com/office/powerpoint/2010/main" val="2490112006"/>
              </p:ext>
            </p:extLst>
          </p:nvPr>
        </p:nvGraphicFramePr>
        <p:xfrm>
          <a:off x="825097" y="2040718"/>
          <a:ext cx="6453094" cy="3771650"/>
        </p:xfrm>
        <a:graphic>
          <a:graphicData uri="http://schemas.openxmlformats.org/drawingml/2006/chart">
            <c:chart xmlns:c="http://schemas.openxmlformats.org/drawingml/2006/chart" xmlns:r="http://schemas.openxmlformats.org/officeDocument/2006/relationships" r:id="rId3"/>
          </a:graphicData>
        </a:graphic>
      </p:graphicFrame>
      <p:sp>
        <p:nvSpPr>
          <p:cNvPr id="27" name="矩形 26">
            <a:extLst>
              <a:ext uri="{FF2B5EF4-FFF2-40B4-BE49-F238E27FC236}">
                <a16:creationId xmlns:a16="http://schemas.microsoft.com/office/drawing/2014/main" id="{B56D9015-B56A-4300-8A34-D905DF83C1F7}"/>
              </a:ext>
            </a:extLst>
          </p:cNvPr>
          <p:cNvSpPr/>
          <p:nvPr/>
        </p:nvSpPr>
        <p:spPr>
          <a:xfrm>
            <a:off x="7424123" y="3049825"/>
            <a:ext cx="4299211" cy="787523"/>
          </a:xfrm>
          <a:prstGeom prst="rect">
            <a:avLst/>
          </a:prstGeom>
        </p:spPr>
        <p:txBody>
          <a:bodyPr wrap="square">
            <a:spAutoFit/>
          </a:bodyPr>
          <a:lstStyle/>
          <a:p>
            <a:pPr>
              <a:lnSpc>
                <a:spcPct val="150000"/>
              </a:lnSpc>
            </a:pPr>
            <a:r>
              <a:rPr lang="zh-CN" altLang="en-US" sz="1600" dirty="0">
                <a:cs typeface="+mn-ea"/>
                <a:sym typeface="+mn-lt"/>
              </a:rPr>
              <a:t>At the end of each year, the net profit is withdrawn</a:t>
            </a:r>
            <a:r>
              <a:rPr lang="en-US" altLang="zh-CN" sz="1600" dirty="0">
                <a:cs typeface="+mn-ea"/>
                <a:sym typeface="+mn-lt"/>
              </a:rPr>
              <a:t>40%</a:t>
            </a:r>
            <a:r>
              <a:rPr lang="zh-CN" altLang="en-US" sz="1600" dirty="0">
                <a:cs typeface="+mn-ea"/>
                <a:sym typeface="+mn-lt"/>
              </a:rPr>
              <a:t>As a current dividend, it is distributed in proportion to the shares held by shareholders.</a:t>
            </a:r>
          </a:p>
        </p:txBody>
      </p:sp>
    </p:spTree>
    <p:extLst>
      <p:ext uri="{BB962C8B-B14F-4D97-AF65-F5344CB8AC3E}">
        <p14:creationId xmlns:p14="http://schemas.microsoft.com/office/powerpoint/2010/main" val="39659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31"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childTnLst>
                          </p:cTn>
                        </p:par>
                        <p:par>
                          <p:cTn id="22" fill="hold">
                            <p:stCondLst>
                              <p:cond delay="23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26" grpId="0">
        <p:bldAsOne/>
      </p:bldGraphic>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492233D-CCA4-44B4-9899-FC8C288CBDFC}"/>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764280" y="1"/>
            <a:ext cx="8427720" cy="6857999"/>
          </a:xfrm>
          <a:prstGeom prst="rect">
            <a:avLst/>
          </a:prstGeom>
        </p:spPr>
      </p:pic>
      <p:pic>
        <p:nvPicPr>
          <p:cNvPr id="5" name="图片 4">
            <a:extLst>
              <a:ext uri="{FF2B5EF4-FFF2-40B4-BE49-F238E27FC236}">
                <a16:creationId xmlns:a16="http://schemas.microsoft.com/office/drawing/2014/main" id="{3E845453-C639-4514-A62D-E592BF4961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5113"/>
          <a:stretch/>
        </p:blipFill>
        <p:spPr>
          <a:xfrm flipH="1">
            <a:off x="0" y="-1"/>
            <a:ext cx="9936480" cy="6858000"/>
          </a:xfrm>
          <a:prstGeom prst="rect">
            <a:avLst/>
          </a:prstGeom>
          <a:effectLst>
            <a:outerShdw blurRad="50800" dist="38100" algn="l" rotWithShape="0">
              <a:prstClr val="black">
                <a:alpha val="40000"/>
              </a:prstClr>
            </a:outerShdw>
          </a:effectLst>
        </p:spPr>
      </p:pic>
      <p:sp>
        <p:nvSpPr>
          <p:cNvPr id="6" name="矩形 5">
            <a:extLst>
              <a:ext uri="{FF2B5EF4-FFF2-40B4-BE49-F238E27FC236}">
                <a16:creationId xmlns:a16="http://schemas.microsoft.com/office/drawing/2014/main" id="{32BB7195-EF07-487E-96AE-1F60FDC4F434}"/>
              </a:ext>
            </a:extLst>
          </p:cNvPr>
          <p:cNvSpPr/>
          <p:nvPr/>
        </p:nvSpPr>
        <p:spPr>
          <a:xfrm rot="5400000" flipH="1">
            <a:off x="-2405669" y="2105560"/>
            <a:ext cx="6207277" cy="2646878"/>
          </a:xfrm>
          <a:prstGeom prst="rect">
            <a:avLst/>
          </a:prstGeom>
        </p:spPr>
        <p:txBody>
          <a:bodyPr wrap="none">
            <a:spAutoFit/>
          </a:bodyPr>
          <a:lstStyle/>
          <a:p>
            <a:pPr algn="r"/>
            <a:r>
              <a:rPr lang="en-US" altLang="zh-CN" sz="16600" b="1" dirty="0">
                <a:solidFill>
                  <a:schemeClr val="bg1">
                    <a:alpha val="15000"/>
                  </a:schemeClr>
                </a:solidFill>
                <a:cs typeface="+mn-ea"/>
                <a:sym typeface="+mn-lt"/>
              </a:rPr>
              <a:t>PLAN</a:t>
            </a:r>
            <a:endParaRPr lang="zh-CN" altLang="en-US" sz="16600" b="1" dirty="0">
              <a:solidFill>
                <a:schemeClr val="bg1">
                  <a:alpha val="15000"/>
                </a:schemeClr>
              </a:solidFill>
              <a:cs typeface="+mn-ea"/>
              <a:sym typeface="+mn-lt"/>
            </a:endParaRPr>
          </a:p>
        </p:txBody>
      </p:sp>
      <p:sp>
        <p:nvSpPr>
          <p:cNvPr id="8" name="矩形 7">
            <a:extLst>
              <a:ext uri="{FF2B5EF4-FFF2-40B4-BE49-F238E27FC236}">
                <a16:creationId xmlns:a16="http://schemas.microsoft.com/office/drawing/2014/main" id="{1E58C0DA-B4CC-4707-90B3-EB174E02A40E}"/>
              </a:ext>
            </a:extLst>
          </p:cNvPr>
          <p:cNvSpPr/>
          <p:nvPr/>
        </p:nvSpPr>
        <p:spPr>
          <a:xfrm>
            <a:off x="423230" y="2565502"/>
            <a:ext cx="6927217" cy="1446550"/>
          </a:xfrm>
          <a:prstGeom prst="rect">
            <a:avLst/>
          </a:prstGeom>
        </p:spPr>
        <p:txBody>
          <a:bodyPr wrap="none">
            <a:spAutoFit/>
          </a:bodyPr>
          <a:lstStyle/>
          <a:p>
            <a:r>
              <a:rPr lang="en-US" altLang="zh-CN" sz="8800" dirty="0">
                <a:solidFill>
                  <a:schemeClr val="bg1"/>
                </a:solidFill>
                <a:effectLst>
                  <a:outerShdw blurRad="50800" dist="38100" dir="2700000" sx="103000" sy="103000" algn="tl" rotWithShape="0">
                    <a:schemeClr val="tx1">
                      <a:lumMod val="95000"/>
                      <a:lumOff val="5000"/>
                      <a:alpha val="88000"/>
                    </a:schemeClr>
                  </a:outerShdw>
                </a:effectLst>
                <a:latin typeface="方正正黑简体" panose="02000000000000000000" pitchFamily="2" charset="-122"/>
                <a:ea typeface="方正正黑简体" panose="02000000000000000000" pitchFamily="2" charset="-122"/>
                <a:cs typeface="+mn-ea"/>
                <a:sym typeface="+mn-lt"/>
              </a:rPr>
              <a:t>Thank you</a:t>
            </a:r>
            <a:r>
              <a:rPr lang="zh-CN" altLang="en-US" sz="8800" dirty="0">
                <a:solidFill>
                  <a:schemeClr val="bg1"/>
                </a:solidFill>
                <a:effectLst>
                  <a:outerShdw blurRad="50800" dist="38100" dir="2700000" sx="103000" sy="103000" algn="tl" rotWithShape="0">
                    <a:schemeClr val="tx1">
                      <a:lumMod val="95000"/>
                      <a:lumOff val="5000"/>
                      <a:alpha val="88000"/>
                    </a:schemeClr>
                  </a:outerShdw>
                </a:effectLst>
                <a:latin typeface="方正正黑简体" panose="02000000000000000000" pitchFamily="2" charset="-122"/>
                <a:ea typeface="方正正黑简体" panose="02000000000000000000" pitchFamily="2" charset="-122"/>
                <a:cs typeface="+mn-ea"/>
                <a:sym typeface="+mn-lt"/>
              </a:rPr>
              <a:t>！</a:t>
            </a:r>
          </a:p>
        </p:txBody>
      </p:sp>
      <p:sp>
        <p:nvSpPr>
          <p:cNvPr id="9" name="等腰三角形 8">
            <a:extLst>
              <a:ext uri="{FF2B5EF4-FFF2-40B4-BE49-F238E27FC236}">
                <a16:creationId xmlns:a16="http://schemas.microsoft.com/office/drawing/2014/main" id="{19A94B36-0A7B-4D12-BF46-8F3DB1D675E0}"/>
              </a:ext>
            </a:extLst>
          </p:cNvPr>
          <p:cNvSpPr/>
          <p:nvPr/>
        </p:nvSpPr>
        <p:spPr>
          <a:xfrm rot="10800000">
            <a:off x="591601" y="5796655"/>
            <a:ext cx="502920" cy="327344"/>
          </a:xfrm>
          <a:prstGeom prst="triangle">
            <a:avLst/>
          </a:prstGeom>
          <a:solidFill>
            <a:srgbClr val="FBFBFB"/>
          </a:solidFill>
          <a:ln>
            <a:noFill/>
          </a:ln>
          <a:effectLst>
            <a:outerShdw blurRad="50800" dist="38100" dir="2700000" sx="103000" sy="103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 name="平行四边形 15">
            <a:extLst>
              <a:ext uri="{FF2B5EF4-FFF2-40B4-BE49-F238E27FC236}">
                <a16:creationId xmlns:a16="http://schemas.microsoft.com/office/drawing/2014/main" id="{466F009D-EBB0-4411-9584-CD012A70EE88}"/>
              </a:ext>
            </a:extLst>
          </p:cNvPr>
          <p:cNvSpPr/>
          <p:nvPr/>
        </p:nvSpPr>
        <p:spPr>
          <a:xfrm>
            <a:off x="11691630" y="177629"/>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16">
            <a:extLst>
              <a:ext uri="{FF2B5EF4-FFF2-40B4-BE49-F238E27FC236}">
                <a16:creationId xmlns:a16="http://schemas.microsoft.com/office/drawing/2014/main" id="{92D658AA-517D-4C4F-8752-C2953A5CD846}"/>
              </a:ext>
            </a:extLst>
          </p:cNvPr>
          <p:cNvSpPr/>
          <p:nvPr/>
        </p:nvSpPr>
        <p:spPr>
          <a:xfrm>
            <a:off x="10917233" y="171782"/>
            <a:ext cx="1112520"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Agency FB" panose="020B0503020202020204" pitchFamily="34" charset="0"/>
                <a:cs typeface="+mn-ea"/>
                <a:sym typeface="+mn-lt"/>
              </a:rPr>
              <a:t>LOGO</a:t>
            </a:r>
            <a:endParaRPr lang="zh-CN" altLang="en-US" sz="3200" dirty="0">
              <a:solidFill>
                <a:schemeClr val="bg1"/>
              </a:solidFill>
              <a:latin typeface="Agency FB" panose="020B0503020202020204" pitchFamily="34" charset="0"/>
              <a:cs typeface="+mn-ea"/>
              <a:sym typeface="+mn-lt"/>
            </a:endParaRPr>
          </a:p>
        </p:txBody>
      </p:sp>
      <p:sp>
        <p:nvSpPr>
          <p:cNvPr id="18" name="矩形: 圆角 17">
            <a:extLst>
              <a:ext uri="{FF2B5EF4-FFF2-40B4-BE49-F238E27FC236}">
                <a16:creationId xmlns:a16="http://schemas.microsoft.com/office/drawing/2014/main" id="{F439975C-C47C-4F15-9D39-6ED039E9AC1C}"/>
              </a:ext>
            </a:extLst>
          </p:cNvPr>
          <p:cNvSpPr/>
          <p:nvPr/>
        </p:nvSpPr>
        <p:spPr>
          <a:xfrm>
            <a:off x="10161436" y="458132"/>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187830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Company introduction</a:t>
            </a:r>
          </a:p>
        </p:txBody>
      </p:sp>
      <p:sp>
        <p:nvSpPr>
          <p:cNvPr id="10" name="矩形 9">
            <a:extLst>
              <a:ext uri="{FF2B5EF4-FFF2-40B4-BE49-F238E27FC236}">
                <a16:creationId xmlns:a16="http://schemas.microsoft.com/office/drawing/2014/main" id="{65C6DEAC-B2DD-4A68-84D9-D9142C3A280D}"/>
              </a:ext>
            </a:extLst>
          </p:cNvPr>
          <p:cNvSpPr/>
          <p:nvPr/>
        </p:nvSpPr>
        <p:spPr>
          <a:xfrm>
            <a:off x="1813951" y="1489792"/>
            <a:ext cx="2031325" cy="461665"/>
          </a:xfrm>
          <a:prstGeom prst="rect">
            <a:avLst/>
          </a:prstGeom>
        </p:spPr>
        <p:txBody>
          <a:bodyPr wrap="none">
            <a:spAutoFit/>
          </a:bodyPr>
          <a:lstStyle/>
          <a:p>
            <a:r>
              <a:rPr lang="zh-CN" altLang="en-US" sz="2400" dirty="0">
                <a:solidFill>
                  <a:srgbClr val="3C4D63"/>
                </a:solidFill>
                <a:cs typeface="+mn-ea"/>
                <a:sym typeface="+mn-lt"/>
              </a:rPr>
              <a:t>Basic company information</a:t>
            </a:r>
          </a:p>
        </p:txBody>
      </p:sp>
      <p:grpSp>
        <p:nvGrpSpPr>
          <p:cNvPr id="11" name="组合 10">
            <a:extLst>
              <a:ext uri="{FF2B5EF4-FFF2-40B4-BE49-F238E27FC236}">
                <a16:creationId xmlns:a16="http://schemas.microsoft.com/office/drawing/2014/main" id="{F5F7E2F2-EA2D-441D-A12D-CBECE104F6EE}"/>
              </a:ext>
            </a:extLst>
          </p:cNvPr>
          <p:cNvGrpSpPr/>
          <p:nvPr/>
        </p:nvGrpSpPr>
        <p:grpSpPr>
          <a:xfrm>
            <a:off x="1234353" y="1485166"/>
            <a:ext cx="487216" cy="461666"/>
            <a:chOff x="282847" y="3205"/>
            <a:chExt cx="999853" cy="947419"/>
          </a:xfrm>
        </p:grpSpPr>
        <p:sp>
          <p:nvSpPr>
            <p:cNvPr id="12" name="矩形 11">
              <a:extLst>
                <a:ext uri="{FF2B5EF4-FFF2-40B4-BE49-F238E27FC236}">
                  <a16:creationId xmlns:a16="http://schemas.microsoft.com/office/drawing/2014/main" id="{6EB53CCB-FF48-4DFC-B21E-56C282E6B284}"/>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E2AE105F-9350-4A67-9953-173565B6686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86671969-B0BA-48C8-936D-1F2248181982}"/>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E15C00DA-56E6-4D7F-A650-F6204AFD3893}"/>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6CCDF7E2-3CCB-4DB0-938F-C2EF41525D95}"/>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5AAEA7BE-A61A-45F2-8FAD-6090BB7FE175}"/>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B28F64A0-F07A-4642-B14D-8347FADC7022}"/>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9A80EC33-F4E7-4011-8E8F-D4F7E1DD8A81}"/>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202A6811-8532-4B06-B88A-9449551CB6FF}"/>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752820D1-B1B3-41A5-89B7-87BFEDA26DAA}"/>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D591C9F9-5694-4E72-96E0-82F28C54970D}"/>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A7AACB58-2238-4188-9D91-97C169509DDD}"/>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82E6AAFA-5F44-4C50-9612-F5AFC09BCC9B}"/>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FD6CC9F7-6EC1-4710-8D86-0EC281D24F81}"/>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pic>
        <p:nvPicPr>
          <p:cNvPr id="26" name="图片 25">
            <a:extLst>
              <a:ext uri="{FF2B5EF4-FFF2-40B4-BE49-F238E27FC236}">
                <a16:creationId xmlns:a16="http://schemas.microsoft.com/office/drawing/2014/main" id="{558361E6-22AA-4C45-AA3C-A9BCB189AA2B}"/>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234353" y="2476563"/>
            <a:ext cx="5195944" cy="2841741"/>
          </a:xfrm>
          <a:prstGeom prst="rect">
            <a:avLst/>
          </a:prstGeom>
        </p:spPr>
      </p:pic>
      <p:grpSp>
        <p:nvGrpSpPr>
          <p:cNvPr id="2" name="组合 1">
            <a:extLst>
              <a:ext uri="{FF2B5EF4-FFF2-40B4-BE49-F238E27FC236}">
                <a16:creationId xmlns:a16="http://schemas.microsoft.com/office/drawing/2014/main" id="{A1957BF4-8B4A-4756-A74C-24397A00EC03}"/>
              </a:ext>
            </a:extLst>
          </p:cNvPr>
          <p:cNvGrpSpPr/>
          <p:nvPr/>
        </p:nvGrpSpPr>
        <p:grpSpPr>
          <a:xfrm>
            <a:off x="6324626" y="2476563"/>
            <a:ext cx="4590734" cy="2841741"/>
            <a:chOff x="6324626" y="2476563"/>
            <a:chExt cx="4590734" cy="2841741"/>
          </a:xfrm>
        </p:grpSpPr>
        <p:sp>
          <p:nvSpPr>
            <p:cNvPr id="27" name="稻壳儿_时尚演示出品_1">
              <a:extLst>
                <a:ext uri="{FF2B5EF4-FFF2-40B4-BE49-F238E27FC236}">
                  <a16:creationId xmlns:a16="http://schemas.microsoft.com/office/drawing/2014/main" id="{F045F419-D29F-4624-8711-6BB80E8777D4}"/>
                </a:ext>
              </a:extLst>
            </p:cNvPr>
            <p:cNvSpPr/>
            <p:nvPr/>
          </p:nvSpPr>
          <p:spPr>
            <a:xfrm>
              <a:off x="6324626" y="2476563"/>
              <a:ext cx="4590734" cy="2841741"/>
            </a:xfrm>
            <a:prstGeom prst="rect">
              <a:avLst/>
            </a:prstGeom>
            <a:solidFill>
              <a:schemeClr val="lt1"/>
            </a:solidFill>
            <a:ln>
              <a:noFill/>
            </a:ln>
            <a:effectLst>
              <a:outerShdw blurRad="304800" dist="50800" dir="5400000" algn="ctr" rotWithShape="0">
                <a:srgbClr val="000000">
                  <a:alpha val="42745"/>
                </a:srgbClr>
              </a:outerShdw>
            </a:effectLst>
          </p:spPr>
          <p:txBody>
            <a:bodyPr spcFirstLastPara="1" wrap="square" lIns="90000" tIns="46800" rIns="90000" bIns="46800" anchor="ctr" anchorCtr="0">
              <a:noAutofit/>
            </a:bodyPr>
            <a:lstStyle/>
            <a:p>
              <a:pPr marL="0" marR="0" lvl="0" indent="0" algn="ctr" rtl="0">
                <a:spcBef>
                  <a:spcPts val="0"/>
                </a:spcBef>
                <a:spcAft>
                  <a:spcPts val="0"/>
                </a:spcAft>
                <a:buNone/>
              </a:pPr>
              <a:endParaRPr sz="1800" dirty="0">
                <a:solidFill>
                  <a:schemeClr val="lt1"/>
                </a:solidFill>
                <a:cs typeface="+mn-ea"/>
                <a:sym typeface="+mn-lt"/>
              </a:endParaRPr>
            </a:p>
          </p:txBody>
        </p:sp>
        <p:sp>
          <p:nvSpPr>
            <p:cNvPr id="28" name="稻壳儿_时尚演示出品_2">
              <a:extLst>
                <a:ext uri="{FF2B5EF4-FFF2-40B4-BE49-F238E27FC236}">
                  <a16:creationId xmlns:a16="http://schemas.microsoft.com/office/drawing/2014/main" id="{AE481EEA-F67D-423A-BA81-C607F4770048}"/>
                </a:ext>
              </a:extLst>
            </p:cNvPr>
            <p:cNvSpPr/>
            <p:nvPr/>
          </p:nvSpPr>
          <p:spPr>
            <a:xfrm>
              <a:off x="6769949" y="3295207"/>
              <a:ext cx="3649149" cy="1571842"/>
            </a:xfrm>
            <a:prstGeom prst="rect">
              <a:avLst/>
            </a:prstGeom>
            <a:noFill/>
            <a:ln>
              <a:noFill/>
            </a:ln>
          </p:spPr>
          <p:txBody>
            <a:bodyPr spcFirstLastPara="1" wrap="square" lIns="90000" tIns="46800" rIns="90000" bIns="46800" anchor="t" anchorCtr="0">
              <a:spAutoFit/>
            </a:bodyPr>
            <a:lstStyle/>
            <a:p>
              <a:pPr>
                <a:lnSpc>
                  <a:spcPct val="150000"/>
                </a:lnSpc>
              </a:pPr>
              <a:r>
                <a:rPr lang="zh-CN" altLang="en-US" sz="1600" dirty="0">
                  <a:solidFill>
                    <a:schemeClr val="accent1">
                      <a:lumMod val="50000"/>
                    </a:schemeClr>
                  </a:solidFill>
                  <a:cs typeface="+mn-ea"/>
                  <a:sym typeface="+mn-lt"/>
                </a:rPr>
                <a:t>Company name:</a:t>
              </a:r>
              <a:r>
                <a:rPr lang="en-US" altLang="zh-CN" sz="1600" dirty="0" err="1">
                  <a:solidFill>
                    <a:schemeClr val="dk1"/>
                  </a:solidFill>
                  <a:cs typeface="+mn-ea"/>
                  <a:sym typeface="+mn-lt"/>
                </a:rPr>
                <a:t>xxxxxx</a:t>
              </a:r>
              <a:endParaRPr lang="en-US" altLang="zh-CN" sz="1600" dirty="0">
                <a:solidFill>
                  <a:schemeClr val="dk1"/>
                </a:solidFill>
                <a:cs typeface="+mn-ea"/>
                <a:sym typeface="+mn-lt"/>
              </a:endParaRPr>
            </a:p>
            <a:p>
              <a:pPr>
                <a:lnSpc>
                  <a:spcPct val="150000"/>
                </a:lnSpc>
              </a:pPr>
              <a:r>
                <a:rPr lang="zh-CN" altLang="en-US" sz="1600" dirty="0">
                  <a:solidFill>
                    <a:schemeClr val="accent1">
                      <a:lumMod val="50000"/>
                    </a:schemeClr>
                  </a:solidFill>
                  <a:cs typeface="+mn-ea"/>
                  <a:sym typeface="+mn-lt"/>
                </a:rPr>
                <a:t>Studio Name:</a:t>
              </a:r>
              <a:r>
                <a:rPr lang="en-US" altLang="zh-CN" sz="1600" dirty="0">
                  <a:solidFill>
                    <a:schemeClr val="dk1"/>
                  </a:solidFill>
                  <a:cs typeface="+mn-ea"/>
                  <a:sym typeface="+mn-lt"/>
                </a:rPr>
                <a:t>XXX</a:t>
              </a:r>
              <a:r>
                <a:rPr lang="zh-CN" altLang="en-US" sz="1600" dirty="0">
                  <a:solidFill>
                    <a:schemeClr val="dk1"/>
                  </a:solidFill>
                  <a:cs typeface="+mn-ea"/>
                  <a:sym typeface="+mn-lt"/>
                </a:rPr>
                <a:t>Media companies</a:t>
              </a:r>
            </a:p>
            <a:p>
              <a:pPr>
                <a:lnSpc>
                  <a:spcPct val="150000"/>
                </a:lnSpc>
              </a:pPr>
              <a:r>
                <a:rPr lang="zh-CN" altLang="en-US" sz="1600" dirty="0">
                  <a:solidFill>
                    <a:schemeClr val="accent1">
                      <a:lumMod val="50000"/>
                    </a:schemeClr>
                  </a:solidFill>
                  <a:cs typeface="+mn-ea"/>
                  <a:sym typeface="+mn-lt"/>
                </a:rPr>
                <a:t>Corporate legal person:</a:t>
              </a:r>
              <a:r>
                <a:rPr lang="en-US" altLang="zh-CN" sz="1600" dirty="0">
                  <a:solidFill>
                    <a:schemeClr val="dk1"/>
                  </a:solidFill>
                  <a:cs typeface="+mn-ea"/>
                  <a:sym typeface="+mn-lt"/>
                </a:rPr>
                <a:t>freeppt7.com</a:t>
              </a:r>
              <a:endParaRPr lang="zh-CN" altLang="en-US" sz="1600" dirty="0">
                <a:solidFill>
                  <a:schemeClr val="dk1"/>
                </a:solidFill>
                <a:cs typeface="+mn-ea"/>
                <a:sym typeface="+mn-lt"/>
              </a:endParaRPr>
            </a:p>
            <a:p>
              <a:pPr>
                <a:lnSpc>
                  <a:spcPct val="150000"/>
                </a:lnSpc>
              </a:pPr>
              <a:r>
                <a:rPr lang="zh-CN" altLang="en-US" sz="1600" dirty="0">
                  <a:solidFill>
                    <a:schemeClr val="accent1">
                      <a:lumMod val="50000"/>
                    </a:schemeClr>
                  </a:solidFill>
                  <a:cs typeface="+mn-ea"/>
                  <a:sym typeface="+mn-lt"/>
                </a:rPr>
                <a:t>address: </a:t>
              </a:r>
              <a:r>
                <a:rPr lang="en-US" altLang="zh-CN" sz="1600" dirty="0">
                  <a:solidFill>
                    <a:schemeClr val="dk1"/>
                  </a:solidFill>
                  <a:cs typeface="+mn-ea"/>
                  <a:sym typeface="+mn-lt"/>
                </a:rPr>
                <a:t>XX</a:t>
              </a:r>
              <a:r>
                <a:rPr lang="zh-CN" altLang="en-US" sz="1600" dirty="0">
                  <a:solidFill>
                    <a:schemeClr val="dk1"/>
                  </a:solidFill>
                  <a:cs typeface="+mn-ea"/>
                  <a:sym typeface="+mn-lt"/>
                </a:rPr>
                <a:t>road</a:t>
              </a:r>
              <a:r>
                <a:rPr lang="en-US" altLang="zh-CN" sz="1600" dirty="0">
                  <a:solidFill>
                    <a:schemeClr val="dk1"/>
                  </a:solidFill>
                  <a:cs typeface="+mn-ea"/>
                  <a:sym typeface="+mn-lt"/>
                </a:rPr>
                <a:t>XXX</a:t>
              </a:r>
              <a:r>
                <a:rPr lang="zh-CN" altLang="en-US" sz="1600" dirty="0">
                  <a:solidFill>
                    <a:schemeClr val="dk1"/>
                  </a:solidFill>
                  <a:cs typeface="+mn-ea"/>
                  <a:sym typeface="+mn-lt"/>
                </a:rPr>
                <a:t>edifice</a:t>
              </a:r>
              <a:r>
                <a:rPr lang="en-US" altLang="zh-CN" sz="1600" dirty="0">
                  <a:solidFill>
                    <a:schemeClr val="dk1"/>
                  </a:solidFill>
                  <a:cs typeface="+mn-ea"/>
                  <a:sym typeface="+mn-lt"/>
                </a:rPr>
                <a:t>747</a:t>
              </a:r>
            </a:p>
          </p:txBody>
        </p:sp>
        <p:sp>
          <p:nvSpPr>
            <p:cNvPr id="30" name="稻壳儿_时尚演示出品_5">
              <a:extLst>
                <a:ext uri="{FF2B5EF4-FFF2-40B4-BE49-F238E27FC236}">
                  <a16:creationId xmlns:a16="http://schemas.microsoft.com/office/drawing/2014/main" id="{856965CD-40AD-4928-9183-4BCCF245B3ED}"/>
                </a:ext>
              </a:extLst>
            </p:cNvPr>
            <p:cNvSpPr/>
            <p:nvPr/>
          </p:nvSpPr>
          <p:spPr>
            <a:xfrm>
              <a:off x="6830293" y="2858309"/>
              <a:ext cx="284113" cy="261201"/>
            </a:xfrm>
            <a:custGeom>
              <a:avLst/>
              <a:gdLst/>
              <a:ahLst/>
              <a:cxnLst/>
              <a:rect l="l" t="t" r="r" b="b"/>
              <a:pathLst>
                <a:path w="120000" h="120000" extrusionOk="0">
                  <a:moveTo>
                    <a:pt x="119800" y="49130"/>
                  </a:moveTo>
                  <a:lnTo>
                    <a:pt x="119800" y="49130"/>
                  </a:lnTo>
                  <a:cubicBezTo>
                    <a:pt x="119800" y="58260"/>
                    <a:pt x="112811" y="66086"/>
                    <a:pt x="104226" y="66086"/>
                  </a:cubicBezTo>
                  <a:cubicBezTo>
                    <a:pt x="95840" y="66086"/>
                    <a:pt x="90249" y="58260"/>
                    <a:pt x="90249" y="49130"/>
                  </a:cubicBezTo>
                  <a:lnTo>
                    <a:pt x="90249" y="49130"/>
                  </a:lnTo>
                  <a:lnTo>
                    <a:pt x="90249" y="49130"/>
                  </a:lnTo>
                  <a:lnTo>
                    <a:pt x="90249" y="49130"/>
                  </a:lnTo>
                  <a:cubicBezTo>
                    <a:pt x="90249" y="58260"/>
                    <a:pt x="83261" y="66086"/>
                    <a:pt x="74675" y="66086"/>
                  </a:cubicBezTo>
                  <a:cubicBezTo>
                    <a:pt x="66289" y="66086"/>
                    <a:pt x="59101" y="58260"/>
                    <a:pt x="59101" y="49130"/>
                  </a:cubicBezTo>
                  <a:lnTo>
                    <a:pt x="59101" y="49130"/>
                  </a:lnTo>
                  <a:lnTo>
                    <a:pt x="59101" y="49130"/>
                  </a:lnTo>
                  <a:lnTo>
                    <a:pt x="59101" y="49130"/>
                  </a:lnTo>
                  <a:lnTo>
                    <a:pt x="59101" y="49130"/>
                  </a:lnTo>
                  <a:cubicBezTo>
                    <a:pt x="59101" y="58260"/>
                    <a:pt x="53510" y="66086"/>
                    <a:pt x="45124" y="66086"/>
                  </a:cubicBezTo>
                  <a:cubicBezTo>
                    <a:pt x="36539" y="66086"/>
                    <a:pt x="29550" y="58260"/>
                    <a:pt x="29550" y="49130"/>
                  </a:cubicBezTo>
                  <a:lnTo>
                    <a:pt x="29550" y="49130"/>
                  </a:lnTo>
                  <a:lnTo>
                    <a:pt x="29550" y="49130"/>
                  </a:lnTo>
                  <a:lnTo>
                    <a:pt x="29550" y="49130"/>
                  </a:lnTo>
                  <a:lnTo>
                    <a:pt x="29550" y="49130"/>
                  </a:lnTo>
                  <a:cubicBezTo>
                    <a:pt x="29550" y="58260"/>
                    <a:pt x="22562" y="66086"/>
                    <a:pt x="13976" y="66086"/>
                  </a:cubicBezTo>
                  <a:cubicBezTo>
                    <a:pt x="5590" y="66086"/>
                    <a:pt x="0" y="58260"/>
                    <a:pt x="0" y="49130"/>
                  </a:cubicBezTo>
                  <a:lnTo>
                    <a:pt x="0" y="49130"/>
                  </a:lnTo>
                  <a:lnTo>
                    <a:pt x="0" y="49130"/>
                  </a:lnTo>
                  <a:lnTo>
                    <a:pt x="0" y="49130"/>
                  </a:lnTo>
                  <a:cubicBezTo>
                    <a:pt x="9783" y="18260"/>
                    <a:pt x="9783" y="18260"/>
                    <a:pt x="9783" y="18260"/>
                  </a:cubicBezTo>
                  <a:cubicBezTo>
                    <a:pt x="110016" y="18260"/>
                    <a:pt x="110016" y="18260"/>
                    <a:pt x="110016" y="18260"/>
                  </a:cubicBezTo>
                  <a:cubicBezTo>
                    <a:pt x="119800" y="49130"/>
                    <a:pt x="119800" y="49130"/>
                    <a:pt x="119800" y="49130"/>
                  </a:cubicBezTo>
                  <a:close/>
                  <a:moveTo>
                    <a:pt x="101430" y="12173"/>
                  </a:moveTo>
                  <a:lnTo>
                    <a:pt x="101430" y="12173"/>
                  </a:lnTo>
                  <a:cubicBezTo>
                    <a:pt x="18169" y="12173"/>
                    <a:pt x="18169" y="12173"/>
                    <a:pt x="18169" y="12173"/>
                  </a:cubicBezTo>
                  <a:cubicBezTo>
                    <a:pt x="15374" y="12173"/>
                    <a:pt x="12579" y="10652"/>
                    <a:pt x="12579" y="6086"/>
                  </a:cubicBezTo>
                  <a:cubicBezTo>
                    <a:pt x="12579" y="3043"/>
                    <a:pt x="15374" y="0"/>
                    <a:pt x="18169" y="0"/>
                  </a:cubicBezTo>
                  <a:cubicBezTo>
                    <a:pt x="101430" y="0"/>
                    <a:pt x="101430" y="0"/>
                    <a:pt x="101430" y="0"/>
                  </a:cubicBezTo>
                  <a:cubicBezTo>
                    <a:pt x="104226" y="0"/>
                    <a:pt x="107221" y="3043"/>
                    <a:pt x="107221" y="6086"/>
                  </a:cubicBezTo>
                  <a:cubicBezTo>
                    <a:pt x="107221" y="10652"/>
                    <a:pt x="104226" y="12173"/>
                    <a:pt x="101430" y="12173"/>
                  </a:cubicBezTo>
                  <a:close/>
                  <a:moveTo>
                    <a:pt x="16772" y="72173"/>
                  </a:moveTo>
                  <a:lnTo>
                    <a:pt x="16772" y="72173"/>
                  </a:lnTo>
                  <a:lnTo>
                    <a:pt x="16772" y="72173"/>
                  </a:lnTo>
                  <a:cubicBezTo>
                    <a:pt x="16772" y="72173"/>
                    <a:pt x="16772" y="72173"/>
                    <a:pt x="18169" y="72173"/>
                  </a:cubicBezTo>
                  <a:lnTo>
                    <a:pt x="18169" y="72173"/>
                  </a:lnTo>
                  <a:cubicBezTo>
                    <a:pt x="18169" y="72173"/>
                    <a:pt x="18169" y="72173"/>
                    <a:pt x="19567" y="72173"/>
                  </a:cubicBezTo>
                  <a:cubicBezTo>
                    <a:pt x="19567" y="70652"/>
                    <a:pt x="21164" y="70652"/>
                    <a:pt x="22562" y="70652"/>
                  </a:cubicBezTo>
                  <a:lnTo>
                    <a:pt x="22562" y="70652"/>
                  </a:lnTo>
                  <a:lnTo>
                    <a:pt x="22562" y="70652"/>
                  </a:lnTo>
                  <a:cubicBezTo>
                    <a:pt x="22562" y="101304"/>
                    <a:pt x="22562" y="101304"/>
                    <a:pt x="22562" y="101304"/>
                  </a:cubicBezTo>
                  <a:cubicBezTo>
                    <a:pt x="97237" y="101304"/>
                    <a:pt x="97237" y="101304"/>
                    <a:pt x="97237" y="101304"/>
                  </a:cubicBezTo>
                  <a:cubicBezTo>
                    <a:pt x="97237" y="70652"/>
                    <a:pt x="97237" y="70652"/>
                    <a:pt x="97237" y="70652"/>
                  </a:cubicBezTo>
                  <a:lnTo>
                    <a:pt x="97237" y="70652"/>
                  </a:lnTo>
                  <a:lnTo>
                    <a:pt x="97237" y="70652"/>
                  </a:lnTo>
                  <a:cubicBezTo>
                    <a:pt x="98635" y="70652"/>
                    <a:pt x="98635" y="70652"/>
                    <a:pt x="100033" y="72173"/>
                  </a:cubicBezTo>
                  <a:cubicBezTo>
                    <a:pt x="100033" y="72173"/>
                    <a:pt x="100033" y="72173"/>
                    <a:pt x="101430" y="72173"/>
                  </a:cubicBezTo>
                  <a:lnTo>
                    <a:pt x="101430" y="72173"/>
                  </a:lnTo>
                  <a:lnTo>
                    <a:pt x="102828" y="72173"/>
                  </a:lnTo>
                  <a:lnTo>
                    <a:pt x="102828" y="72173"/>
                  </a:lnTo>
                  <a:lnTo>
                    <a:pt x="104226" y="72173"/>
                  </a:lnTo>
                  <a:cubicBezTo>
                    <a:pt x="105823" y="72173"/>
                    <a:pt x="107221" y="72173"/>
                    <a:pt x="108618" y="72173"/>
                  </a:cubicBezTo>
                  <a:cubicBezTo>
                    <a:pt x="108618" y="113695"/>
                    <a:pt x="108618" y="113695"/>
                    <a:pt x="108618" y="113695"/>
                  </a:cubicBezTo>
                  <a:cubicBezTo>
                    <a:pt x="108618" y="116739"/>
                    <a:pt x="105823" y="119782"/>
                    <a:pt x="102828" y="119782"/>
                  </a:cubicBezTo>
                  <a:cubicBezTo>
                    <a:pt x="16772" y="119782"/>
                    <a:pt x="16772" y="119782"/>
                    <a:pt x="16772" y="119782"/>
                  </a:cubicBezTo>
                  <a:cubicBezTo>
                    <a:pt x="12579" y="119782"/>
                    <a:pt x="11181" y="116739"/>
                    <a:pt x="11181" y="113695"/>
                  </a:cubicBezTo>
                  <a:cubicBezTo>
                    <a:pt x="11181" y="72173"/>
                    <a:pt x="11181" y="72173"/>
                    <a:pt x="11181" y="72173"/>
                  </a:cubicBezTo>
                  <a:cubicBezTo>
                    <a:pt x="12579" y="72173"/>
                    <a:pt x="12579" y="72173"/>
                    <a:pt x="13976" y="72173"/>
                  </a:cubicBezTo>
                  <a:cubicBezTo>
                    <a:pt x="15374" y="72173"/>
                    <a:pt x="15374" y="72173"/>
                    <a:pt x="16772" y="72173"/>
                  </a:cubicBezTo>
                  <a:close/>
                </a:path>
              </a:pathLst>
            </a:custGeom>
            <a:solidFill>
              <a:srgbClr val="1E2836"/>
            </a:solidFill>
            <a:ln>
              <a:noFill/>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dirty="0">
                <a:solidFill>
                  <a:schemeClr val="dk1"/>
                </a:solidFill>
                <a:cs typeface="+mn-ea"/>
                <a:sym typeface="+mn-lt"/>
              </a:endParaRPr>
            </a:p>
          </p:txBody>
        </p:sp>
      </p:grpSp>
    </p:spTree>
    <p:extLst>
      <p:ext uri="{BB962C8B-B14F-4D97-AF65-F5344CB8AC3E}">
        <p14:creationId xmlns:p14="http://schemas.microsoft.com/office/powerpoint/2010/main" val="5318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Company introduction</a:t>
            </a:r>
          </a:p>
        </p:txBody>
      </p:sp>
      <p:sp>
        <p:nvSpPr>
          <p:cNvPr id="10" name="矩形 9">
            <a:extLst>
              <a:ext uri="{FF2B5EF4-FFF2-40B4-BE49-F238E27FC236}">
                <a16:creationId xmlns:a16="http://schemas.microsoft.com/office/drawing/2014/main" id="{58D11DB0-7D3B-4A9E-9FF4-B391E49F030A}"/>
              </a:ext>
            </a:extLst>
          </p:cNvPr>
          <p:cNvSpPr/>
          <p:nvPr/>
        </p:nvSpPr>
        <p:spPr>
          <a:xfrm>
            <a:off x="1813951" y="1489792"/>
            <a:ext cx="1415772" cy="461665"/>
          </a:xfrm>
          <a:prstGeom prst="rect">
            <a:avLst/>
          </a:prstGeom>
        </p:spPr>
        <p:txBody>
          <a:bodyPr wrap="none">
            <a:spAutoFit/>
          </a:bodyPr>
          <a:lstStyle/>
          <a:p>
            <a:r>
              <a:rPr lang="zh-CN" altLang="en-US" sz="2400" dirty="0">
                <a:solidFill>
                  <a:srgbClr val="3C4D63"/>
                </a:solidFill>
                <a:cs typeface="+mn-ea"/>
                <a:sym typeface="+mn-lt"/>
              </a:rPr>
              <a:t>Team introduction</a:t>
            </a:r>
          </a:p>
        </p:txBody>
      </p:sp>
      <p:grpSp>
        <p:nvGrpSpPr>
          <p:cNvPr id="11" name="组合 10">
            <a:extLst>
              <a:ext uri="{FF2B5EF4-FFF2-40B4-BE49-F238E27FC236}">
                <a16:creationId xmlns:a16="http://schemas.microsoft.com/office/drawing/2014/main" id="{451B60F5-667A-412B-A9A4-C8B0A5F79226}"/>
              </a:ext>
            </a:extLst>
          </p:cNvPr>
          <p:cNvGrpSpPr/>
          <p:nvPr/>
        </p:nvGrpSpPr>
        <p:grpSpPr>
          <a:xfrm>
            <a:off x="1234353" y="1485166"/>
            <a:ext cx="487216" cy="461666"/>
            <a:chOff x="282847" y="3205"/>
            <a:chExt cx="999853" cy="947419"/>
          </a:xfrm>
        </p:grpSpPr>
        <p:sp>
          <p:nvSpPr>
            <p:cNvPr id="12" name="矩形 11">
              <a:extLst>
                <a:ext uri="{FF2B5EF4-FFF2-40B4-BE49-F238E27FC236}">
                  <a16:creationId xmlns:a16="http://schemas.microsoft.com/office/drawing/2014/main" id="{407C8B53-6465-4ED9-B129-9C271B86328E}"/>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3D8B0528-520E-4A6F-97A6-9D96A5D41690}"/>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7FDA7A71-0CE8-4959-A1C3-4B4343DBF6C7}"/>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27A55712-9355-4237-8EB9-A247B280D7BD}"/>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33DC6D9F-8019-44D8-883C-50CDA35EC259}"/>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185F9F5C-A81C-4170-A165-1DBC34FA8725}"/>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2E6BA0BB-8E9C-4E0C-8109-BD7AE74EEC3A}"/>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A9C3C324-0EBF-4216-9542-14E2509D938A}"/>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FA0350ED-D548-4C9D-BF26-F53E8C9E1E40}"/>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1A5D15D1-55E2-4601-A623-B746F8C17FAE}"/>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F821586D-5C02-4022-8EF3-83CBAC0341F7}"/>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1DFA57DA-BD5C-4124-BE3D-C3CA05EA654B}"/>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69D3108-E94B-4DEE-A03D-4B9AA5B58CD0}"/>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55FB9C4A-0F04-4C1B-BEBC-C1C04C6E7A90}"/>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sp>
        <p:nvSpPr>
          <p:cNvPr id="26" name="矩形 25">
            <a:extLst>
              <a:ext uri="{FF2B5EF4-FFF2-40B4-BE49-F238E27FC236}">
                <a16:creationId xmlns:a16="http://schemas.microsoft.com/office/drawing/2014/main" id="{3357C764-AF23-4358-8A2A-2CB212CA5CE9}"/>
              </a:ext>
            </a:extLst>
          </p:cNvPr>
          <p:cNvSpPr/>
          <p:nvPr/>
        </p:nvSpPr>
        <p:spPr>
          <a:xfrm>
            <a:off x="3383152" y="2244553"/>
            <a:ext cx="800219" cy="461665"/>
          </a:xfrm>
          <a:prstGeom prst="rect">
            <a:avLst/>
          </a:prstGeom>
        </p:spPr>
        <p:txBody>
          <a:bodyPr wrap="none">
            <a:spAutoFit/>
          </a:bodyPr>
          <a:lstStyle/>
          <a:p>
            <a:r>
              <a:rPr lang="zh-CN" altLang="en-US" sz="2400" dirty="0">
                <a:solidFill>
                  <a:schemeClr val="accent1">
                    <a:lumMod val="50000"/>
                  </a:schemeClr>
                </a:solidFill>
                <a:cs typeface="+mn-ea"/>
                <a:sym typeface="+mn-lt"/>
              </a:rPr>
              <a:t>specialized</a:t>
            </a:r>
          </a:p>
        </p:txBody>
      </p:sp>
      <p:sp>
        <p:nvSpPr>
          <p:cNvPr id="27" name="矩形 26">
            <a:extLst>
              <a:ext uri="{FF2B5EF4-FFF2-40B4-BE49-F238E27FC236}">
                <a16:creationId xmlns:a16="http://schemas.microsoft.com/office/drawing/2014/main" id="{BDC7A9C7-0311-4D70-89AF-1A9012DCFF87}"/>
              </a:ext>
            </a:extLst>
          </p:cNvPr>
          <p:cNvSpPr/>
          <p:nvPr/>
        </p:nvSpPr>
        <p:spPr>
          <a:xfrm>
            <a:off x="3383152" y="2782187"/>
            <a:ext cx="2646921" cy="905248"/>
          </a:xfrm>
          <a:prstGeom prst="rect">
            <a:avLst/>
          </a:prstGeom>
        </p:spPr>
        <p:txBody>
          <a:bodyPr wrap="square">
            <a:spAutoFit/>
          </a:bodyPr>
          <a:lstStyle/>
          <a:p>
            <a:pPr>
              <a:lnSpc>
                <a:spcPct val="130000"/>
              </a:lnSpc>
            </a:pPr>
            <a:r>
              <a:rPr lang="en-US" altLang="zh-CN" sz="1400" dirty="0">
                <a:solidFill>
                  <a:schemeClr val="bg2">
                    <a:lumMod val="25000"/>
                  </a:schemeClr>
                </a:solidFill>
                <a:cs typeface="+mn-ea"/>
                <a:sym typeface="+mn-lt"/>
              </a:rPr>
              <a:t>JOHN</a:t>
            </a:r>
            <a:r>
              <a:rPr lang="zh-CN" altLang="en-US" sz="1400" dirty="0">
                <a:solidFill>
                  <a:schemeClr val="bg2">
                    <a:lumMod val="25000"/>
                  </a:schemeClr>
                </a:solidFill>
                <a:cs typeface="+mn-ea"/>
                <a:sym typeface="+mn-lt"/>
              </a:rPr>
              <a:t>：</a:t>
            </a:r>
            <a:r>
              <a:rPr lang="en-US" altLang="zh-CN" sz="1400" dirty="0">
                <a:solidFill>
                  <a:schemeClr val="bg2">
                    <a:lumMod val="25000"/>
                  </a:schemeClr>
                </a:solidFill>
                <a:cs typeface="+mn-ea"/>
                <a:sym typeface="+mn-lt"/>
              </a:rPr>
              <a:t>Click here to add content that matches the title.</a:t>
            </a:r>
          </a:p>
        </p:txBody>
      </p:sp>
      <p:sp>
        <p:nvSpPr>
          <p:cNvPr id="28" name="矩形 27">
            <a:extLst>
              <a:ext uri="{FF2B5EF4-FFF2-40B4-BE49-F238E27FC236}">
                <a16:creationId xmlns:a16="http://schemas.microsoft.com/office/drawing/2014/main" id="{34E1268A-E47D-44E6-BB6E-01F3762B648D}"/>
              </a:ext>
            </a:extLst>
          </p:cNvPr>
          <p:cNvSpPr/>
          <p:nvPr/>
        </p:nvSpPr>
        <p:spPr>
          <a:xfrm>
            <a:off x="3383152" y="4277259"/>
            <a:ext cx="1107996" cy="461665"/>
          </a:xfrm>
          <a:prstGeom prst="rect">
            <a:avLst/>
          </a:prstGeom>
        </p:spPr>
        <p:txBody>
          <a:bodyPr wrap="none">
            <a:spAutoFit/>
          </a:bodyPr>
          <a:lstStyle/>
          <a:p>
            <a:r>
              <a:rPr lang="zh-CN" altLang="en-US" sz="2400" dirty="0">
                <a:solidFill>
                  <a:schemeClr val="accent1">
                    <a:lumMod val="50000"/>
                  </a:schemeClr>
                </a:solidFill>
                <a:cs typeface="+mn-ea"/>
                <a:sym typeface="+mn-lt"/>
              </a:rPr>
              <a:t>Have a dream</a:t>
            </a:r>
          </a:p>
        </p:txBody>
      </p:sp>
      <p:sp>
        <p:nvSpPr>
          <p:cNvPr id="29" name="矩形 28">
            <a:extLst>
              <a:ext uri="{FF2B5EF4-FFF2-40B4-BE49-F238E27FC236}">
                <a16:creationId xmlns:a16="http://schemas.microsoft.com/office/drawing/2014/main" id="{A1E42302-51D5-46E3-BD93-B170B342BBCA}"/>
              </a:ext>
            </a:extLst>
          </p:cNvPr>
          <p:cNvSpPr/>
          <p:nvPr/>
        </p:nvSpPr>
        <p:spPr>
          <a:xfrm>
            <a:off x="8097630" y="2255189"/>
            <a:ext cx="800219" cy="461665"/>
          </a:xfrm>
          <a:prstGeom prst="rect">
            <a:avLst/>
          </a:prstGeom>
        </p:spPr>
        <p:txBody>
          <a:bodyPr wrap="none">
            <a:spAutoFit/>
          </a:bodyPr>
          <a:lstStyle/>
          <a:p>
            <a:r>
              <a:rPr lang="zh-CN" altLang="en-US" sz="2400" dirty="0">
                <a:solidFill>
                  <a:schemeClr val="accent1">
                    <a:lumMod val="50000"/>
                  </a:schemeClr>
                </a:solidFill>
                <a:cs typeface="+mn-ea"/>
                <a:sym typeface="+mn-lt"/>
              </a:rPr>
              <a:t>young</a:t>
            </a:r>
          </a:p>
        </p:txBody>
      </p:sp>
      <p:sp>
        <p:nvSpPr>
          <p:cNvPr id="30" name="矩形 29">
            <a:extLst>
              <a:ext uri="{FF2B5EF4-FFF2-40B4-BE49-F238E27FC236}">
                <a16:creationId xmlns:a16="http://schemas.microsoft.com/office/drawing/2014/main" id="{361FFBAD-BD0E-45FD-8C39-33AD35F33C9B}"/>
              </a:ext>
            </a:extLst>
          </p:cNvPr>
          <p:cNvSpPr/>
          <p:nvPr/>
        </p:nvSpPr>
        <p:spPr>
          <a:xfrm>
            <a:off x="8097630" y="4277259"/>
            <a:ext cx="1107996" cy="461665"/>
          </a:xfrm>
          <a:prstGeom prst="rect">
            <a:avLst/>
          </a:prstGeom>
        </p:spPr>
        <p:txBody>
          <a:bodyPr wrap="none">
            <a:spAutoFit/>
          </a:bodyPr>
          <a:lstStyle/>
          <a:p>
            <a:r>
              <a:rPr lang="zh-CN" altLang="en-US" sz="2400" dirty="0">
                <a:solidFill>
                  <a:schemeClr val="accent1">
                    <a:lumMod val="50000"/>
                  </a:schemeClr>
                </a:solidFill>
                <a:cs typeface="+mn-ea"/>
                <a:sym typeface="+mn-lt"/>
              </a:rPr>
              <a:t>High execution</a:t>
            </a:r>
          </a:p>
        </p:txBody>
      </p:sp>
      <p:sp>
        <p:nvSpPr>
          <p:cNvPr id="31" name="矩形 30">
            <a:extLst>
              <a:ext uri="{FF2B5EF4-FFF2-40B4-BE49-F238E27FC236}">
                <a16:creationId xmlns:a16="http://schemas.microsoft.com/office/drawing/2014/main" id="{84A4422A-95D1-4373-A94D-8842296701CC}"/>
              </a:ext>
            </a:extLst>
          </p:cNvPr>
          <p:cNvSpPr/>
          <p:nvPr/>
        </p:nvSpPr>
        <p:spPr>
          <a:xfrm>
            <a:off x="3383152" y="4814893"/>
            <a:ext cx="2646921" cy="1185324"/>
          </a:xfrm>
          <a:prstGeom prst="rect">
            <a:avLst/>
          </a:prstGeom>
        </p:spPr>
        <p:txBody>
          <a:bodyPr wrap="square">
            <a:spAutoFit/>
          </a:bodyPr>
          <a:lstStyle/>
          <a:p>
            <a:pPr>
              <a:lnSpc>
                <a:spcPct val="130000"/>
              </a:lnSpc>
            </a:pPr>
            <a:r>
              <a:rPr lang="en-US" altLang="zh-CN" sz="1400" dirty="0">
                <a:solidFill>
                  <a:schemeClr val="bg2">
                    <a:lumMod val="25000"/>
                  </a:schemeClr>
                </a:solidFill>
                <a:cs typeface="+mn-ea"/>
                <a:sym typeface="+mn-lt"/>
              </a:rPr>
              <a:t>LISA</a:t>
            </a:r>
            <a:r>
              <a:rPr lang="zh-CN" altLang="en-US" sz="1400" dirty="0">
                <a:solidFill>
                  <a:schemeClr val="bg2">
                    <a:lumMod val="25000"/>
                  </a:schemeClr>
                </a:solidFill>
                <a:cs typeface="+mn-ea"/>
                <a:sym typeface="+mn-lt"/>
              </a:rPr>
              <a:t>：</a:t>
            </a:r>
            <a:r>
              <a:rPr lang="en-US" altLang="zh-CN" sz="1400" dirty="0">
                <a:solidFill>
                  <a:schemeClr val="bg2">
                    <a:lumMod val="25000"/>
                  </a:schemeClr>
                </a:solidFill>
                <a:cs typeface="+mn-ea"/>
                <a:sym typeface="+mn-lt"/>
              </a:rPr>
              <a:t>Click here to add content that matches the title.</a:t>
            </a:r>
          </a:p>
          <a:p>
            <a:pPr>
              <a:lnSpc>
                <a:spcPct val="130000"/>
              </a:lnSpc>
            </a:pPr>
            <a:endParaRPr lang="zh-CN" altLang="en-US" sz="1400" dirty="0">
              <a:solidFill>
                <a:schemeClr val="bg2">
                  <a:lumMod val="25000"/>
                </a:schemeClr>
              </a:solidFill>
              <a:cs typeface="+mn-ea"/>
              <a:sym typeface="+mn-lt"/>
            </a:endParaRPr>
          </a:p>
        </p:txBody>
      </p:sp>
      <p:sp>
        <p:nvSpPr>
          <p:cNvPr id="32" name="矩形 31">
            <a:extLst>
              <a:ext uri="{FF2B5EF4-FFF2-40B4-BE49-F238E27FC236}">
                <a16:creationId xmlns:a16="http://schemas.microsoft.com/office/drawing/2014/main" id="{77B91C7A-7D43-4C3B-AD7D-6BD6D8EA0D29}"/>
              </a:ext>
            </a:extLst>
          </p:cNvPr>
          <p:cNvSpPr/>
          <p:nvPr/>
        </p:nvSpPr>
        <p:spPr>
          <a:xfrm>
            <a:off x="8097630" y="2782187"/>
            <a:ext cx="2646921" cy="1185324"/>
          </a:xfrm>
          <a:prstGeom prst="rect">
            <a:avLst/>
          </a:prstGeom>
        </p:spPr>
        <p:txBody>
          <a:bodyPr wrap="square">
            <a:spAutoFit/>
          </a:bodyPr>
          <a:lstStyle/>
          <a:p>
            <a:pPr>
              <a:lnSpc>
                <a:spcPct val="130000"/>
              </a:lnSpc>
            </a:pPr>
            <a:r>
              <a:rPr lang="en-US" altLang="zh-CN" sz="1400" dirty="0">
                <a:solidFill>
                  <a:schemeClr val="bg2">
                    <a:lumMod val="25000"/>
                  </a:schemeClr>
                </a:solidFill>
                <a:cs typeface="+mn-ea"/>
                <a:sym typeface="+mn-lt"/>
              </a:rPr>
              <a:t>XXX</a:t>
            </a:r>
            <a:r>
              <a:rPr lang="zh-CN" altLang="en-US" sz="1400" dirty="0">
                <a:solidFill>
                  <a:schemeClr val="bg2">
                    <a:lumMod val="25000"/>
                  </a:schemeClr>
                </a:solidFill>
                <a:cs typeface="+mn-ea"/>
                <a:sym typeface="+mn-lt"/>
              </a:rPr>
              <a:t>：</a:t>
            </a:r>
            <a:r>
              <a:rPr lang="en-US" altLang="zh-CN" sz="1400" dirty="0">
                <a:solidFill>
                  <a:schemeClr val="bg2">
                    <a:lumMod val="25000"/>
                  </a:schemeClr>
                </a:solidFill>
                <a:cs typeface="+mn-ea"/>
                <a:sym typeface="+mn-lt"/>
              </a:rPr>
              <a:t>Click here to add content that matches the title.</a:t>
            </a:r>
          </a:p>
          <a:p>
            <a:pPr>
              <a:lnSpc>
                <a:spcPct val="130000"/>
              </a:lnSpc>
            </a:pPr>
            <a:endParaRPr lang="zh-CN" altLang="en-US" sz="1400" dirty="0">
              <a:solidFill>
                <a:schemeClr val="bg2">
                  <a:lumMod val="25000"/>
                </a:schemeClr>
              </a:solidFill>
              <a:cs typeface="+mn-ea"/>
              <a:sym typeface="+mn-lt"/>
            </a:endParaRPr>
          </a:p>
        </p:txBody>
      </p:sp>
      <p:sp>
        <p:nvSpPr>
          <p:cNvPr id="33" name="矩形 32">
            <a:extLst>
              <a:ext uri="{FF2B5EF4-FFF2-40B4-BE49-F238E27FC236}">
                <a16:creationId xmlns:a16="http://schemas.microsoft.com/office/drawing/2014/main" id="{DF7C3526-CFCB-424A-96C8-AFAD3EAAC5A9}"/>
              </a:ext>
            </a:extLst>
          </p:cNvPr>
          <p:cNvSpPr/>
          <p:nvPr/>
        </p:nvSpPr>
        <p:spPr>
          <a:xfrm>
            <a:off x="8097630" y="4814893"/>
            <a:ext cx="2646921" cy="1185324"/>
          </a:xfrm>
          <a:prstGeom prst="rect">
            <a:avLst/>
          </a:prstGeom>
        </p:spPr>
        <p:txBody>
          <a:bodyPr wrap="square">
            <a:spAutoFit/>
          </a:bodyPr>
          <a:lstStyle/>
          <a:p>
            <a:pPr>
              <a:lnSpc>
                <a:spcPct val="130000"/>
              </a:lnSpc>
            </a:pPr>
            <a:r>
              <a:rPr lang="en-US" altLang="zh-CN" sz="1400" dirty="0">
                <a:solidFill>
                  <a:schemeClr val="bg2">
                    <a:lumMod val="25000"/>
                  </a:schemeClr>
                </a:solidFill>
                <a:cs typeface="+mn-ea"/>
                <a:sym typeface="+mn-lt"/>
              </a:rPr>
              <a:t>XXX </a:t>
            </a:r>
            <a:r>
              <a:rPr lang="zh-CN" altLang="en-US" sz="1400" dirty="0">
                <a:solidFill>
                  <a:schemeClr val="bg2">
                    <a:lumMod val="25000"/>
                  </a:schemeClr>
                </a:solidFill>
                <a:cs typeface="+mn-ea"/>
                <a:sym typeface="+mn-lt"/>
              </a:rPr>
              <a:t>：</a:t>
            </a:r>
            <a:r>
              <a:rPr lang="en-US" altLang="zh-CN" sz="1400" dirty="0">
                <a:solidFill>
                  <a:schemeClr val="bg2">
                    <a:lumMod val="25000"/>
                  </a:schemeClr>
                </a:solidFill>
                <a:cs typeface="+mn-ea"/>
                <a:sym typeface="+mn-lt"/>
              </a:rPr>
              <a:t>Click here to add content that matches the title.</a:t>
            </a:r>
          </a:p>
          <a:p>
            <a:pPr>
              <a:lnSpc>
                <a:spcPct val="130000"/>
              </a:lnSpc>
            </a:pPr>
            <a:endParaRPr lang="zh-CN" altLang="en-US" sz="1400" dirty="0">
              <a:solidFill>
                <a:schemeClr val="bg2">
                  <a:lumMod val="25000"/>
                </a:schemeClr>
              </a:solidFill>
              <a:cs typeface="+mn-ea"/>
              <a:sym typeface="+mn-lt"/>
            </a:endParaRPr>
          </a:p>
        </p:txBody>
      </p:sp>
      <p:sp>
        <p:nvSpPr>
          <p:cNvPr id="34" name="矩形 33">
            <a:extLst>
              <a:ext uri="{FF2B5EF4-FFF2-40B4-BE49-F238E27FC236}">
                <a16:creationId xmlns:a16="http://schemas.microsoft.com/office/drawing/2014/main" id="{8ED31C08-B4CA-46F2-92E0-626024273871}"/>
              </a:ext>
            </a:extLst>
          </p:cNvPr>
          <p:cNvSpPr/>
          <p:nvPr/>
        </p:nvSpPr>
        <p:spPr>
          <a:xfrm>
            <a:off x="1315595" y="2255189"/>
            <a:ext cx="1987587" cy="1383361"/>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id="{64C6DA68-22A8-429A-8554-12DACA77C4A8}"/>
              </a:ext>
            </a:extLst>
          </p:cNvPr>
          <p:cNvSpPr/>
          <p:nvPr/>
        </p:nvSpPr>
        <p:spPr>
          <a:xfrm>
            <a:off x="1315595" y="4287902"/>
            <a:ext cx="1987587" cy="1383361"/>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C26B6E3D-7BDF-4278-8BD5-7D128996461A}"/>
              </a:ext>
            </a:extLst>
          </p:cNvPr>
          <p:cNvSpPr/>
          <p:nvPr/>
        </p:nvSpPr>
        <p:spPr>
          <a:xfrm>
            <a:off x="6030073" y="2255189"/>
            <a:ext cx="1987587" cy="1383361"/>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A0CE4638-F70F-4B07-BD5E-C71D16896EE5}"/>
              </a:ext>
            </a:extLst>
          </p:cNvPr>
          <p:cNvSpPr/>
          <p:nvPr/>
        </p:nvSpPr>
        <p:spPr>
          <a:xfrm>
            <a:off x="6030073" y="4287902"/>
            <a:ext cx="1987587" cy="1383361"/>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9042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30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4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6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par>
                          <p:cTn id="36" fill="hold">
                            <p:stCondLst>
                              <p:cond delay="2900"/>
                            </p:stCondLst>
                            <p:childTnLst>
                              <p:par>
                                <p:cTn id="37" presetID="17" presetClass="entr" presetSubtype="10" fill="hold" grpId="0" nodeType="afterEffect">
                                  <p:stCondLst>
                                    <p:cond delay="0"/>
                                  </p:stCondLst>
                                  <p:iterate type="lt">
                                    <p:tmPct val="10000"/>
                                  </p:iterate>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strVal val="#ppt_h"/>
                                          </p:val>
                                        </p:tav>
                                        <p:tav tm="100000">
                                          <p:val>
                                            <p:strVal val="#ppt_h"/>
                                          </p:val>
                                        </p:tav>
                                      </p:tavLst>
                                    </p:anim>
                                  </p:childTnLst>
                                </p:cTn>
                              </p:par>
                            </p:childTnLst>
                          </p:cTn>
                        </p:par>
                        <p:par>
                          <p:cTn id="41" fill="hold">
                            <p:stCondLst>
                              <p:cond delay="3450"/>
                            </p:stCondLst>
                            <p:childTnLst>
                              <p:par>
                                <p:cTn id="42" presetID="14" presetClass="entr" presetSubtype="1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childTnLst>
                          </p:cTn>
                        </p:par>
                        <p:par>
                          <p:cTn id="45" fill="hold">
                            <p:stCondLst>
                              <p:cond delay="3950"/>
                            </p:stCondLst>
                            <p:childTnLst>
                              <p:par>
                                <p:cTn id="46" presetID="17" presetClass="entr" presetSubtype="10" fill="hold" grpId="0" nodeType="afterEffect">
                                  <p:stCondLst>
                                    <p:cond delay="0"/>
                                  </p:stCondLst>
                                  <p:iterate type="lt">
                                    <p:tmPct val="10000"/>
                                  </p:iterate>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strVal val="#ppt_h"/>
                                          </p:val>
                                        </p:tav>
                                        <p:tav tm="100000">
                                          <p:val>
                                            <p:strVal val="#ppt_h"/>
                                          </p:val>
                                        </p:tav>
                                      </p:tavLst>
                                    </p:anim>
                                  </p:childTnLst>
                                </p:cTn>
                              </p:par>
                            </p:childTnLst>
                          </p:cTn>
                        </p:par>
                        <p:par>
                          <p:cTn id="50" fill="hold">
                            <p:stCondLst>
                              <p:cond delay="4500"/>
                            </p:stCondLst>
                            <p:childTnLst>
                              <p:par>
                                <p:cTn id="51" presetID="14" presetClass="entr" presetSubtype="1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randombar(horizontal)">
                                      <p:cBhvr>
                                        <p:cTn id="53" dur="500"/>
                                        <p:tgtEl>
                                          <p:spTgt spid="32"/>
                                        </p:tgtEl>
                                      </p:cBhvr>
                                    </p:animEffect>
                                  </p:childTnLst>
                                </p:cTn>
                              </p:par>
                            </p:childTnLst>
                          </p:cTn>
                        </p:par>
                        <p:par>
                          <p:cTn id="54" fill="hold">
                            <p:stCondLst>
                              <p:cond delay="5000"/>
                            </p:stCondLst>
                            <p:childTnLst>
                              <p:par>
                                <p:cTn id="55" presetID="17" presetClass="entr" presetSubtype="10" fill="hold" grpId="0" nodeType="afterEffect">
                                  <p:stCondLst>
                                    <p:cond delay="0"/>
                                  </p:stCondLst>
                                  <p:iterate type="lt">
                                    <p:tmPct val="10000"/>
                                  </p:iterate>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childTnLst>
                                </p:cTn>
                              </p:par>
                            </p:childTnLst>
                          </p:cTn>
                        </p:par>
                        <p:par>
                          <p:cTn id="59" fill="hold">
                            <p:stCondLst>
                              <p:cond delay="5600"/>
                            </p:stCondLst>
                            <p:childTnLst>
                              <p:par>
                                <p:cTn id="60" presetID="14" presetClass="entr" presetSubtype="1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randombar(horizontal)">
                                      <p:cBhvr>
                                        <p:cTn id="62" dur="500"/>
                                        <p:tgtEl>
                                          <p:spTgt spid="31"/>
                                        </p:tgtEl>
                                      </p:cBhvr>
                                    </p:animEffect>
                                  </p:childTnLst>
                                </p:cTn>
                              </p:par>
                            </p:childTnLst>
                          </p:cTn>
                        </p:par>
                        <p:par>
                          <p:cTn id="63" fill="hold">
                            <p:stCondLst>
                              <p:cond delay="6100"/>
                            </p:stCondLst>
                            <p:childTnLst>
                              <p:par>
                                <p:cTn id="64" presetID="17" presetClass="entr" presetSubtype="10" fill="hold" grpId="0" nodeType="afterEffect">
                                  <p:stCondLst>
                                    <p:cond delay="0"/>
                                  </p:stCondLst>
                                  <p:iterate type="lt">
                                    <p:tmPct val="10000"/>
                                  </p:iterate>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strVal val="#ppt_h"/>
                                          </p:val>
                                        </p:tav>
                                        <p:tav tm="100000">
                                          <p:val>
                                            <p:strVal val="#ppt_h"/>
                                          </p:val>
                                        </p:tav>
                                      </p:tavLst>
                                    </p:anim>
                                  </p:childTnLst>
                                </p:cTn>
                              </p:par>
                            </p:childTnLst>
                          </p:cTn>
                        </p:par>
                        <p:par>
                          <p:cTn id="68" fill="hold">
                            <p:stCondLst>
                              <p:cond delay="6700"/>
                            </p:stCondLst>
                            <p:childTnLst>
                              <p:par>
                                <p:cTn id="69" presetID="14" presetClass="entr" presetSubtype="1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randombar(horizontal)">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28" grpId="0"/>
      <p:bldP spid="29" grpId="0"/>
      <p:bldP spid="30" grpId="0"/>
      <p:bldP spid="31" grpId="0"/>
      <p:bldP spid="32" grpId="0"/>
      <p:bldP spid="33" grpId="0"/>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Company introduction</a:t>
            </a:r>
          </a:p>
        </p:txBody>
      </p:sp>
      <p:sp>
        <p:nvSpPr>
          <p:cNvPr id="10" name="矩形 9">
            <a:extLst>
              <a:ext uri="{FF2B5EF4-FFF2-40B4-BE49-F238E27FC236}">
                <a16:creationId xmlns:a16="http://schemas.microsoft.com/office/drawing/2014/main" id="{AF73663A-890D-491F-95E1-85B61AE0D65E}"/>
              </a:ext>
            </a:extLst>
          </p:cNvPr>
          <p:cNvSpPr/>
          <p:nvPr/>
        </p:nvSpPr>
        <p:spPr>
          <a:xfrm>
            <a:off x="1693421" y="1276086"/>
            <a:ext cx="2031325" cy="461665"/>
          </a:xfrm>
          <a:prstGeom prst="rect">
            <a:avLst/>
          </a:prstGeom>
        </p:spPr>
        <p:txBody>
          <a:bodyPr wrap="none">
            <a:spAutoFit/>
          </a:bodyPr>
          <a:lstStyle/>
          <a:p>
            <a:r>
              <a:rPr lang="zh-CN" altLang="en-US" sz="2400" dirty="0">
                <a:solidFill>
                  <a:srgbClr val="3C4D63"/>
                </a:solidFill>
                <a:cs typeface="+mn-ea"/>
                <a:sym typeface="+mn-lt"/>
              </a:rPr>
              <a:t>Introduction to the core members</a:t>
            </a:r>
          </a:p>
        </p:txBody>
      </p:sp>
      <p:grpSp>
        <p:nvGrpSpPr>
          <p:cNvPr id="11" name="组合 10">
            <a:extLst>
              <a:ext uri="{FF2B5EF4-FFF2-40B4-BE49-F238E27FC236}">
                <a16:creationId xmlns:a16="http://schemas.microsoft.com/office/drawing/2014/main" id="{8349CCE0-1336-45F9-B169-3B21EE984444}"/>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D7568C0B-5B38-492E-AE6B-2D5F208C7269}"/>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AB719BD3-B7C0-492B-A898-E0FEB43447EE}"/>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06E580DC-5CBD-4413-AFC0-36317FC4DF02}"/>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81592D8B-D5F3-4BF9-AD69-658ACA156DAD}"/>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1360BE2E-A822-48C7-88CD-F4D1E0459377}"/>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8A8D27B3-7023-450C-81B9-D20AA5ACDB4F}"/>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7E3F11C3-6A1A-450B-9F06-D43E15E43B00}"/>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2431E86C-019B-456B-BBEE-354B6BFDC8FA}"/>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F3C30E9D-3B22-4CDC-989A-9B93EE64F44F}"/>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B0E482FA-0F96-466D-848B-ACE1E95A72E7}"/>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ED0BF52-671C-44CE-BED8-E2F4FF8F0DAC}"/>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3B050550-27ED-463F-9AAE-6F31BC6D0EFA}"/>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837E2C8B-81DE-4892-A338-55CB13AF18E8}"/>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55B4AA71-A1A9-48B1-AFC4-2748DD0E9DA1}"/>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sp>
        <p:nvSpPr>
          <p:cNvPr id="26" name="矩形 25">
            <a:extLst>
              <a:ext uri="{FF2B5EF4-FFF2-40B4-BE49-F238E27FC236}">
                <a16:creationId xmlns:a16="http://schemas.microsoft.com/office/drawing/2014/main" id="{D3BEA993-CBA0-454D-9EC7-3A469BB89BBF}"/>
              </a:ext>
            </a:extLst>
          </p:cNvPr>
          <p:cNvSpPr/>
          <p:nvPr/>
        </p:nvSpPr>
        <p:spPr>
          <a:xfrm>
            <a:off x="1693421" y="4445649"/>
            <a:ext cx="1866900" cy="892552"/>
          </a:xfrm>
          <a:prstGeom prst="rect">
            <a:avLst/>
          </a:prstGeom>
          <a:effectLst/>
        </p:spPr>
        <p:txBody>
          <a:bodyPr wrap="square">
            <a:spAutoFit/>
          </a:bodyPr>
          <a:lstStyle/>
          <a:p>
            <a:pPr algn="ctr" fontAlgn="base">
              <a:spcBef>
                <a:spcPct val="0"/>
              </a:spcBef>
              <a:spcAft>
                <a:spcPct val="0"/>
              </a:spcAft>
            </a:pPr>
            <a:r>
              <a:rPr lang="zh-CN" altLang="en-US" sz="2400" b="1" dirty="0">
                <a:solidFill>
                  <a:schemeClr val="accent1">
                    <a:lumMod val="50000"/>
                  </a:schemeClr>
                </a:solidFill>
                <a:cs typeface="+mn-ea"/>
                <a:sym typeface="+mn-lt"/>
              </a:rPr>
              <a:t>name</a:t>
            </a:r>
            <a:endParaRPr lang="en-US" altLang="zh-CN" sz="1400" dirty="0">
              <a:solidFill>
                <a:schemeClr val="accent1">
                  <a:lumMod val="50000"/>
                </a:schemeClr>
              </a:solidFill>
              <a:effectLst/>
              <a:cs typeface="+mn-ea"/>
              <a:sym typeface="+mn-lt"/>
            </a:endParaRPr>
          </a:p>
          <a:p>
            <a:pPr algn="ctr" fontAlgn="base">
              <a:spcBef>
                <a:spcPct val="0"/>
              </a:spcBef>
              <a:spcAft>
                <a:spcPct val="0"/>
              </a:spcAft>
            </a:pPr>
            <a:r>
              <a:rPr lang="zh-CN" altLang="en-US" sz="1400" dirty="0">
                <a:solidFill>
                  <a:schemeClr val="tx1">
                    <a:lumMod val="50000"/>
                    <a:lumOff val="50000"/>
                  </a:schemeClr>
                </a:solidFill>
                <a:effectLst/>
                <a:cs typeface="+mn-ea"/>
                <a:sym typeface="+mn-lt"/>
              </a:rPr>
              <a:t>General manager of the company, the project team leader</a:t>
            </a:r>
          </a:p>
        </p:txBody>
      </p:sp>
      <p:sp>
        <p:nvSpPr>
          <p:cNvPr id="27" name="圆角矩形 17">
            <a:extLst>
              <a:ext uri="{FF2B5EF4-FFF2-40B4-BE49-F238E27FC236}">
                <a16:creationId xmlns:a16="http://schemas.microsoft.com/office/drawing/2014/main" id="{3F0E59F0-133B-427C-BD42-EDACA21C102E}"/>
              </a:ext>
            </a:extLst>
          </p:cNvPr>
          <p:cNvSpPr/>
          <p:nvPr/>
        </p:nvSpPr>
        <p:spPr>
          <a:xfrm>
            <a:off x="4776839" y="2099436"/>
            <a:ext cx="4927600" cy="2286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cs typeface="+mn-ea"/>
              <a:sym typeface="+mn-lt"/>
            </a:endParaRPr>
          </a:p>
        </p:txBody>
      </p:sp>
      <p:sp>
        <p:nvSpPr>
          <p:cNvPr id="28" name="圆角矩形 18">
            <a:extLst>
              <a:ext uri="{FF2B5EF4-FFF2-40B4-BE49-F238E27FC236}">
                <a16:creationId xmlns:a16="http://schemas.microsoft.com/office/drawing/2014/main" id="{CE28CAF0-4E57-4AEE-87ED-5ABFC2F9E412}"/>
              </a:ext>
            </a:extLst>
          </p:cNvPr>
          <p:cNvSpPr/>
          <p:nvPr/>
        </p:nvSpPr>
        <p:spPr>
          <a:xfrm>
            <a:off x="4776839" y="2099436"/>
            <a:ext cx="4368800" cy="172511"/>
          </a:xfrm>
          <a:prstGeom prst="roundRect">
            <a:avLst>
              <a:gd name="adj" fmla="val 50000"/>
            </a:avLst>
          </a:prstGeom>
          <a:solidFill>
            <a:srgbClr val="1E28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cs typeface="+mn-ea"/>
              <a:sym typeface="+mn-lt"/>
            </a:endParaRPr>
          </a:p>
        </p:txBody>
      </p:sp>
      <p:sp>
        <p:nvSpPr>
          <p:cNvPr id="29" name="圆角矩形 19">
            <a:extLst>
              <a:ext uri="{FF2B5EF4-FFF2-40B4-BE49-F238E27FC236}">
                <a16:creationId xmlns:a16="http://schemas.microsoft.com/office/drawing/2014/main" id="{A68465CC-508B-41A5-9E97-2975AF7EFB01}"/>
              </a:ext>
            </a:extLst>
          </p:cNvPr>
          <p:cNvSpPr/>
          <p:nvPr/>
        </p:nvSpPr>
        <p:spPr>
          <a:xfrm>
            <a:off x="4776839" y="2733828"/>
            <a:ext cx="4927600" cy="2286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cs typeface="+mn-ea"/>
              <a:sym typeface="+mn-lt"/>
            </a:endParaRPr>
          </a:p>
        </p:txBody>
      </p:sp>
      <p:sp>
        <p:nvSpPr>
          <p:cNvPr id="30" name="圆角矩形 20">
            <a:extLst>
              <a:ext uri="{FF2B5EF4-FFF2-40B4-BE49-F238E27FC236}">
                <a16:creationId xmlns:a16="http://schemas.microsoft.com/office/drawing/2014/main" id="{AA500898-86EC-4447-AE4D-52F8643677D2}"/>
              </a:ext>
            </a:extLst>
          </p:cNvPr>
          <p:cNvSpPr/>
          <p:nvPr/>
        </p:nvSpPr>
        <p:spPr>
          <a:xfrm>
            <a:off x="4776839" y="2733828"/>
            <a:ext cx="3111500" cy="2286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cs typeface="+mn-ea"/>
              <a:sym typeface="+mn-lt"/>
            </a:endParaRPr>
          </a:p>
        </p:txBody>
      </p:sp>
      <p:sp>
        <p:nvSpPr>
          <p:cNvPr id="31" name="圆角矩形 26">
            <a:extLst>
              <a:ext uri="{FF2B5EF4-FFF2-40B4-BE49-F238E27FC236}">
                <a16:creationId xmlns:a16="http://schemas.microsoft.com/office/drawing/2014/main" id="{4FC12261-7F69-4943-ABE7-8AB049185A90}"/>
              </a:ext>
            </a:extLst>
          </p:cNvPr>
          <p:cNvSpPr/>
          <p:nvPr/>
        </p:nvSpPr>
        <p:spPr>
          <a:xfrm>
            <a:off x="4776839" y="3368220"/>
            <a:ext cx="4927600" cy="2286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cs typeface="+mn-ea"/>
              <a:sym typeface="+mn-lt"/>
            </a:endParaRPr>
          </a:p>
        </p:txBody>
      </p:sp>
      <p:sp>
        <p:nvSpPr>
          <p:cNvPr id="32" name="圆角矩形 27">
            <a:extLst>
              <a:ext uri="{FF2B5EF4-FFF2-40B4-BE49-F238E27FC236}">
                <a16:creationId xmlns:a16="http://schemas.microsoft.com/office/drawing/2014/main" id="{B5831087-5B92-47D7-96AD-6B30253B221D}"/>
              </a:ext>
            </a:extLst>
          </p:cNvPr>
          <p:cNvSpPr/>
          <p:nvPr/>
        </p:nvSpPr>
        <p:spPr>
          <a:xfrm>
            <a:off x="4776839" y="3368220"/>
            <a:ext cx="4648200" cy="187406"/>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cs typeface="+mn-ea"/>
              <a:sym typeface="+mn-lt"/>
            </a:endParaRPr>
          </a:p>
        </p:txBody>
      </p:sp>
      <p:sp>
        <p:nvSpPr>
          <p:cNvPr id="33" name="圆角矩形 29">
            <a:extLst>
              <a:ext uri="{FF2B5EF4-FFF2-40B4-BE49-F238E27FC236}">
                <a16:creationId xmlns:a16="http://schemas.microsoft.com/office/drawing/2014/main" id="{D4F50797-A006-4630-ABAC-633D4561AA9D}"/>
              </a:ext>
            </a:extLst>
          </p:cNvPr>
          <p:cNvSpPr/>
          <p:nvPr/>
        </p:nvSpPr>
        <p:spPr>
          <a:xfrm>
            <a:off x="4776839" y="4002613"/>
            <a:ext cx="4927600" cy="228600"/>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cs typeface="+mn-ea"/>
              <a:sym typeface="+mn-lt"/>
            </a:endParaRPr>
          </a:p>
        </p:txBody>
      </p:sp>
      <p:sp>
        <p:nvSpPr>
          <p:cNvPr id="34" name="圆角矩形 30">
            <a:extLst>
              <a:ext uri="{FF2B5EF4-FFF2-40B4-BE49-F238E27FC236}">
                <a16:creationId xmlns:a16="http://schemas.microsoft.com/office/drawing/2014/main" id="{D7ED6640-CD99-436E-B01A-24171F7FA856}"/>
              </a:ext>
            </a:extLst>
          </p:cNvPr>
          <p:cNvSpPr/>
          <p:nvPr/>
        </p:nvSpPr>
        <p:spPr>
          <a:xfrm>
            <a:off x="4776839" y="4002613"/>
            <a:ext cx="4267200" cy="228600"/>
          </a:xfrm>
          <a:prstGeom prst="roundRect">
            <a:avLst>
              <a:gd name="adj" fmla="val 5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cs typeface="+mn-ea"/>
              <a:sym typeface="+mn-lt"/>
            </a:endParaRPr>
          </a:p>
        </p:txBody>
      </p:sp>
      <p:sp>
        <p:nvSpPr>
          <p:cNvPr id="35" name="TextBox 31">
            <a:extLst>
              <a:ext uri="{FF2B5EF4-FFF2-40B4-BE49-F238E27FC236}">
                <a16:creationId xmlns:a16="http://schemas.microsoft.com/office/drawing/2014/main" id="{7735141A-5D37-41AC-B366-A21CB59DA744}"/>
              </a:ext>
            </a:extLst>
          </p:cNvPr>
          <p:cNvSpPr txBox="1"/>
          <p:nvPr/>
        </p:nvSpPr>
        <p:spPr>
          <a:xfrm>
            <a:off x="9873480" y="2059847"/>
            <a:ext cx="902811" cy="307777"/>
          </a:xfrm>
          <a:prstGeom prst="rect">
            <a:avLst/>
          </a:prstGeom>
          <a:noFill/>
          <a:effectLst/>
        </p:spPr>
        <p:txBody>
          <a:bodyPr wrap="square" rtlCol="0">
            <a:spAutoFit/>
          </a:bodyPr>
          <a:lstStyle/>
          <a:p>
            <a:r>
              <a:rPr lang="zh-CN" altLang="en-US" sz="1400">
                <a:solidFill>
                  <a:schemeClr val="tx1">
                    <a:lumMod val="50000"/>
                    <a:lumOff val="50000"/>
                  </a:schemeClr>
                </a:solidFill>
                <a:effectLst/>
                <a:cs typeface="+mn-ea"/>
                <a:sym typeface="+mn-lt"/>
              </a:rPr>
              <a:t>leadership</a:t>
            </a:r>
          </a:p>
        </p:txBody>
      </p:sp>
      <p:sp>
        <p:nvSpPr>
          <p:cNvPr id="36" name="TextBox 32">
            <a:extLst>
              <a:ext uri="{FF2B5EF4-FFF2-40B4-BE49-F238E27FC236}">
                <a16:creationId xmlns:a16="http://schemas.microsoft.com/office/drawing/2014/main" id="{8BB0FA47-6510-4290-9509-AC9B8226778E}"/>
              </a:ext>
            </a:extLst>
          </p:cNvPr>
          <p:cNvSpPr txBox="1"/>
          <p:nvPr/>
        </p:nvSpPr>
        <p:spPr>
          <a:xfrm>
            <a:off x="9873480" y="2694239"/>
            <a:ext cx="902811" cy="307777"/>
          </a:xfrm>
          <a:prstGeom prst="rect">
            <a:avLst/>
          </a:prstGeom>
          <a:noFill/>
          <a:effectLst/>
        </p:spPr>
        <p:txBody>
          <a:bodyPr wrap="none" rtlCol="0">
            <a:spAutoFit/>
          </a:bodyPr>
          <a:lstStyle/>
          <a:p>
            <a:r>
              <a:rPr lang="zh-CN" altLang="en-US" sz="1400">
                <a:solidFill>
                  <a:schemeClr val="tx1">
                    <a:lumMod val="50000"/>
                    <a:lumOff val="50000"/>
                  </a:schemeClr>
                </a:solidFill>
                <a:effectLst/>
                <a:cs typeface="+mn-ea"/>
                <a:sym typeface="+mn-lt"/>
              </a:rPr>
              <a:t>Organizational ability</a:t>
            </a:r>
          </a:p>
        </p:txBody>
      </p:sp>
      <p:sp>
        <p:nvSpPr>
          <p:cNvPr id="37" name="TextBox 33">
            <a:extLst>
              <a:ext uri="{FF2B5EF4-FFF2-40B4-BE49-F238E27FC236}">
                <a16:creationId xmlns:a16="http://schemas.microsoft.com/office/drawing/2014/main" id="{2C911780-70E5-47FC-B476-7D7AD4644F15}"/>
              </a:ext>
            </a:extLst>
          </p:cNvPr>
          <p:cNvSpPr txBox="1"/>
          <p:nvPr/>
        </p:nvSpPr>
        <p:spPr>
          <a:xfrm>
            <a:off x="9873480" y="3328631"/>
            <a:ext cx="902811" cy="307777"/>
          </a:xfrm>
          <a:prstGeom prst="rect">
            <a:avLst/>
          </a:prstGeom>
          <a:noFill/>
          <a:effectLst/>
        </p:spPr>
        <p:txBody>
          <a:bodyPr wrap="none" rtlCol="0">
            <a:spAutoFit/>
          </a:bodyPr>
          <a:lstStyle/>
          <a:p>
            <a:r>
              <a:rPr lang="zh-CN" altLang="en-US" sz="1400">
                <a:solidFill>
                  <a:schemeClr val="tx1">
                    <a:lumMod val="50000"/>
                    <a:lumOff val="50000"/>
                  </a:schemeClr>
                </a:solidFill>
                <a:effectLst/>
                <a:cs typeface="+mn-ea"/>
                <a:sym typeface="+mn-lt"/>
              </a:rPr>
              <a:t>Planning ability</a:t>
            </a:r>
          </a:p>
        </p:txBody>
      </p:sp>
      <p:sp>
        <p:nvSpPr>
          <p:cNvPr id="38" name="TextBox 34">
            <a:extLst>
              <a:ext uri="{FF2B5EF4-FFF2-40B4-BE49-F238E27FC236}">
                <a16:creationId xmlns:a16="http://schemas.microsoft.com/office/drawing/2014/main" id="{6B1F96DA-F7E2-4DBA-AEEC-5594F7DA62D8}"/>
              </a:ext>
            </a:extLst>
          </p:cNvPr>
          <p:cNvSpPr txBox="1"/>
          <p:nvPr/>
        </p:nvSpPr>
        <p:spPr>
          <a:xfrm>
            <a:off x="9873480" y="3963024"/>
            <a:ext cx="902811" cy="307777"/>
          </a:xfrm>
          <a:prstGeom prst="rect">
            <a:avLst/>
          </a:prstGeom>
          <a:noFill/>
          <a:effectLst/>
        </p:spPr>
        <p:txBody>
          <a:bodyPr wrap="none" rtlCol="0">
            <a:spAutoFit/>
          </a:bodyPr>
          <a:lstStyle/>
          <a:p>
            <a:r>
              <a:rPr lang="zh-CN" altLang="en-US" sz="1400">
                <a:solidFill>
                  <a:schemeClr val="tx1">
                    <a:lumMod val="50000"/>
                    <a:lumOff val="50000"/>
                  </a:schemeClr>
                </a:solidFill>
                <a:effectLst/>
                <a:cs typeface="+mn-ea"/>
                <a:sym typeface="+mn-lt"/>
              </a:rPr>
              <a:t>Risk control</a:t>
            </a:r>
          </a:p>
        </p:txBody>
      </p:sp>
      <p:sp>
        <p:nvSpPr>
          <p:cNvPr id="39" name="矩形 38">
            <a:extLst>
              <a:ext uri="{FF2B5EF4-FFF2-40B4-BE49-F238E27FC236}">
                <a16:creationId xmlns:a16="http://schemas.microsoft.com/office/drawing/2014/main" id="{D7C6F900-2390-498E-9DD4-938C0BB7A170}"/>
              </a:ext>
            </a:extLst>
          </p:cNvPr>
          <p:cNvSpPr/>
          <p:nvPr/>
        </p:nvSpPr>
        <p:spPr>
          <a:xfrm>
            <a:off x="4776839" y="4693094"/>
            <a:ext cx="6096000" cy="418191"/>
          </a:xfrm>
          <a:prstGeom prst="rect">
            <a:avLst/>
          </a:prstGeom>
          <a:effectLst/>
        </p:spPr>
        <p:txBody>
          <a:bodyPr>
            <a:spAutoFit/>
          </a:bodyPr>
          <a:lstStyle/>
          <a:p>
            <a:pPr lvl="0" fontAlgn="base">
              <a:lnSpc>
                <a:spcPct val="150000"/>
              </a:lnSpc>
              <a:spcBef>
                <a:spcPts val="1200"/>
              </a:spcBef>
              <a:spcAft>
                <a:spcPct val="0"/>
              </a:spcAft>
            </a:pPr>
            <a:r>
              <a:rPr lang="en-US" altLang="zh-CN" sz="1600" dirty="0">
                <a:solidFill>
                  <a:prstClr val="black">
                    <a:lumMod val="50000"/>
                    <a:lumOff val="50000"/>
                  </a:prstClr>
                </a:solidFill>
                <a:cs typeface="+mn-ea"/>
                <a:sym typeface="+mn-lt"/>
              </a:rPr>
              <a:t>Click here to add content that matches the title.</a:t>
            </a:r>
          </a:p>
        </p:txBody>
      </p:sp>
      <p:sp>
        <p:nvSpPr>
          <p:cNvPr id="40" name="矩形 39">
            <a:extLst>
              <a:ext uri="{FF2B5EF4-FFF2-40B4-BE49-F238E27FC236}">
                <a16:creationId xmlns:a16="http://schemas.microsoft.com/office/drawing/2014/main" id="{78DDCCA4-4BFA-4DB6-866C-B7A9F0B6775C}"/>
              </a:ext>
            </a:extLst>
          </p:cNvPr>
          <p:cNvSpPr/>
          <p:nvPr/>
        </p:nvSpPr>
        <p:spPr>
          <a:xfrm>
            <a:off x="1649336" y="2127510"/>
            <a:ext cx="1987587" cy="2188152"/>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8080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par>
                                <p:cTn id="51" presetID="22" presetClass="entr" presetSubtype="8"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par>
                                <p:cTn id="54" presetID="22" presetClass="entr" presetSubtype="8"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childTnLst>
                          </p:cTn>
                        </p:par>
                        <p:par>
                          <p:cTn id="61" fill="hold">
                            <p:stCondLst>
                              <p:cond delay="35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C50F7D-D16D-4869-BBBC-5673877D5A86}"/>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8A504A83-B96A-4E57-9A5C-6598042F4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1644" y="0"/>
            <a:ext cx="4365523" cy="6858000"/>
          </a:xfrm>
          <a:prstGeom prst="rect">
            <a:avLst/>
          </a:prstGeom>
          <a:effectLst/>
        </p:spPr>
      </p:pic>
      <p:sp>
        <p:nvSpPr>
          <p:cNvPr id="6" name="矩形 5">
            <a:extLst>
              <a:ext uri="{FF2B5EF4-FFF2-40B4-BE49-F238E27FC236}">
                <a16:creationId xmlns:a16="http://schemas.microsoft.com/office/drawing/2014/main" id="{EA1855AA-46C2-48C3-AF88-B86E65F81EE9}"/>
              </a:ext>
            </a:extLst>
          </p:cNvPr>
          <p:cNvSpPr/>
          <p:nvPr/>
        </p:nvSpPr>
        <p:spPr>
          <a:xfrm>
            <a:off x="201561" y="221226"/>
            <a:ext cx="11783962" cy="6415548"/>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AE7A2C85-4024-4638-962B-01DEAB759E88}"/>
              </a:ext>
            </a:extLst>
          </p:cNvPr>
          <p:cNvSpPr/>
          <p:nvPr/>
        </p:nvSpPr>
        <p:spPr>
          <a:xfrm>
            <a:off x="201561" y="398855"/>
            <a:ext cx="504324" cy="515546"/>
          </a:xfrm>
          <a:prstGeom prst="parallelogram">
            <a:avLst>
              <a:gd name="adj" fmla="val 0"/>
            </a:avLst>
          </a:prstGeom>
          <a:solidFill>
            <a:srgbClr val="E91B3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0AEAC0D-B62A-4349-9424-1FE4DFFFEFB7}"/>
              </a:ext>
            </a:extLst>
          </p:cNvPr>
          <p:cNvSpPr txBox="1"/>
          <p:nvPr/>
        </p:nvSpPr>
        <p:spPr>
          <a:xfrm>
            <a:off x="733003" y="452736"/>
            <a:ext cx="1415772" cy="461665"/>
          </a:xfrm>
          <a:prstGeom prst="rect">
            <a:avLst/>
          </a:prstGeom>
          <a:noFill/>
        </p:spPr>
        <p:txBody>
          <a:bodyPr wrap="none" rtlCol="0">
            <a:spAutoFit/>
          </a:bodyPr>
          <a:lstStyle/>
          <a:p>
            <a:r>
              <a:rPr lang="zh-CN" altLang="en-US" sz="2400" dirty="0">
                <a:solidFill>
                  <a:srgbClr val="1E2836"/>
                </a:solidFill>
                <a:cs typeface="+mn-ea"/>
                <a:sym typeface="+mn-lt"/>
              </a:rPr>
              <a:t>Company introduction</a:t>
            </a:r>
          </a:p>
        </p:txBody>
      </p:sp>
      <p:sp>
        <p:nvSpPr>
          <p:cNvPr id="10" name="矩形 9">
            <a:extLst>
              <a:ext uri="{FF2B5EF4-FFF2-40B4-BE49-F238E27FC236}">
                <a16:creationId xmlns:a16="http://schemas.microsoft.com/office/drawing/2014/main" id="{80A0FD12-5A74-4782-856F-CEB307668DD5}"/>
              </a:ext>
            </a:extLst>
          </p:cNvPr>
          <p:cNvSpPr/>
          <p:nvPr/>
        </p:nvSpPr>
        <p:spPr>
          <a:xfrm>
            <a:off x="1693421" y="1276086"/>
            <a:ext cx="2031325" cy="461665"/>
          </a:xfrm>
          <a:prstGeom prst="rect">
            <a:avLst/>
          </a:prstGeom>
        </p:spPr>
        <p:txBody>
          <a:bodyPr wrap="none">
            <a:spAutoFit/>
          </a:bodyPr>
          <a:lstStyle/>
          <a:p>
            <a:r>
              <a:rPr lang="zh-CN" altLang="en-US" sz="2400" dirty="0">
                <a:solidFill>
                  <a:srgbClr val="3C4D63"/>
                </a:solidFill>
                <a:cs typeface="+mn-ea"/>
                <a:sym typeface="+mn-lt"/>
              </a:rPr>
              <a:t>Introduction to the core members</a:t>
            </a:r>
          </a:p>
        </p:txBody>
      </p:sp>
      <p:grpSp>
        <p:nvGrpSpPr>
          <p:cNvPr id="11" name="组合 10">
            <a:extLst>
              <a:ext uri="{FF2B5EF4-FFF2-40B4-BE49-F238E27FC236}">
                <a16:creationId xmlns:a16="http://schemas.microsoft.com/office/drawing/2014/main" id="{EF2A1BF1-46DA-4355-89C6-867FA2283E40}"/>
              </a:ext>
            </a:extLst>
          </p:cNvPr>
          <p:cNvGrpSpPr/>
          <p:nvPr/>
        </p:nvGrpSpPr>
        <p:grpSpPr>
          <a:xfrm>
            <a:off x="1113823" y="1271460"/>
            <a:ext cx="487216" cy="461666"/>
            <a:chOff x="282847" y="3205"/>
            <a:chExt cx="999853" cy="947419"/>
          </a:xfrm>
        </p:grpSpPr>
        <p:sp>
          <p:nvSpPr>
            <p:cNvPr id="12" name="矩形 11">
              <a:extLst>
                <a:ext uri="{FF2B5EF4-FFF2-40B4-BE49-F238E27FC236}">
                  <a16:creationId xmlns:a16="http://schemas.microsoft.com/office/drawing/2014/main" id="{EF2E619B-7B21-43DE-9DD6-BB765003EDE3}"/>
                </a:ext>
              </a:extLst>
            </p:cNvPr>
            <p:cNvSpPr/>
            <p:nvPr/>
          </p:nvSpPr>
          <p:spPr>
            <a:xfrm>
              <a:off x="282847" y="3205"/>
              <a:ext cx="999853" cy="899962"/>
            </a:xfrm>
            <a:prstGeom prst="rect">
              <a:avLst/>
            </a:prstGeom>
            <a:solidFill>
              <a:srgbClr val="3C4D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9F65E2EF-DD15-4990-A7B4-3F332BE298BD}"/>
                </a:ext>
              </a:extLst>
            </p:cNvPr>
            <p:cNvSpPr/>
            <p:nvPr/>
          </p:nvSpPr>
          <p:spPr>
            <a:xfrm>
              <a:off x="282847" y="903167"/>
              <a:ext cx="999853" cy="47457"/>
            </a:xfrm>
            <a:prstGeom prst="rect">
              <a:avLst/>
            </a:prstGeom>
            <a:solidFill>
              <a:srgbClr val="000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29B61254-05A2-4145-B428-29CD5156F30E}"/>
                </a:ext>
              </a:extLst>
            </p:cNvPr>
            <p:cNvGrpSpPr/>
            <p:nvPr/>
          </p:nvGrpSpPr>
          <p:grpSpPr>
            <a:xfrm>
              <a:off x="546849" y="253163"/>
              <a:ext cx="471847" cy="471847"/>
              <a:chOff x="546849" y="253163"/>
              <a:chExt cx="471847" cy="471847"/>
            </a:xfrm>
          </p:grpSpPr>
          <p:sp>
            <p:nvSpPr>
              <p:cNvPr id="15" name="圆角矩形 26">
                <a:extLst>
                  <a:ext uri="{FF2B5EF4-FFF2-40B4-BE49-F238E27FC236}">
                    <a16:creationId xmlns:a16="http://schemas.microsoft.com/office/drawing/2014/main" id="{E9C2959D-DFDD-49F1-8A4F-6DE4D99BEA4E}"/>
                  </a:ext>
                </a:extLst>
              </p:cNvPr>
              <p:cNvSpPr/>
              <p:nvPr/>
            </p:nvSpPr>
            <p:spPr>
              <a:xfrm>
                <a:off x="546849" y="253163"/>
                <a:ext cx="471847" cy="471847"/>
              </a:xfrm>
              <a:prstGeom prst="roundRect">
                <a:avLst>
                  <a:gd name="adj" fmla="val 94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A02B4AD2-67F3-4814-B8DA-56E59EAE8350}"/>
                  </a:ext>
                </a:extLst>
              </p:cNvPr>
              <p:cNvGrpSpPr/>
              <p:nvPr/>
            </p:nvGrpSpPr>
            <p:grpSpPr>
              <a:xfrm>
                <a:off x="649475" y="376135"/>
                <a:ext cx="266595" cy="225904"/>
                <a:chOff x="5552622" y="2014381"/>
                <a:chExt cx="325770" cy="276046"/>
              </a:xfrm>
              <a:solidFill>
                <a:schemeClr val="bg1"/>
              </a:solidFill>
            </p:grpSpPr>
            <p:grpSp>
              <p:nvGrpSpPr>
                <p:cNvPr id="17" name="组合 16">
                  <a:extLst>
                    <a:ext uri="{FF2B5EF4-FFF2-40B4-BE49-F238E27FC236}">
                      <a16:creationId xmlns:a16="http://schemas.microsoft.com/office/drawing/2014/main" id="{C5FB2E67-BF50-4A26-8AE7-1FA49831516D}"/>
                    </a:ext>
                  </a:extLst>
                </p:cNvPr>
                <p:cNvGrpSpPr/>
                <p:nvPr/>
              </p:nvGrpSpPr>
              <p:grpSpPr>
                <a:xfrm>
                  <a:off x="5552622" y="2014381"/>
                  <a:ext cx="325770" cy="54000"/>
                  <a:chOff x="5545930" y="2014381"/>
                  <a:chExt cx="325770" cy="54000"/>
                </a:xfrm>
                <a:grpFill/>
              </p:grpSpPr>
              <p:sp>
                <p:nvSpPr>
                  <p:cNvPr id="24" name="椭圆 23">
                    <a:extLst>
                      <a:ext uri="{FF2B5EF4-FFF2-40B4-BE49-F238E27FC236}">
                        <a16:creationId xmlns:a16="http://schemas.microsoft.com/office/drawing/2014/main" id="{236DF5BA-486B-415E-88CB-40D26813CAF6}"/>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矩形 24">
                    <a:extLst>
                      <a:ext uri="{FF2B5EF4-FFF2-40B4-BE49-F238E27FC236}">
                        <a16:creationId xmlns:a16="http://schemas.microsoft.com/office/drawing/2014/main" id="{D4155391-0DED-4018-8B4A-CF861C3E72C4}"/>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9D2293BD-E116-4F18-9FD2-95C7B59F8AF4}"/>
                    </a:ext>
                  </a:extLst>
                </p:cNvPr>
                <p:cNvGrpSpPr/>
                <p:nvPr/>
              </p:nvGrpSpPr>
              <p:grpSpPr>
                <a:xfrm>
                  <a:off x="5552622" y="2125404"/>
                  <a:ext cx="325770" cy="54000"/>
                  <a:chOff x="5545930" y="2014381"/>
                  <a:chExt cx="325770" cy="54000"/>
                </a:xfrm>
                <a:grpFill/>
              </p:grpSpPr>
              <p:sp>
                <p:nvSpPr>
                  <p:cNvPr id="22" name="椭圆 21">
                    <a:extLst>
                      <a:ext uri="{FF2B5EF4-FFF2-40B4-BE49-F238E27FC236}">
                        <a16:creationId xmlns:a16="http://schemas.microsoft.com/office/drawing/2014/main" id="{5221F988-D12E-4CDF-9E93-AAB765354313}"/>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3E910157-5971-4BAD-807C-592F9215D903}"/>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10176C90-CCF7-4782-B6BA-366B73FC21C8}"/>
                    </a:ext>
                  </a:extLst>
                </p:cNvPr>
                <p:cNvGrpSpPr/>
                <p:nvPr/>
              </p:nvGrpSpPr>
              <p:grpSpPr>
                <a:xfrm>
                  <a:off x="5552622" y="2236427"/>
                  <a:ext cx="325770" cy="54000"/>
                  <a:chOff x="5545930" y="2014381"/>
                  <a:chExt cx="325770" cy="54000"/>
                </a:xfrm>
                <a:grpFill/>
              </p:grpSpPr>
              <p:sp>
                <p:nvSpPr>
                  <p:cNvPr id="20" name="椭圆 19">
                    <a:extLst>
                      <a:ext uri="{FF2B5EF4-FFF2-40B4-BE49-F238E27FC236}">
                        <a16:creationId xmlns:a16="http://schemas.microsoft.com/office/drawing/2014/main" id="{029872E1-9B0E-4F3F-87C5-2E409D64366E}"/>
                      </a:ext>
                    </a:extLst>
                  </p:cNvPr>
                  <p:cNvSpPr>
                    <a:spLocks noChangeAspect="1"/>
                  </p:cNvSpPr>
                  <p:nvPr/>
                </p:nvSpPr>
                <p:spPr>
                  <a:xfrm>
                    <a:off x="5545930" y="20143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a:extLst>
                      <a:ext uri="{FF2B5EF4-FFF2-40B4-BE49-F238E27FC236}">
                        <a16:creationId xmlns:a16="http://schemas.microsoft.com/office/drawing/2014/main" id="{333E6F04-6F57-4BF5-BE94-4845F04A0A5D}"/>
                      </a:ext>
                    </a:extLst>
                  </p:cNvPr>
                  <p:cNvSpPr/>
                  <p:nvPr/>
                </p:nvSpPr>
                <p:spPr>
                  <a:xfrm>
                    <a:off x="5619700" y="2034181"/>
                    <a:ext cx="252000" cy="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grpSp>
      </p:grpSp>
      <p:sp>
        <p:nvSpPr>
          <p:cNvPr id="26" name="Rectangle 4">
            <a:extLst>
              <a:ext uri="{FF2B5EF4-FFF2-40B4-BE49-F238E27FC236}">
                <a16:creationId xmlns:a16="http://schemas.microsoft.com/office/drawing/2014/main" id="{B1889BAB-E54E-47CC-B593-8B5251E2DDC5}"/>
              </a:ext>
            </a:extLst>
          </p:cNvPr>
          <p:cNvSpPr/>
          <p:nvPr/>
        </p:nvSpPr>
        <p:spPr>
          <a:xfrm>
            <a:off x="6254012" y="4086684"/>
            <a:ext cx="2159733" cy="139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2400" dirty="0">
                <a:solidFill>
                  <a:schemeClr val="accent1">
                    <a:lumMod val="50000"/>
                  </a:schemeClr>
                </a:solidFill>
                <a:effectLst/>
                <a:cs typeface="+mn-ea"/>
                <a:sym typeface="+mn-lt"/>
              </a:rPr>
              <a:t>name</a:t>
            </a:r>
            <a:endParaRPr lang="en-US" altLang="zh-CN" sz="1400" dirty="0">
              <a:solidFill>
                <a:schemeClr val="tx1">
                  <a:lumMod val="50000"/>
                  <a:lumOff val="50000"/>
                </a:schemeClr>
              </a:solidFill>
              <a:effectLst/>
              <a:cs typeface="+mn-ea"/>
              <a:sym typeface="+mn-lt"/>
            </a:endParaRPr>
          </a:p>
          <a:p>
            <a:pPr fontAlgn="base">
              <a:lnSpc>
                <a:spcPct val="150000"/>
              </a:lnSpc>
              <a:spcBef>
                <a:spcPct val="0"/>
              </a:spcBef>
              <a:spcAft>
                <a:spcPct val="0"/>
              </a:spcAft>
            </a:pPr>
            <a:r>
              <a:rPr lang="zh-CN" altLang="en-US" sz="1400" dirty="0">
                <a:solidFill>
                  <a:schemeClr val="tx1">
                    <a:lumMod val="50000"/>
                    <a:lumOff val="50000"/>
                  </a:schemeClr>
                </a:solidFill>
                <a:effectLst/>
                <a:cs typeface="+mn-ea"/>
                <a:sym typeface="+mn-lt"/>
              </a:rPr>
              <a:t>Good at video editing, picture processing</a:t>
            </a:r>
            <a:endParaRPr lang="en-US" sz="1400" dirty="0">
              <a:solidFill>
                <a:schemeClr val="tx1">
                  <a:lumMod val="50000"/>
                  <a:lumOff val="50000"/>
                </a:schemeClr>
              </a:solidFill>
              <a:effectLst/>
              <a:cs typeface="+mn-ea"/>
              <a:sym typeface="+mn-lt"/>
            </a:endParaRPr>
          </a:p>
          <a:p>
            <a:pPr fontAlgn="base">
              <a:lnSpc>
                <a:spcPct val="150000"/>
              </a:lnSpc>
              <a:spcBef>
                <a:spcPct val="0"/>
              </a:spcBef>
              <a:spcAft>
                <a:spcPct val="0"/>
              </a:spcAft>
            </a:pPr>
            <a:r>
              <a:rPr lang="zh-CN" altLang="en-US" sz="1400" dirty="0">
                <a:solidFill>
                  <a:schemeClr val="tx1">
                    <a:lumMod val="50000"/>
                    <a:lumOff val="50000"/>
                  </a:schemeClr>
                </a:solidFill>
                <a:effectLst/>
                <a:cs typeface="+mn-ea"/>
                <a:sym typeface="+mn-lt"/>
              </a:rPr>
              <a:t>Responsible for editing videos</a:t>
            </a:r>
            <a:endParaRPr lang="en-US" altLang="zh-CN" sz="1400" dirty="0">
              <a:solidFill>
                <a:schemeClr val="tx1">
                  <a:lumMod val="50000"/>
                  <a:lumOff val="50000"/>
                </a:schemeClr>
              </a:solidFill>
              <a:effectLst/>
              <a:cs typeface="+mn-ea"/>
              <a:sym typeface="+mn-lt"/>
            </a:endParaRPr>
          </a:p>
          <a:p>
            <a:pPr fontAlgn="base">
              <a:lnSpc>
                <a:spcPct val="150000"/>
              </a:lnSpc>
              <a:spcBef>
                <a:spcPct val="0"/>
              </a:spcBef>
              <a:spcAft>
                <a:spcPct val="0"/>
              </a:spcAft>
            </a:pPr>
            <a:endParaRPr lang="en-US" sz="1400" dirty="0">
              <a:solidFill>
                <a:schemeClr val="tx1">
                  <a:lumMod val="50000"/>
                  <a:lumOff val="50000"/>
                </a:schemeClr>
              </a:solidFill>
              <a:effectLst/>
              <a:cs typeface="+mn-ea"/>
              <a:sym typeface="+mn-lt"/>
            </a:endParaRPr>
          </a:p>
        </p:txBody>
      </p:sp>
      <p:sp>
        <p:nvSpPr>
          <p:cNvPr id="27" name="Rectangle 4">
            <a:extLst>
              <a:ext uri="{FF2B5EF4-FFF2-40B4-BE49-F238E27FC236}">
                <a16:creationId xmlns:a16="http://schemas.microsoft.com/office/drawing/2014/main" id="{E7C76AB6-E007-4118-BD47-394A475E9722}"/>
              </a:ext>
            </a:extLst>
          </p:cNvPr>
          <p:cNvSpPr/>
          <p:nvPr/>
        </p:nvSpPr>
        <p:spPr>
          <a:xfrm>
            <a:off x="3845167" y="4086684"/>
            <a:ext cx="2100282" cy="154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2400" dirty="0">
                <a:solidFill>
                  <a:schemeClr val="accent1">
                    <a:lumMod val="50000"/>
                  </a:schemeClr>
                </a:solidFill>
                <a:cs typeface="+mn-ea"/>
                <a:sym typeface="+mn-lt"/>
              </a:rPr>
              <a:t>name</a:t>
            </a:r>
            <a:endParaRPr lang="en-US" altLang="zh-CN" sz="1400" dirty="0">
              <a:solidFill>
                <a:schemeClr val="accent2"/>
              </a:solidFill>
              <a:effectLst/>
              <a:cs typeface="+mn-ea"/>
              <a:sym typeface="+mn-lt"/>
            </a:endParaRPr>
          </a:p>
          <a:p>
            <a:pPr fontAlgn="base">
              <a:lnSpc>
                <a:spcPct val="150000"/>
              </a:lnSpc>
              <a:spcBef>
                <a:spcPct val="0"/>
              </a:spcBef>
              <a:spcAft>
                <a:spcPct val="0"/>
              </a:spcAft>
            </a:pPr>
            <a:r>
              <a:rPr lang="zh-CN" altLang="en-US" sz="1400" dirty="0">
                <a:solidFill>
                  <a:schemeClr val="tx1">
                    <a:lumMod val="50000"/>
                    <a:lumOff val="50000"/>
                  </a:schemeClr>
                </a:solidFill>
                <a:effectLst/>
                <a:cs typeface="+mn-ea"/>
                <a:sym typeface="+mn-lt"/>
              </a:rPr>
              <a:t>Health practitioner</a:t>
            </a:r>
            <a:endParaRPr lang="en-US" altLang="zh-CN" sz="1400" dirty="0">
              <a:solidFill>
                <a:schemeClr val="tx1">
                  <a:lumMod val="50000"/>
                  <a:lumOff val="50000"/>
                </a:schemeClr>
              </a:solidFill>
              <a:effectLst/>
              <a:cs typeface="+mn-ea"/>
              <a:sym typeface="+mn-lt"/>
            </a:endParaRPr>
          </a:p>
          <a:p>
            <a:pPr fontAlgn="base">
              <a:lnSpc>
                <a:spcPct val="150000"/>
              </a:lnSpc>
              <a:spcBef>
                <a:spcPct val="0"/>
              </a:spcBef>
              <a:spcAft>
                <a:spcPct val="0"/>
              </a:spcAft>
            </a:pPr>
            <a:r>
              <a:rPr lang="zh-CN" altLang="en-US" sz="1400" dirty="0">
                <a:solidFill>
                  <a:schemeClr val="tx1">
                    <a:lumMod val="50000"/>
                    <a:lumOff val="50000"/>
                  </a:schemeClr>
                </a:solidFill>
                <a:effectLst/>
                <a:cs typeface="+mn-ea"/>
                <a:sym typeface="+mn-lt"/>
              </a:rPr>
              <a:t>Responsible for video recording of healthy eating programs</a:t>
            </a:r>
            <a:endParaRPr lang="en-US" altLang="zh-CN" sz="1400" dirty="0">
              <a:solidFill>
                <a:schemeClr val="tx1">
                  <a:lumMod val="50000"/>
                  <a:lumOff val="50000"/>
                </a:schemeClr>
              </a:solidFill>
              <a:effectLst/>
              <a:cs typeface="+mn-ea"/>
              <a:sym typeface="+mn-lt"/>
            </a:endParaRPr>
          </a:p>
          <a:p>
            <a:pPr fontAlgn="base">
              <a:lnSpc>
                <a:spcPct val="150000"/>
              </a:lnSpc>
              <a:spcBef>
                <a:spcPct val="0"/>
              </a:spcBef>
              <a:spcAft>
                <a:spcPct val="0"/>
              </a:spcAft>
            </a:pPr>
            <a:endParaRPr lang="en-US" altLang="zh-CN" sz="1400" dirty="0">
              <a:solidFill>
                <a:schemeClr val="tx1">
                  <a:lumMod val="50000"/>
                  <a:lumOff val="50000"/>
                </a:schemeClr>
              </a:solidFill>
              <a:effectLst/>
              <a:cs typeface="+mn-ea"/>
              <a:sym typeface="+mn-lt"/>
            </a:endParaRPr>
          </a:p>
        </p:txBody>
      </p:sp>
      <p:sp>
        <p:nvSpPr>
          <p:cNvPr id="28" name="Rectangle 4">
            <a:extLst>
              <a:ext uri="{FF2B5EF4-FFF2-40B4-BE49-F238E27FC236}">
                <a16:creationId xmlns:a16="http://schemas.microsoft.com/office/drawing/2014/main" id="{0B380EFD-E9D1-40BB-8EA5-585DC7CB17F2}"/>
              </a:ext>
            </a:extLst>
          </p:cNvPr>
          <p:cNvSpPr/>
          <p:nvPr/>
        </p:nvSpPr>
        <p:spPr>
          <a:xfrm>
            <a:off x="8769685" y="4086684"/>
            <a:ext cx="2286787" cy="1392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2400" dirty="0">
                <a:solidFill>
                  <a:schemeClr val="accent1">
                    <a:lumMod val="50000"/>
                  </a:schemeClr>
                </a:solidFill>
                <a:effectLst/>
                <a:cs typeface="+mn-ea"/>
                <a:sym typeface="+mn-lt"/>
              </a:rPr>
              <a:t>name</a:t>
            </a:r>
            <a:endParaRPr lang="en-US" altLang="zh-CN" sz="1400" dirty="0">
              <a:solidFill>
                <a:schemeClr val="tx1">
                  <a:lumMod val="50000"/>
                  <a:lumOff val="50000"/>
                </a:schemeClr>
              </a:solidFill>
              <a:effectLst/>
              <a:cs typeface="+mn-ea"/>
              <a:sym typeface="+mn-lt"/>
            </a:endParaRPr>
          </a:p>
          <a:p>
            <a:pPr fontAlgn="base">
              <a:lnSpc>
                <a:spcPct val="150000"/>
              </a:lnSpc>
              <a:spcBef>
                <a:spcPct val="0"/>
              </a:spcBef>
              <a:spcAft>
                <a:spcPct val="0"/>
              </a:spcAft>
            </a:pPr>
            <a:r>
              <a:rPr lang="zh-CN" altLang="en-US" sz="1400" dirty="0">
                <a:solidFill>
                  <a:schemeClr val="tx1">
                    <a:lumMod val="50000"/>
                    <a:lumOff val="50000"/>
                  </a:schemeClr>
                </a:solidFill>
                <a:effectLst/>
                <a:cs typeface="+mn-ea"/>
                <a:sym typeface="+mn-lt"/>
              </a:rPr>
              <a:t>Broadcast host professional</a:t>
            </a:r>
            <a:endParaRPr lang="en-US" altLang="zh-CN" sz="1400" dirty="0">
              <a:solidFill>
                <a:schemeClr val="tx1">
                  <a:lumMod val="50000"/>
                  <a:lumOff val="50000"/>
                </a:schemeClr>
              </a:solidFill>
              <a:effectLst/>
              <a:cs typeface="+mn-ea"/>
              <a:sym typeface="+mn-lt"/>
            </a:endParaRPr>
          </a:p>
          <a:p>
            <a:pPr fontAlgn="base">
              <a:lnSpc>
                <a:spcPct val="150000"/>
              </a:lnSpc>
              <a:spcBef>
                <a:spcPct val="0"/>
              </a:spcBef>
              <a:spcAft>
                <a:spcPct val="0"/>
              </a:spcAft>
            </a:pPr>
            <a:r>
              <a:rPr lang="zh-CN" altLang="en-US" sz="1400" dirty="0">
                <a:solidFill>
                  <a:schemeClr val="tx1">
                    <a:lumMod val="50000"/>
                    <a:lumOff val="50000"/>
                  </a:schemeClr>
                </a:solidFill>
                <a:effectLst/>
                <a:cs typeface="+mn-ea"/>
                <a:sym typeface="+mn-lt"/>
              </a:rPr>
              <a:t>Responsible for video dubbing and commentary</a:t>
            </a:r>
            <a:endParaRPr lang="en-US" altLang="zh-CN" sz="1400" dirty="0">
              <a:solidFill>
                <a:schemeClr val="tx1">
                  <a:lumMod val="50000"/>
                  <a:lumOff val="50000"/>
                </a:schemeClr>
              </a:solidFill>
              <a:effectLst/>
              <a:cs typeface="+mn-ea"/>
              <a:sym typeface="+mn-lt"/>
            </a:endParaRPr>
          </a:p>
        </p:txBody>
      </p:sp>
      <p:sp>
        <p:nvSpPr>
          <p:cNvPr id="29" name="Rectangle 4">
            <a:extLst>
              <a:ext uri="{FF2B5EF4-FFF2-40B4-BE49-F238E27FC236}">
                <a16:creationId xmlns:a16="http://schemas.microsoft.com/office/drawing/2014/main" id="{3DB2A7A5-D481-400B-9908-57BF4A316F79}"/>
              </a:ext>
            </a:extLst>
          </p:cNvPr>
          <p:cNvSpPr/>
          <p:nvPr/>
        </p:nvSpPr>
        <p:spPr>
          <a:xfrm>
            <a:off x="1269774" y="4086684"/>
            <a:ext cx="2165767" cy="154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2400" dirty="0">
                <a:solidFill>
                  <a:schemeClr val="accent1">
                    <a:lumMod val="50000"/>
                  </a:schemeClr>
                </a:solidFill>
                <a:cs typeface="+mn-ea"/>
                <a:sym typeface="+mn-lt"/>
              </a:rPr>
              <a:t>name</a:t>
            </a:r>
            <a:endParaRPr lang="en-US" altLang="zh-CN" sz="1400" dirty="0">
              <a:solidFill>
                <a:schemeClr val="accent2"/>
              </a:solidFill>
              <a:effectLst/>
              <a:cs typeface="+mn-ea"/>
              <a:sym typeface="+mn-lt"/>
            </a:endParaRPr>
          </a:p>
          <a:p>
            <a:pPr fontAlgn="base">
              <a:lnSpc>
                <a:spcPct val="150000"/>
              </a:lnSpc>
              <a:spcBef>
                <a:spcPct val="0"/>
              </a:spcBef>
              <a:spcAft>
                <a:spcPct val="0"/>
              </a:spcAft>
            </a:pPr>
            <a:r>
              <a:rPr lang="zh-CN" altLang="en-US" sz="1400" dirty="0">
                <a:solidFill>
                  <a:schemeClr val="tx1">
                    <a:lumMod val="50000"/>
                    <a:lumOff val="50000"/>
                  </a:schemeClr>
                </a:solidFill>
                <a:effectLst/>
                <a:cs typeface="+mn-ea"/>
                <a:sym typeface="+mn-lt"/>
              </a:rPr>
              <a:t>A full-time lawyer</a:t>
            </a:r>
            <a:endParaRPr lang="en-US" altLang="zh-CN" sz="1400" dirty="0">
              <a:solidFill>
                <a:schemeClr val="tx1">
                  <a:lumMod val="50000"/>
                  <a:lumOff val="50000"/>
                </a:schemeClr>
              </a:solidFill>
              <a:effectLst/>
              <a:cs typeface="+mn-ea"/>
              <a:sym typeface="+mn-lt"/>
            </a:endParaRPr>
          </a:p>
          <a:p>
            <a:pPr fontAlgn="base">
              <a:lnSpc>
                <a:spcPct val="150000"/>
              </a:lnSpc>
              <a:spcBef>
                <a:spcPct val="0"/>
              </a:spcBef>
              <a:spcAft>
                <a:spcPct val="0"/>
              </a:spcAft>
            </a:pPr>
            <a:r>
              <a:rPr lang="zh-CN" altLang="en-US" sz="1400" dirty="0">
                <a:solidFill>
                  <a:schemeClr val="tx1">
                    <a:lumMod val="50000"/>
                    <a:lumOff val="50000"/>
                  </a:schemeClr>
                </a:solidFill>
                <a:effectLst/>
                <a:cs typeface="+mn-ea"/>
                <a:sym typeface="+mn-lt"/>
              </a:rPr>
              <a:t>Responsible for legal counsel, drafting and reviewing contracts and other legal matters</a:t>
            </a:r>
            <a:endParaRPr lang="en-US" altLang="zh-CN" sz="1400" dirty="0">
              <a:solidFill>
                <a:schemeClr val="tx1">
                  <a:lumMod val="50000"/>
                  <a:lumOff val="50000"/>
                </a:schemeClr>
              </a:solidFill>
              <a:effectLst/>
              <a:cs typeface="+mn-ea"/>
              <a:sym typeface="+mn-lt"/>
            </a:endParaRPr>
          </a:p>
          <a:p>
            <a:pPr fontAlgn="base">
              <a:lnSpc>
                <a:spcPct val="150000"/>
              </a:lnSpc>
              <a:spcBef>
                <a:spcPct val="0"/>
              </a:spcBef>
              <a:spcAft>
                <a:spcPct val="0"/>
              </a:spcAft>
            </a:pPr>
            <a:endParaRPr lang="en-US" altLang="zh-CN" sz="1400" dirty="0">
              <a:solidFill>
                <a:schemeClr val="tx1">
                  <a:lumMod val="50000"/>
                  <a:lumOff val="50000"/>
                </a:schemeClr>
              </a:solidFill>
              <a:effectLst/>
              <a:cs typeface="+mn-ea"/>
              <a:sym typeface="+mn-lt"/>
            </a:endParaRPr>
          </a:p>
        </p:txBody>
      </p:sp>
      <p:sp>
        <p:nvSpPr>
          <p:cNvPr id="30" name="矩形 29">
            <a:extLst>
              <a:ext uri="{FF2B5EF4-FFF2-40B4-BE49-F238E27FC236}">
                <a16:creationId xmlns:a16="http://schemas.microsoft.com/office/drawing/2014/main" id="{E454D728-FA9B-4F58-BAB0-31B8404998B4}"/>
              </a:ext>
            </a:extLst>
          </p:cNvPr>
          <p:cNvSpPr/>
          <p:nvPr/>
        </p:nvSpPr>
        <p:spPr>
          <a:xfrm>
            <a:off x="1292476" y="2071686"/>
            <a:ext cx="2165767" cy="1927653"/>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8CA20B5F-67D0-415B-BA1B-8BC5D4F060E4}"/>
              </a:ext>
            </a:extLst>
          </p:cNvPr>
          <p:cNvSpPr/>
          <p:nvPr/>
        </p:nvSpPr>
        <p:spPr>
          <a:xfrm>
            <a:off x="3770227" y="2071686"/>
            <a:ext cx="2165767" cy="1927653"/>
          </a:xfrm>
          <a:prstGeom prst="rect">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a16="http://schemas.microsoft.com/office/drawing/2014/main" id="{143F9CC3-1290-4030-9E62-DC15AE342534}"/>
              </a:ext>
            </a:extLst>
          </p:cNvPr>
          <p:cNvSpPr/>
          <p:nvPr/>
        </p:nvSpPr>
        <p:spPr>
          <a:xfrm>
            <a:off x="6247978" y="2071686"/>
            <a:ext cx="2165767" cy="1927653"/>
          </a:xfrm>
          <a:prstGeom prst="rect">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a16="http://schemas.microsoft.com/office/drawing/2014/main" id="{B617CD42-C4EA-40F9-8990-E9D7D933AB6D}"/>
              </a:ext>
            </a:extLst>
          </p:cNvPr>
          <p:cNvSpPr/>
          <p:nvPr/>
        </p:nvSpPr>
        <p:spPr>
          <a:xfrm>
            <a:off x="8725730" y="2071686"/>
            <a:ext cx="2165767" cy="1927653"/>
          </a:xfrm>
          <a:prstGeom prst="rect">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6181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2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300"/>
                                        <p:tgtEl>
                                          <p:spTgt spid="26"/>
                                        </p:tgtEl>
                                      </p:cBhvr>
                                    </p:animEffect>
                                  </p:childTnLst>
                                </p:cTn>
                              </p:par>
                            </p:childTnLst>
                          </p:cTn>
                        </p:par>
                        <p:par>
                          <p:cTn id="19" fill="hold">
                            <p:stCondLst>
                              <p:cond delay="18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300"/>
                                        <p:tgtEl>
                                          <p:spTgt spid="27"/>
                                        </p:tgtEl>
                                      </p:cBhvr>
                                    </p:animEffect>
                                  </p:childTnLst>
                                </p:cTn>
                              </p:par>
                            </p:childTnLst>
                          </p:cTn>
                        </p:par>
                        <p:par>
                          <p:cTn id="23" fill="hold">
                            <p:stCondLst>
                              <p:cond delay="2100"/>
                            </p:stCondLst>
                            <p:childTnLst>
                              <p:par>
                                <p:cTn id="24" presetID="22" presetClass="entr" presetSubtype="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300"/>
                                        <p:tgtEl>
                                          <p:spTgt spid="28"/>
                                        </p:tgtEl>
                                      </p:cBhvr>
                                    </p:animEffect>
                                  </p:childTnLst>
                                </p:cTn>
                              </p:par>
                            </p:childTnLst>
                          </p:cTn>
                        </p:par>
                        <p:par>
                          <p:cTn id="27" fill="hold">
                            <p:stCondLst>
                              <p:cond delay="24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300"/>
                                        <p:tgtEl>
                                          <p:spTgt spid="29"/>
                                        </p:tgtEl>
                                      </p:cBhvr>
                                    </p:animEffect>
                                  </p:childTnLst>
                                </p:cTn>
                              </p:par>
                            </p:childTnLst>
                          </p:cTn>
                        </p:par>
                        <p:par>
                          <p:cTn id="31" fill="hold">
                            <p:stCondLst>
                              <p:cond delay="2700"/>
                            </p:stCondLst>
                            <p:childTnLst>
                              <p:par>
                                <p:cTn id="32" presetID="42"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3700"/>
                            </p:stCondLst>
                            <p:childTnLst>
                              <p:par>
                                <p:cTn id="38" presetID="42"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4700"/>
                            </p:stCondLst>
                            <p:childTnLst>
                              <p:par>
                                <p:cTn id="44" presetID="42"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5700"/>
                            </p:stCondLst>
                            <p:childTnLst>
                              <p:par>
                                <p:cTn id="50" presetID="42"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43F5F0-8791-4652-BC71-8CE8CFA38098}"/>
              </a:ext>
            </a:extLst>
          </p:cNvPr>
          <p:cNvSpPr/>
          <p:nvPr/>
        </p:nvSpPr>
        <p:spPr>
          <a:xfrm>
            <a:off x="0" y="0"/>
            <a:ext cx="12192000" cy="6858000"/>
          </a:xfrm>
          <a:prstGeom prst="rect">
            <a:avLst/>
          </a:prstGeom>
          <a:solidFill>
            <a:srgbClr val="1E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F38524BD-D17B-4C29-AFEB-F8D949F4FD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04" y="0"/>
            <a:ext cx="4365523" cy="6858000"/>
          </a:xfrm>
          <a:prstGeom prst="rect">
            <a:avLst/>
          </a:prstGeom>
          <a:effectLst/>
        </p:spPr>
      </p:pic>
      <p:sp>
        <p:nvSpPr>
          <p:cNvPr id="6" name="圆角矩形 18">
            <a:extLst>
              <a:ext uri="{FF2B5EF4-FFF2-40B4-BE49-F238E27FC236}">
                <a16:creationId xmlns:a16="http://schemas.microsoft.com/office/drawing/2014/main" id="{F54FFB74-BBCE-40D8-A289-96528A9AB879}"/>
              </a:ext>
            </a:extLst>
          </p:cNvPr>
          <p:cNvSpPr/>
          <p:nvPr/>
        </p:nvSpPr>
        <p:spPr>
          <a:xfrm>
            <a:off x="4141023" y="2707017"/>
            <a:ext cx="1659429" cy="1667234"/>
          </a:xfrm>
          <a:prstGeom prst="roundRect">
            <a:avLst>
              <a:gd name="adj" fmla="val 8846"/>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8B34C77C-6FF2-4BCF-A0E6-D96DF5F59BE9}"/>
              </a:ext>
            </a:extLst>
          </p:cNvPr>
          <p:cNvSpPr txBox="1"/>
          <p:nvPr/>
        </p:nvSpPr>
        <p:spPr>
          <a:xfrm>
            <a:off x="4495895" y="2537797"/>
            <a:ext cx="1116010" cy="1446550"/>
          </a:xfrm>
          <a:prstGeom prst="rect">
            <a:avLst/>
          </a:prstGeom>
          <a:noFill/>
        </p:spPr>
        <p:txBody>
          <a:bodyPr wrap="none" rtlCol="0">
            <a:spAutoFit/>
          </a:bodyPr>
          <a:lstStyle>
            <a:defPPr>
              <a:defRPr lang="zh-CN"/>
            </a:defPPr>
            <a:lvl1pPr algn="ctr">
              <a:defRPr sz="8800">
                <a:solidFill>
                  <a:schemeClr val="bg1"/>
                </a:solidFill>
                <a:latin typeface="Agency FB" panose="020B0503020202020204" pitchFamily="34" charset="0"/>
                <a:cs typeface="+mn-ea"/>
              </a:defRPr>
            </a:lvl1pPr>
          </a:lstStyle>
          <a:p>
            <a:r>
              <a:rPr lang="en-US" altLang="zh-CN" dirty="0">
                <a:sym typeface="+mn-lt"/>
              </a:rPr>
              <a:t>02</a:t>
            </a:r>
            <a:endParaRPr lang="zh-CN" altLang="en-US" dirty="0">
              <a:sym typeface="+mn-lt"/>
            </a:endParaRPr>
          </a:p>
        </p:txBody>
      </p:sp>
      <p:sp>
        <p:nvSpPr>
          <p:cNvPr id="8" name="文本框 7">
            <a:extLst>
              <a:ext uri="{FF2B5EF4-FFF2-40B4-BE49-F238E27FC236}">
                <a16:creationId xmlns:a16="http://schemas.microsoft.com/office/drawing/2014/main" id="{74AA44C2-44AB-4752-8823-184864D98174}"/>
              </a:ext>
            </a:extLst>
          </p:cNvPr>
          <p:cNvSpPr txBox="1"/>
          <p:nvPr/>
        </p:nvSpPr>
        <p:spPr>
          <a:xfrm>
            <a:off x="4139226" y="3818616"/>
            <a:ext cx="1767663" cy="461665"/>
          </a:xfrm>
          <a:prstGeom prst="rect">
            <a:avLst/>
          </a:prstGeom>
          <a:noFill/>
        </p:spPr>
        <p:txBody>
          <a:bodyPr wrap="none" rtlCol="0">
            <a:spAutoFit/>
          </a:bodyPr>
          <a:lstStyle/>
          <a:p>
            <a:r>
              <a:rPr lang="en-US" altLang="zh-CN" sz="2400" dirty="0">
                <a:solidFill>
                  <a:schemeClr val="bg1"/>
                </a:solidFill>
                <a:cs typeface="+mn-ea"/>
                <a:sym typeface="+mn-lt"/>
              </a:rPr>
              <a:t>PART TWO</a:t>
            </a:r>
            <a:endParaRPr lang="zh-CN" altLang="en-US" sz="2400" dirty="0">
              <a:solidFill>
                <a:schemeClr val="bg1"/>
              </a:solidFill>
              <a:cs typeface="+mn-ea"/>
              <a:sym typeface="+mn-lt"/>
            </a:endParaRPr>
          </a:p>
        </p:txBody>
      </p:sp>
      <p:sp>
        <p:nvSpPr>
          <p:cNvPr id="9" name="文本框 8">
            <a:extLst>
              <a:ext uri="{FF2B5EF4-FFF2-40B4-BE49-F238E27FC236}">
                <a16:creationId xmlns:a16="http://schemas.microsoft.com/office/drawing/2014/main" id="{BFDB2735-86F8-40E7-85C8-27567CEF3B88}"/>
              </a:ext>
            </a:extLst>
          </p:cNvPr>
          <p:cNvSpPr txBox="1"/>
          <p:nvPr/>
        </p:nvSpPr>
        <p:spPr>
          <a:xfrm>
            <a:off x="6132049" y="2169042"/>
            <a:ext cx="4857247" cy="1200329"/>
          </a:xfrm>
          <a:prstGeom prst="rect">
            <a:avLst/>
          </a:prstGeom>
          <a:noFill/>
        </p:spPr>
        <p:txBody>
          <a:bodyPr wrap="square" rtlCol="0">
            <a:spAutoFit/>
          </a:bodyPr>
          <a:lstStyle/>
          <a:p>
            <a:r>
              <a:rPr lang="zh-CN" altLang="en-US" sz="3600" dirty="0">
                <a:solidFill>
                  <a:schemeClr val="bg1"/>
                </a:solidFill>
                <a:cs typeface="+mn-ea"/>
                <a:sym typeface="+mn-lt"/>
              </a:rPr>
              <a:t>An introduction to the project</a:t>
            </a:r>
          </a:p>
        </p:txBody>
      </p:sp>
      <p:sp>
        <p:nvSpPr>
          <p:cNvPr id="10" name="文本框 9">
            <a:extLst>
              <a:ext uri="{FF2B5EF4-FFF2-40B4-BE49-F238E27FC236}">
                <a16:creationId xmlns:a16="http://schemas.microsoft.com/office/drawing/2014/main" id="{C95F4595-6838-4221-B051-A9B308800BC0}"/>
              </a:ext>
            </a:extLst>
          </p:cNvPr>
          <p:cNvSpPr txBox="1"/>
          <p:nvPr/>
        </p:nvSpPr>
        <p:spPr>
          <a:xfrm>
            <a:off x="6136003" y="3349849"/>
            <a:ext cx="5433145" cy="777649"/>
          </a:xfrm>
          <a:prstGeom prst="rect">
            <a:avLst/>
          </a:prstGeom>
          <a:noFill/>
        </p:spPr>
        <p:txBody>
          <a:bodyPr wrap="square" rtlCol="0">
            <a:spAutoFit/>
          </a:bodyPr>
          <a:lstStyle/>
          <a:p>
            <a:pPr>
              <a:lnSpc>
                <a:spcPct val="140000"/>
              </a:lnSpc>
            </a:pPr>
            <a:r>
              <a:rPr lang="zh-CN" altLang="en-US" sz="1100" dirty="0">
                <a:solidFill>
                  <a:schemeClr val="bg1"/>
                </a:solidFill>
                <a:cs typeface="+mn-ea"/>
                <a:sym typeface="+mn-lt"/>
              </a:rPr>
              <a:t>Add a detailed text description here, suggesting that it is relevant to the title and consistent with the overall language style, and that the language description be as concise and vivid as possible.</a:t>
            </a:r>
          </a:p>
        </p:txBody>
      </p:sp>
      <p:cxnSp>
        <p:nvCxnSpPr>
          <p:cNvPr id="23" name="直接连接符 22">
            <a:extLst>
              <a:ext uri="{FF2B5EF4-FFF2-40B4-BE49-F238E27FC236}">
                <a16:creationId xmlns:a16="http://schemas.microsoft.com/office/drawing/2014/main" id="{5C98BA34-7E99-40ED-835A-31F630659382}"/>
              </a:ext>
            </a:extLst>
          </p:cNvPr>
          <p:cNvCxnSpPr>
            <a:cxnSpLocks/>
          </p:cNvCxnSpPr>
          <p:nvPr/>
        </p:nvCxnSpPr>
        <p:spPr>
          <a:xfrm>
            <a:off x="6228270" y="4276629"/>
            <a:ext cx="4876801"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平行四边形 25">
            <a:extLst>
              <a:ext uri="{FF2B5EF4-FFF2-40B4-BE49-F238E27FC236}">
                <a16:creationId xmlns:a16="http://schemas.microsoft.com/office/drawing/2014/main" id="{F2EE8903-6001-409E-8237-69E866E4A14E}"/>
              </a:ext>
            </a:extLst>
          </p:cNvPr>
          <p:cNvSpPr/>
          <p:nvPr/>
        </p:nvSpPr>
        <p:spPr>
          <a:xfrm>
            <a:off x="11691630" y="177629"/>
            <a:ext cx="504324" cy="645499"/>
          </a:xfrm>
          <a:prstGeom prst="parallelogram">
            <a:avLst>
              <a:gd name="adj" fmla="val 0"/>
            </a:avLst>
          </a:prstGeom>
          <a:solidFill>
            <a:srgbClr val="E91B3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D012A8FA-16D9-4408-8B36-6771F2A40DCF}"/>
              </a:ext>
            </a:extLst>
          </p:cNvPr>
          <p:cNvSpPr/>
          <p:nvPr/>
        </p:nvSpPr>
        <p:spPr>
          <a:xfrm>
            <a:off x="10917233" y="184482"/>
            <a:ext cx="949299" cy="646331"/>
          </a:xfrm>
          <a:prstGeom prst="roundRect">
            <a:avLst>
              <a:gd name="adj" fmla="val 0"/>
            </a:avLst>
          </a:prstGeom>
        </p:spPr>
        <p:txBody>
          <a:bodyPr wrap="none">
            <a:spAutoFit/>
          </a:bodyPr>
          <a:lstStyle/>
          <a:p>
            <a:r>
              <a:rPr lang="en-US" altLang="zh-CN"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rPr>
              <a:t>LOGO</a:t>
            </a:r>
            <a:endParaRPr lang="zh-CN" altLang="en-US" sz="3600" dirty="0">
              <a:solidFill>
                <a:schemeClr val="bg1"/>
              </a:solidFill>
              <a:effectLst>
                <a:outerShdw blurRad="50800" dist="38100" dir="2700000" sx="102000" sy="102000" algn="tl" rotWithShape="0">
                  <a:prstClr val="black">
                    <a:alpha val="82000"/>
                  </a:prstClr>
                </a:outerShdw>
              </a:effectLst>
              <a:latin typeface="Agency FB" panose="020B0503020202020204" pitchFamily="34" charset="0"/>
              <a:cs typeface="+mn-ea"/>
              <a:sym typeface="+mn-lt"/>
            </a:endParaRPr>
          </a:p>
        </p:txBody>
      </p:sp>
      <p:sp>
        <p:nvSpPr>
          <p:cNvPr id="28" name="矩形: 圆角 27">
            <a:extLst>
              <a:ext uri="{FF2B5EF4-FFF2-40B4-BE49-F238E27FC236}">
                <a16:creationId xmlns:a16="http://schemas.microsoft.com/office/drawing/2014/main" id="{56CD8651-11FE-4C1B-81AC-238E7DA95098}"/>
              </a:ext>
            </a:extLst>
          </p:cNvPr>
          <p:cNvSpPr/>
          <p:nvPr/>
        </p:nvSpPr>
        <p:spPr>
          <a:xfrm>
            <a:off x="10161436" y="458132"/>
            <a:ext cx="1829447" cy="3802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solidFill>
                  <a:schemeClr val="bg1"/>
                </a:solidFill>
                <a:effectLst>
                  <a:outerShdw blurRad="50800" dist="38100" dir="2700000" sx="103000" sy="103000" algn="tl" rotWithShape="0">
                    <a:prstClr val="black">
                      <a:alpha val="40000"/>
                    </a:prstClr>
                  </a:outerShdw>
                </a:effectLst>
                <a:cs typeface="+mn-ea"/>
                <a:sym typeface="+mn-lt"/>
              </a:rPr>
              <a:t>Company Name</a:t>
            </a:r>
            <a:endParaRPr lang="zh-CN" altLang="en-US" sz="1600" dirty="0">
              <a:solidFill>
                <a:schemeClr val="bg1"/>
              </a:solidFill>
              <a:effectLst>
                <a:outerShdw blurRad="50800" dist="38100" dir="2700000" sx="103000" sy="103000" algn="tl" rotWithShape="0">
                  <a:prstClr val="black">
                    <a:alpha val="40000"/>
                  </a:prstClr>
                </a:outerShdw>
              </a:effectLst>
              <a:cs typeface="+mn-ea"/>
              <a:sym typeface="+mn-lt"/>
            </a:endParaRPr>
          </a:p>
        </p:txBody>
      </p:sp>
    </p:spTree>
    <p:extLst>
      <p:ext uri="{BB962C8B-B14F-4D97-AF65-F5344CB8AC3E}">
        <p14:creationId xmlns:p14="http://schemas.microsoft.com/office/powerpoint/2010/main" val="416381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left)">
                                      <p:cBhvr>
                                        <p:cTn id="16" dur="500"/>
                                        <p:tgtEl>
                                          <p:spTgt spid="28"/>
                                        </p:tgtEl>
                                      </p:cBhvr>
                                    </p:animEffect>
                                  </p:childTnLst>
                                </p:cTn>
                              </p:par>
                            </p:childTnLst>
                          </p:cTn>
                        </p:par>
                        <p:par>
                          <p:cTn id="17" fill="hold">
                            <p:stCondLst>
                              <p:cond delay="1000"/>
                            </p:stCondLst>
                            <p:childTnLst>
                              <p:par>
                                <p:cTn id="18" presetID="21"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2)">
                                      <p:cBhvr>
                                        <p:cTn id="20" dur="1000"/>
                                        <p:tgtEl>
                                          <p:spTgt spid="6"/>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5" presetClass="path" presetSubtype="0" accel="10000" decel="90000" fill="hold" grpId="1" nodeType="withEffect">
                                  <p:stCondLst>
                                    <p:cond delay="0"/>
                                  </p:stCondLst>
                                  <p:childTnLst>
                                    <p:animMotion origin="layout" path="M 1.45833E-6 -1.11111E-6 L 0.05182 -1.11111E-6 " pathEditMode="relative" rAng="0" ptsTypes="AA">
                                      <p:cBhvr>
                                        <p:cTn id="35" dur="1000" spd="-100000" fill="hold"/>
                                        <p:tgtEl>
                                          <p:spTgt spid="9"/>
                                        </p:tgtEl>
                                        <p:attrNameLst>
                                          <p:attrName>ppt_x</p:attrName>
                                          <p:attrName>ppt_y</p:attrName>
                                        </p:attrNameLst>
                                      </p:cBhvr>
                                      <p:rCtr x="2591" y="0"/>
                                    </p:animMotion>
                                  </p:childTnLst>
                                </p:cTn>
                              </p:par>
                            </p:childTnLst>
                          </p:cTn>
                        </p:par>
                        <p:par>
                          <p:cTn id="36" fill="hold">
                            <p:stCondLst>
                              <p:cond delay="3800"/>
                            </p:stCondLst>
                            <p:childTnLst>
                              <p:par>
                                <p:cTn id="37" presetID="17" presetClass="entr" presetSubtype="10" fill="hold" grpId="0" nodeType="after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childTnLst>
                                </p:cTn>
                              </p:par>
                            </p:childTnLst>
                          </p:cTn>
                        </p:par>
                        <p:par>
                          <p:cTn id="41" fill="hold">
                            <p:stCondLst>
                              <p:cond delay="6200"/>
                            </p:stCondLst>
                            <p:childTnLst>
                              <p:par>
                                <p:cTn id="42" presetID="2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9" grpId="1"/>
      <p:bldP spid="10" grpId="0"/>
      <p:bldP spid="26" grpId="0" animBg="1"/>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484"/>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ORDER" val="2"/>
  <p:tag name="MH_TYPE" val="Text"/>
</p:tagLst>
</file>

<file path=ppt/tags/tag1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ORDER" val="2"/>
  <p:tag name="MH_TYPE" val="SubTitle"/>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479"/>
</p:tagLst>
</file>

<file path=ppt/tags/tag2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ORDER" val="2"/>
  <p:tag name="MH_TYPE" val="Text"/>
</p:tagLst>
</file>

<file path=ppt/tags/tag2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ORDER" val="2"/>
  <p:tag name="MH_TYPE" val="SubTitle"/>
</p:tagLst>
</file>

<file path=ppt/tags/tag2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ORDER" val="2"/>
  <p:tag name="MH_TYPE" val="Text"/>
</p:tagLst>
</file>

<file path=ppt/tags/tag2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ORDER" val="2"/>
  <p:tag name="MH_TYPE" val="SubTitle"/>
</p:tagLst>
</file>

<file path=ppt/tags/tag2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ORDER" val="2"/>
  <p:tag name="MH_TYPE" val="Text"/>
</p:tagLst>
</file>

<file path=ppt/tags/tag2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ORDER" val="2"/>
  <p:tag name="MH_TYPE" val="SubTitle"/>
</p:tagLst>
</file>

<file path=ppt/tags/tag26.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PA" val="v5.2.9"/>
  <p:tag name="PAMAINTYPE" val="4"/>
  <p:tag name="PATYPE" val="163"/>
  <p:tag name="PASUBTYPE" val="288"/>
  <p:tag name="RESOURCELIBID_SHAPE" val="35737"/>
  <p:tag name="RESOURCELIB_SHAPETYPE" val="4"/>
</p:tagLst>
</file>

<file path=ppt/tags/tag30.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5"/>
</p:tagLst>
</file>

<file path=ppt/tags/tag34.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Title"/>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5"/>
  <p:tag name="MH_TYPE" val="Other"/>
</p:tagLst>
</file>

<file path=ppt/tags/tag36.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6"/>
  <p:tag name="MH_TYPE" val="Other"/>
</p:tagLst>
</file>

<file path=ppt/tags/tag37.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1"/>
  <p:tag name="MH_TYPE" val="Text"/>
</p:tagLst>
</file>

<file path=ppt/tags/tag38.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1"/>
  <p:tag name="MH_TYPE" val="SubTitle"/>
</p:tagLst>
</file>

<file path=ppt/tags/tag39.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3"/>
  <p:tag name="MH_TYPE" val="Other"/>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4"/>
  <p:tag name="MH_TYPE" val="Other"/>
</p:tagLst>
</file>

<file path=ppt/tags/tag41.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2"/>
  <p:tag name="MH_TYPE" val="Text"/>
</p:tagLst>
</file>

<file path=ppt/tags/tag42.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2"/>
  <p:tag name="MH_TYPE" val="SubTitle"/>
</p:tagLst>
</file>

<file path=ppt/tags/tag43.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1"/>
  <p:tag name="MH_TYPE" val="Other"/>
</p:tagLst>
</file>

<file path=ppt/tags/tag44.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2"/>
  <p:tag name="MH_TYPE" val="Other"/>
</p:tagLst>
</file>

<file path=ppt/tags/tag45.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3"/>
  <p:tag name="MH_TYPE" val="Text"/>
</p:tagLst>
</file>

<file path=ppt/tags/tag46.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3"/>
  <p:tag name="MH_TYPE" val="SubTitle"/>
</p:tagLst>
</file>

<file path=ppt/tags/tag47.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7"/>
  <p:tag name="MH_TYPE" val="Other"/>
</p:tagLst>
</file>

<file path=ppt/tags/tag48.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4"/>
  <p:tag name="MH_TYPE" val="Text"/>
</p:tagLst>
</file>

<file path=ppt/tags/tag49.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8"/>
  <p:tag name="MH_TYPE" val="Other"/>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MH" val="20151107103918"/>
  <p:tag name="MH_LIBRARY" val="GRAPHIC"/>
  <p:tag name="MH_ORDER" val="4"/>
  <p:tag name="MH_TYPE" val="SubTitle"/>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cgdzr4t">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lgims53">
    <a:majorFont>
      <a:latin typeface="字魂105号-简雅黑" panose="020F0302020204030204"/>
      <a:ea typeface="字魂105号-简雅黑"/>
      <a:cs typeface=""/>
    </a:majorFont>
    <a:minorFont>
      <a:latin typeface="字魂105号-简雅黑" panose="020F0502020204030204"/>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305</TotalTime>
  <Words>2201</Words>
  <Application>Microsoft Office PowerPoint</Application>
  <PresentationFormat>宽屏</PresentationFormat>
  <Paragraphs>406</Paragraphs>
  <Slides>42</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42</vt:i4>
      </vt:variant>
    </vt:vector>
  </HeadingPairs>
  <TitlesOfParts>
    <vt:vector size="50" baseType="lpstr">
      <vt:lpstr>方正正黑简体</vt:lpstr>
      <vt:lpstr>微软雅黑</vt:lpstr>
      <vt:lpstr>Agency FB</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62</cp:revision>
  <dcterms:created xsi:type="dcterms:W3CDTF">2020-04-08T11:59:01Z</dcterms:created>
  <dcterms:modified xsi:type="dcterms:W3CDTF">2021-09-18T15:45:00Z</dcterms:modified>
</cp:coreProperties>
</file>